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7"/>
  </p:notesMasterIdLst>
  <p:sldIdLst>
    <p:sldId id="557" r:id="rId2"/>
    <p:sldId id="1814" r:id="rId3"/>
    <p:sldId id="1815" r:id="rId4"/>
    <p:sldId id="753" r:id="rId5"/>
    <p:sldId id="1452" r:id="rId6"/>
    <p:sldId id="1702" r:id="rId7"/>
    <p:sldId id="1699" r:id="rId8"/>
    <p:sldId id="1703" r:id="rId9"/>
    <p:sldId id="1704" r:id="rId10"/>
    <p:sldId id="1816" r:id="rId11"/>
    <p:sldId id="1700" r:id="rId12"/>
    <p:sldId id="1817" r:id="rId13"/>
    <p:sldId id="1685" r:id="rId14"/>
    <p:sldId id="1686" r:id="rId15"/>
    <p:sldId id="1687" r:id="rId16"/>
    <p:sldId id="1688" r:id="rId17"/>
    <p:sldId id="1689" r:id="rId18"/>
    <p:sldId id="1691" r:id="rId19"/>
    <p:sldId id="1414" r:id="rId20"/>
    <p:sldId id="1405" r:id="rId21"/>
    <p:sldId id="1407" r:id="rId22"/>
    <p:sldId id="1415" r:id="rId23"/>
    <p:sldId id="1692" r:id="rId24"/>
    <p:sldId id="1693" r:id="rId25"/>
    <p:sldId id="1694" r:id="rId26"/>
    <p:sldId id="1818" r:id="rId27"/>
    <p:sldId id="1705" r:id="rId28"/>
    <p:sldId id="1706" r:id="rId29"/>
    <p:sldId id="1521" r:id="rId30"/>
    <p:sldId id="1609" r:id="rId31"/>
    <p:sldId id="1608" r:id="rId32"/>
    <p:sldId id="2014" r:id="rId33"/>
    <p:sldId id="1612" r:id="rId34"/>
    <p:sldId id="1613" r:id="rId35"/>
    <p:sldId id="1614" r:id="rId36"/>
    <p:sldId id="1618" r:id="rId37"/>
    <p:sldId id="1636" r:id="rId38"/>
    <p:sldId id="1637" r:id="rId39"/>
    <p:sldId id="1619" r:id="rId40"/>
    <p:sldId id="1620" r:id="rId41"/>
    <p:sldId id="1638" r:id="rId42"/>
    <p:sldId id="1639" r:id="rId43"/>
    <p:sldId id="1640" r:id="rId44"/>
    <p:sldId id="1641" r:id="rId45"/>
    <p:sldId id="1642" r:id="rId46"/>
    <p:sldId id="1624" r:id="rId47"/>
    <p:sldId id="1625" r:id="rId48"/>
    <p:sldId id="1643" r:id="rId49"/>
    <p:sldId id="1629" r:id="rId50"/>
    <p:sldId id="1630" r:id="rId51"/>
    <p:sldId id="1632" r:id="rId52"/>
    <p:sldId id="1633" r:id="rId53"/>
    <p:sldId id="1644" r:id="rId54"/>
    <p:sldId id="1645" r:id="rId55"/>
    <p:sldId id="1646" r:id="rId56"/>
    <p:sldId id="1647" r:id="rId57"/>
    <p:sldId id="1648" r:id="rId58"/>
    <p:sldId id="1649" r:id="rId59"/>
    <p:sldId id="1650" r:id="rId60"/>
    <p:sldId id="1651" r:id="rId61"/>
    <p:sldId id="1652" r:id="rId62"/>
    <p:sldId id="1653" r:id="rId63"/>
    <p:sldId id="1654" r:id="rId64"/>
    <p:sldId id="1655" r:id="rId65"/>
    <p:sldId id="1656" r:id="rId66"/>
    <p:sldId id="1657" r:id="rId67"/>
    <p:sldId id="1658" r:id="rId68"/>
    <p:sldId id="1659" r:id="rId69"/>
    <p:sldId id="1931" r:id="rId70"/>
    <p:sldId id="1660" r:id="rId71"/>
    <p:sldId id="1661" r:id="rId72"/>
    <p:sldId id="1662" r:id="rId73"/>
    <p:sldId id="1664" r:id="rId74"/>
    <p:sldId id="2016" r:id="rId75"/>
    <p:sldId id="1663" r:id="rId76"/>
    <p:sldId id="1665" r:id="rId77"/>
    <p:sldId id="2015" r:id="rId78"/>
    <p:sldId id="1666" r:id="rId79"/>
    <p:sldId id="1667" r:id="rId80"/>
    <p:sldId id="1668" r:id="rId81"/>
    <p:sldId id="1669" r:id="rId82"/>
    <p:sldId id="2018" r:id="rId83"/>
    <p:sldId id="2019" r:id="rId84"/>
    <p:sldId id="2020" r:id="rId85"/>
    <p:sldId id="2021" r:id="rId86"/>
    <p:sldId id="2022" r:id="rId87"/>
    <p:sldId id="2023" r:id="rId88"/>
    <p:sldId id="2024" r:id="rId89"/>
    <p:sldId id="2025" r:id="rId90"/>
    <p:sldId id="2026" r:id="rId91"/>
    <p:sldId id="2027" r:id="rId92"/>
    <p:sldId id="2028" r:id="rId93"/>
    <p:sldId id="2029" r:id="rId94"/>
    <p:sldId id="2030" r:id="rId95"/>
    <p:sldId id="2031" r:id="rId96"/>
    <p:sldId id="2032" r:id="rId97"/>
    <p:sldId id="2033" r:id="rId98"/>
    <p:sldId id="2034" r:id="rId99"/>
    <p:sldId id="2035" r:id="rId100"/>
    <p:sldId id="2036" r:id="rId101"/>
    <p:sldId id="2037" r:id="rId102"/>
    <p:sldId id="2038" r:id="rId103"/>
    <p:sldId id="2039" r:id="rId104"/>
    <p:sldId id="2040" r:id="rId105"/>
    <p:sldId id="2041" r:id="rId106"/>
    <p:sldId id="2042" r:id="rId107"/>
    <p:sldId id="1821" r:id="rId108"/>
    <p:sldId id="1996" r:id="rId109"/>
    <p:sldId id="1981" r:id="rId110"/>
    <p:sldId id="1982" r:id="rId111"/>
    <p:sldId id="2045" r:id="rId112"/>
    <p:sldId id="2044" r:id="rId113"/>
    <p:sldId id="2043" r:id="rId114"/>
    <p:sldId id="1983" r:id="rId115"/>
    <p:sldId id="1984" r:id="rId116"/>
    <p:sldId id="1985" r:id="rId117"/>
    <p:sldId id="1986" r:id="rId118"/>
    <p:sldId id="1987" r:id="rId119"/>
    <p:sldId id="1998" r:id="rId120"/>
    <p:sldId id="1999" r:id="rId121"/>
    <p:sldId id="2000" r:id="rId122"/>
    <p:sldId id="1819" r:id="rId123"/>
    <p:sldId id="1421" r:id="rId124"/>
    <p:sldId id="1420" r:id="rId125"/>
    <p:sldId id="1820" r:id="rId1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6">
          <p15:clr>
            <a:srgbClr val="A4A3A4"/>
          </p15:clr>
        </p15:guide>
        <p15:guide id="2" pos="421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9E"/>
    <a:srgbClr val="D99694"/>
    <a:srgbClr val="F15D21"/>
    <a:srgbClr val="EF4922"/>
    <a:srgbClr val="FFFFFF"/>
    <a:srgbClr val="808080"/>
    <a:srgbClr val="558ED5"/>
    <a:srgbClr val="95B3D7"/>
    <a:srgbClr val="376092"/>
    <a:srgbClr val="CBD5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322" autoAdjust="0"/>
  </p:normalViewPr>
  <p:slideViewPr>
    <p:cSldViewPr>
      <p:cViewPr varScale="1">
        <p:scale>
          <a:sx n="73" d="100"/>
          <a:sy n="73" d="100"/>
        </p:scale>
        <p:origin x="534" y="72"/>
      </p:cViewPr>
      <p:guideLst>
        <p:guide orient="horz" pos="1366"/>
        <p:guide pos="4212"/>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commentAuthors" Target="commentAuthor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701560617928299E-2"/>
          <c:y val="0"/>
          <c:w val="0.93163529127714195"/>
          <c:h val="0.49262038637203803"/>
        </c:manualLayout>
      </c:layout>
      <c:lineChart>
        <c:grouping val="stacked"/>
        <c:varyColors val="0"/>
        <c:ser>
          <c:idx val="0"/>
          <c:order val="0"/>
          <c:tx>
            <c:strRef>
              <c:f>Sheet1!$B$1</c:f>
              <c:strCache>
                <c:ptCount val="1"/>
                <c:pt idx="0">
                  <c:v>列1</c:v>
                </c:pt>
              </c:strCache>
            </c:strRef>
          </c:tx>
          <c:spPr>
            <a:ln w="28575" cap="rnd" cmpd="sng" algn="ctr">
              <a:solidFill>
                <a:srgbClr val="5A9BD5"/>
              </a:solidFill>
              <a:prstDash val="solid"/>
              <a:round/>
            </a:ln>
          </c:spPr>
          <c:marker>
            <c:symbol val="none"/>
          </c:marker>
          <c:dLbls>
            <c:spPr>
              <a:noFill/>
              <a:ln w="9525">
                <a:noFill/>
              </a:ln>
              <a:effectLst/>
            </c:spPr>
            <c:txPr>
              <a:bodyPr rot="0" spcFirstLastPara="0" vertOverflow="ellipsis" vert="horz" wrap="square" lIns="38100" tIns="19050" rIns="38100" bIns="19050" anchor="ctr" anchorCtr="1"/>
              <a:lstStyle/>
              <a:p>
                <a:pPr>
                  <a:defRPr lang="zh-CN" sz="2000" b="0" i="0" u="none" strike="noStrike" kern="1200" baseline="0">
                    <a:solidFill>
                      <a:srgbClr val="3F3F3F"/>
                    </a:solidFill>
                    <a:latin typeface="+mn-lt"/>
                    <a:ea typeface="+mn-ea"/>
                    <a:cs typeface="+mn-cs"/>
                  </a:defRPr>
                </a:pPr>
                <a:endParaRPr lang="zh-CN"/>
              </a:p>
            </c:txPr>
            <c:dLblPos val="ctr"/>
            <c:showLegendKey val="0"/>
            <c:showVal val="1"/>
            <c:showCatName val="0"/>
            <c:showSerName val="0"/>
            <c:showPercent val="0"/>
            <c:showBubbleSize val="1"/>
            <c:showLeaderLines val="0"/>
            <c:extLst>
              <c:ext xmlns:c15="http://schemas.microsoft.com/office/drawing/2012/chart" uri="{CE6537A1-D6FC-4f65-9D91-7224C49458BB}">
                <c15:layout/>
                <c15:showLeaderLines val="0"/>
              </c:ext>
            </c:extLst>
          </c:dLbls>
          <c:cat>
            <c:strRef>
              <c:f>Sheet1!$A$2:$A$5</c:f>
              <c:strCache>
                <c:ptCount val="4"/>
                <c:pt idx="0">
                  <c:v>2016年</c:v>
                </c:pt>
                <c:pt idx="1">
                  <c:v>2017年</c:v>
                </c:pt>
                <c:pt idx="2">
                  <c:v>2018年</c:v>
                </c:pt>
                <c:pt idx="3">
                  <c:v>2019年</c:v>
                </c:pt>
              </c:strCache>
            </c:strRef>
          </c:cat>
          <c:val>
            <c:numRef>
              <c:f>Sheet1!$B$2:$B$5</c:f>
              <c:numCache>
                <c:formatCode>General</c:formatCode>
                <c:ptCount val="4"/>
                <c:pt idx="0">
                  <c:v>10</c:v>
                </c:pt>
                <c:pt idx="1">
                  <c:v>20</c:v>
                </c:pt>
                <c:pt idx="2">
                  <c:v>25</c:v>
                </c:pt>
                <c:pt idx="3">
                  <c:v>75</c:v>
                </c:pt>
              </c:numCache>
            </c:numRef>
          </c:val>
          <c:smooth val="0"/>
          <c:extLst>
            <c:ext xmlns:c16="http://schemas.microsoft.com/office/drawing/2014/chart" uri="{C3380CC4-5D6E-409C-BE32-E72D297353CC}">
              <c16:uniqueId val="{00000000-7645-47DD-B249-8275CC16FFB1}"/>
            </c:ext>
          </c:extLst>
        </c:ser>
        <c:dLbls>
          <c:showLegendKey val="0"/>
          <c:showVal val="1"/>
          <c:showCatName val="0"/>
          <c:showSerName val="0"/>
          <c:showPercent val="0"/>
          <c:showBubbleSize val="1"/>
        </c:dLbls>
        <c:smooth val="0"/>
        <c:axId val="97887744"/>
        <c:axId val="97889280"/>
      </c:lineChart>
      <c:catAx>
        <c:axId val="97887744"/>
        <c:scaling>
          <c:orientation val="minMax"/>
        </c:scaling>
        <c:delete val="1"/>
        <c:axPos val="b"/>
        <c:numFmt formatCode="General" sourceLinked="1"/>
        <c:majorTickMark val="none"/>
        <c:minorTickMark val="none"/>
        <c:tickLblPos val="nextTo"/>
        <c:crossAx val="97889280"/>
        <c:crosses val="autoZero"/>
        <c:auto val="1"/>
        <c:lblAlgn val="ctr"/>
        <c:lblOffset val="100"/>
        <c:noMultiLvlLbl val="0"/>
      </c:catAx>
      <c:valAx>
        <c:axId val="97889280"/>
        <c:scaling>
          <c:orientation val="minMax"/>
        </c:scaling>
        <c:delete val="1"/>
        <c:axPos val="l"/>
        <c:numFmt formatCode="General" sourceLinked="1"/>
        <c:majorTickMark val="none"/>
        <c:minorTickMark val="none"/>
        <c:tickLblPos val="nextTo"/>
        <c:crossAx val="97887744"/>
        <c:crosses val="autoZero"/>
        <c:crossBetween val="between"/>
      </c:valAx>
      <c:spPr>
        <a:noFill/>
        <a:ln w="9525">
          <a:noFill/>
        </a:ln>
      </c:spPr>
    </c:plotArea>
    <c:plotVisOnly val="1"/>
    <c:dispBlanksAs val="zero"/>
    <c:showDLblsOverMax val="1"/>
  </c:chart>
  <c:spPr>
    <a:noFill/>
    <a:ln w="9525">
      <a:noFill/>
    </a:ln>
  </c:spPr>
  <c:txPr>
    <a:bodyPr/>
    <a:lstStyle/>
    <a:p>
      <a:pPr>
        <a:defRPr lang="zh-CN" sz="1000" b="0" i="0" u="none" strike="noStrike">
          <a:solidFill>
            <a:srgbClr val="000000"/>
          </a:solidFill>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3E0D92-1C2F-4E02-B141-C898105CCFBF}" type="doc">
      <dgm:prSet loTypeId="urn:microsoft.com/office/officeart/2005/8/layout/hChevron3" loCatId="process" qsTypeId="urn:microsoft.com/office/officeart/2005/8/quickstyle/simple1#1" qsCatId="simple" csTypeId="urn:microsoft.com/office/officeart/2005/8/colors/accent1_2#1" csCatId="accent1" phldr="1"/>
      <dgm:spPr/>
    </dgm:pt>
    <dgm:pt modelId="{3B5B6ED5-B8E1-469E-AE57-93C47080816C}">
      <dgm:prSet phldrT="[文本]" custT="1"/>
      <dgm:spPr/>
      <dgm:t>
        <a:bodyPr/>
        <a:lstStyle/>
        <a:p>
          <a:r>
            <a:rPr lang="zh-CN" altLang="en-US" sz="2100" dirty="0" smtClean="0"/>
            <a:t>备案录入</a:t>
          </a:r>
          <a:endParaRPr lang="zh-CN" altLang="en-US" sz="2100" dirty="0"/>
        </a:p>
      </dgm:t>
    </dgm:pt>
    <dgm:pt modelId="{3499A765-C680-4864-A7C9-26387387EE62}" type="parTrans" cxnId="{F65226FF-7C43-48AB-8C40-32AB7F64717A}">
      <dgm:prSet/>
      <dgm:spPr/>
      <dgm:t>
        <a:bodyPr/>
        <a:lstStyle/>
        <a:p>
          <a:endParaRPr lang="zh-CN" altLang="en-US"/>
        </a:p>
      </dgm:t>
    </dgm:pt>
    <dgm:pt modelId="{3D5AE209-FEA0-475A-9051-6B31F451BECB}" type="sibTrans" cxnId="{F65226FF-7C43-48AB-8C40-32AB7F64717A}">
      <dgm:prSet/>
      <dgm:spPr/>
      <dgm:t>
        <a:bodyPr/>
        <a:lstStyle/>
        <a:p>
          <a:endParaRPr lang="zh-CN" altLang="en-US"/>
        </a:p>
      </dgm:t>
    </dgm:pt>
    <dgm:pt modelId="{37795DD8-60AE-4821-8825-2A004BF68C3F}">
      <dgm:prSet phldrT="[文本]" custT="1"/>
      <dgm:spPr/>
      <dgm:t>
        <a:bodyPr/>
        <a:lstStyle/>
        <a:p>
          <a:r>
            <a:rPr lang="zh-CN" altLang="en-US" sz="2100" dirty="0" smtClean="0"/>
            <a:t>财务审核</a:t>
          </a:r>
          <a:endParaRPr lang="zh-CN" altLang="en-US" sz="2100" dirty="0"/>
        </a:p>
      </dgm:t>
    </dgm:pt>
    <dgm:pt modelId="{5ECDC98C-5C57-4980-A767-EA20C4819F83}" type="parTrans" cxnId="{1E737E38-9146-4A23-87A9-F59A1EA35088}">
      <dgm:prSet/>
      <dgm:spPr/>
      <dgm:t>
        <a:bodyPr/>
        <a:lstStyle/>
        <a:p>
          <a:endParaRPr lang="zh-CN" altLang="en-US"/>
        </a:p>
      </dgm:t>
    </dgm:pt>
    <dgm:pt modelId="{920FB6B6-A53A-41A7-9ED0-070CC8368EB0}" type="sibTrans" cxnId="{1E737E38-9146-4A23-87A9-F59A1EA35088}">
      <dgm:prSet/>
      <dgm:spPr/>
      <dgm:t>
        <a:bodyPr/>
        <a:lstStyle/>
        <a:p>
          <a:endParaRPr lang="zh-CN" altLang="en-US"/>
        </a:p>
      </dgm:t>
    </dgm:pt>
    <dgm:pt modelId="{B2F8E679-4901-4053-93E1-63F473332425}" type="pres">
      <dgm:prSet presAssocID="{B03E0D92-1C2F-4E02-B141-C898105CCFBF}" presName="Name0" presStyleCnt="0">
        <dgm:presLayoutVars>
          <dgm:dir/>
          <dgm:resizeHandles val="exact"/>
        </dgm:presLayoutVars>
      </dgm:prSet>
      <dgm:spPr/>
    </dgm:pt>
    <dgm:pt modelId="{45D078E3-7834-443C-BB3C-434691940F28}" type="pres">
      <dgm:prSet presAssocID="{3B5B6ED5-B8E1-469E-AE57-93C47080816C}" presName="parTxOnly" presStyleLbl="node1" presStyleIdx="0" presStyleCnt="2" custLinFactNeighborX="0" custLinFactNeighborY="34012">
        <dgm:presLayoutVars>
          <dgm:bulletEnabled val="1"/>
        </dgm:presLayoutVars>
      </dgm:prSet>
      <dgm:spPr/>
      <dgm:t>
        <a:bodyPr/>
        <a:lstStyle/>
        <a:p>
          <a:endParaRPr lang="zh-CN" altLang="en-US"/>
        </a:p>
      </dgm:t>
    </dgm:pt>
    <dgm:pt modelId="{405FFEC4-F7C7-443E-BC55-242B30053EA1}" type="pres">
      <dgm:prSet presAssocID="{3D5AE209-FEA0-475A-9051-6B31F451BECB}" presName="parSpace" presStyleCnt="0"/>
      <dgm:spPr/>
    </dgm:pt>
    <dgm:pt modelId="{FE697BEE-D1D8-4980-992F-C4B110AFFD51}" type="pres">
      <dgm:prSet presAssocID="{37795DD8-60AE-4821-8825-2A004BF68C3F}" presName="parTxOnly" presStyleLbl="node1" presStyleIdx="1" presStyleCnt="2" custLinFactNeighborX="704" custLinFactNeighborY="34012">
        <dgm:presLayoutVars>
          <dgm:bulletEnabled val="1"/>
        </dgm:presLayoutVars>
      </dgm:prSet>
      <dgm:spPr/>
      <dgm:t>
        <a:bodyPr/>
        <a:lstStyle/>
        <a:p>
          <a:endParaRPr lang="zh-CN" altLang="en-US"/>
        </a:p>
      </dgm:t>
    </dgm:pt>
  </dgm:ptLst>
  <dgm:cxnLst>
    <dgm:cxn modelId="{1E737E38-9146-4A23-87A9-F59A1EA35088}" srcId="{B03E0D92-1C2F-4E02-B141-C898105CCFBF}" destId="{37795DD8-60AE-4821-8825-2A004BF68C3F}" srcOrd="1" destOrd="0" parTransId="{5ECDC98C-5C57-4980-A767-EA20C4819F83}" sibTransId="{920FB6B6-A53A-41A7-9ED0-070CC8368EB0}"/>
    <dgm:cxn modelId="{C0DB04BE-3C7A-4403-8E13-75CB9024E722}" type="presOf" srcId="{B03E0D92-1C2F-4E02-B141-C898105CCFBF}" destId="{B2F8E679-4901-4053-93E1-63F473332425}" srcOrd="0" destOrd="0" presId="urn:microsoft.com/office/officeart/2005/8/layout/hChevron3"/>
    <dgm:cxn modelId="{8F77128B-25F6-43E1-905B-262ED113642B}" type="presOf" srcId="{3B5B6ED5-B8E1-469E-AE57-93C47080816C}" destId="{45D078E3-7834-443C-BB3C-434691940F28}" srcOrd="0" destOrd="0" presId="urn:microsoft.com/office/officeart/2005/8/layout/hChevron3"/>
    <dgm:cxn modelId="{F65226FF-7C43-48AB-8C40-32AB7F64717A}" srcId="{B03E0D92-1C2F-4E02-B141-C898105CCFBF}" destId="{3B5B6ED5-B8E1-469E-AE57-93C47080816C}" srcOrd="0" destOrd="0" parTransId="{3499A765-C680-4864-A7C9-26387387EE62}" sibTransId="{3D5AE209-FEA0-475A-9051-6B31F451BECB}"/>
    <dgm:cxn modelId="{92F12213-749E-475E-AEBF-949B28EF9892}" type="presOf" srcId="{37795DD8-60AE-4821-8825-2A004BF68C3F}" destId="{FE697BEE-D1D8-4980-992F-C4B110AFFD51}" srcOrd="0" destOrd="0" presId="urn:microsoft.com/office/officeart/2005/8/layout/hChevron3"/>
    <dgm:cxn modelId="{750C7859-2B85-43C6-8E15-B59486DE3390}" type="presParOf" srcId="{B2F8E679-4901-4053-93E1-63F473332425}" destId="{45D078E3-7834-443C-BB3C-434691940F28}" srcOrd="0" destOrd="0" presId="urn:microsoft.com/office/officeart/2005/8/layout/hChevron3"/>
    <dgm:cxn modelId="{B8ADBD7F-A285-4914-8B46-609BD93BAC0B}" type="presParOf" srcId="{B2F8E679-4901-4053-93E1-63F473332425}" destId="{405FFEC4-F7C7-443E-BC55-242B30053EA1}" srcOrd="1" destOrd="0" presId="urn:microsoft.com/office/officeart/2005/8/layout/hChevron3"/>
    <dgm:cxn modelId="{760EE5F7-6D31-47D3-AE79-B1BC985B9777}" type="presParOf" srcId="{B2F8E679-4901-4053-93E1-63F473332425}" destId="{FE697BEE-D1D8-4980-992F-C4B110AFFD51}" srcOrd="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3E0D92-1C2F-4E02-B141-C898105CCFBF}" type="doc">
      <dgm:prSet loTypeId="urn:microsoft.com/office/officeart/2005/8/layout/hChevron3" loCatId="process" qsTypeId="urn:microsoft.com/office/officeart/2005/8/quickstyle/simple1#2" qsCatId="simple" csTypeId="urn:microsoft.com/office/officeart/2005/8/colors/accent1_2#2" csCatId="accent1" phldr="1"/>
      <dgm:spPr/>
    </dgm:pt>
    <dgm:pt modelId="{3B5B6ED5-B8E1-469E-AE57-93C47080816C}">
      <dgm:prSet phldrT="[文本]"/>
      <dgm:spPr/>
      <dgm:t>
        <a:bodyPr/>
        <a:lstStyle/>
        <a:p>
          <a:r>
            <a:rPr lang="zh-CN" altLang="en-US" dirty="0" smtClean="0"/>
            <a:t>数据同步</a:t>
          </a:r>
          <a:endParaRPr lang="zh-CN" altLang="en-US" dirty="0"/>
        </a:p>
      </dgm:t>
    </dgm:pt>
    <dgm:pt modelId="{3499A765-C680-4864-A7C9-26387387EE62}" type="parTrans" cxnId="{F65226FF-7C43-48AB-8C40-32AB7F64717A}">
      <dgm:prSet/>
      <dgm:spPr/>
      <dgm:t>
        <a:bodyPr/>
        <a:lstStyle/>
        <a:p>
          <a:endParaRPr lang="zh-CN" altLang="en-US"/>
        </a:p>
      </dgm:t>
    </dgm:pt>
    <dgm:pt modelId="{3D5AE209-FEA0-475A-9051-6B31F451BECB}" type="sibTrans" cxnId="{F65226FF-7C43-48AB-8C40-32AB7F64717A}">
      <dgm:prSet/>
      <dgm:spPr/>
      <dgm:t>
        <a:bodyPr/>
        <a:lstStyle/>
        <a:p>
          <a:endParaRPr lang="zh-CN" altLang="en-US"/>
        </a:p>
      </dgm:t>
    </dgm:pt>
    <dgm:pt modelId="{37795DD8-60AE-4821-8825-2A004BF68C3F}">
      <dgm:prSet phldrT="[文本]"/>
      <dgm:spPr/>
      <dgm:t>
        <a:bodyPr/>
        <a:lstStyle/>
        <a:p>
          <a:r>
            <a:rPr lang="zh-CN" altLang="en-US" dirty="0" smtClean="0"/>
            <a:t>负责人认领</a:t>
          </a:r>
          <a:endParaRPr lang="zh-CN" altLang="en-US" dirty="0"/>
        </a:p>
      </dgm:t>
    </dgm:pt>
    <dgm:pt modelId="{5ECDC98C-5C57-4980-A767-EA20C4819F83}" type="parTrans" cxnId="{1E737E38-9146-4A23-87A9-F59A1EA35088}">
      <dgm:prSet/>
      <dgm:spPr/>
      <dgm:t>
        <a:bodyPr/>
        <a:lstStyle/>
        <a:p>
          <a:endParaRPr lang="zh-CN" altLang="en-US"/>
        </a:p>
      </dgm:t>
    </dgm:pt>
    <dgm:pt modelId="{920FB6B6-A53A-41A7-9ED0-070CC8368EB0}" type="sibTrans" cxnId="{1E737E38-9146-4A23-87A9-F59A1EA35088}">
      <dgm:prSet/>
      <dgm:spPr/>
      <dgm:t>
        <a:bodyPr/>
        <a:lstStyle/>
        <a:p>
          <a:endParaRPr lang="zh-CN" altLang="en-US"/>
        </a:p>
      </dgm:t>
    </dgm:pt>
    <dgm:pt modelId="{B2F8E679-4901-4053-93E1-63F473332425}" type="pres">
      <dgm:prSet presAssocID="{B03E0D92-1C2F-4E02-B141-C898105CCFBF}" presName="Name0" presStyleCnt="0">
        <dgm:presLayoutVars>
          <dgm:dir/>
          <dgm:resizeHandles val="exact"/>
        </dgm:presLayoutVars>
      </dgm:prSet>
      <dgm:spPr/>
    </dgm:pt>
    <dgm:pt modelId="{45D078E3-7834-443C-BB3C-434691940F28}" type="pres">
      <dgm:prSet presAssocID="{3B5B6ED5-B8E1-469E-AE57-93C47080816C}" presName="parTxOnly" presStyleLbl="node1" presStyleIdx="0" presStyleCnt="2" custLinFactNeighborX="2306" custLinFactNeighborY="37846">
        <dgm:presLayoutVars>
          <dgm:bulletEnabled val="1"/>
        </dgm:presLayoutVars>
      </dgm:prSet>
      <dgm:spPr/>
      <dgm:t>
        <a:bodyPr/>
        <a:lstStyle/>
        <a:p>
          <a:endParaRPr lang="zh-CN" altLang="en-US"/>
        </a:p>
      </dgm:t>
    </dgm:pt>
    <dgm:pt modelId="{405FFEC4-F7C7-443E-BC55-242B30053EA1}" type="pres">
      <dgm:prSet presAssocID="{3D5AE209-FEA0-475A-9051-6B31F451BECB}" presName="parSpace" presStyleCnt="0"/>
      <dgm:spPr/>
    </dgm:pt>
    <dgm:pt modelId="{FE697BEE-D1D8-4980-992F-C4B110AFFD51}" type="pres">
      <dgm:prSet presAssocID="{37795DD8-60AE-4821-8825-2A004BF68C3F}" presName="parTxOnly" presStyleLbl="node1" presStyleIdx="1" presStyleCnt="2" custLinFactNeighborX="83" custLinFactNeighborY="37846">
        <dgm:presLayoutVars>
          <dgm:bulletEnabled val="1"/>
        </dgm:presLayoutVars>
      </dgm:prSet>
      <dgm:spPr/>
      <dgm:t>
        <a:bodyPr/>
        <a:lstStyle/>
        <a:p>
          <a:endParaRPr lang="zh-CN" altLang="en-US"/>
        </a:p>
      </dgm:t>
    </dgm:pt>
  </dgm:ptLst>
  <dgm:cxnLst>
    <dgm:cxn modelId="{1E737E38-9146-4A23-87A9-F59A1EA35088}" srcId="{B03E0D92-1C2F-4E02-B141-C898105CCFBF}" destId="{37795DD8-60AE-4821-8825-2A004BF68C3F}" srcOrd="1" destOrd="0" parTransId="{5ECDC98C-5C57-4980-A767-EA20C4819F83}" sibTransId="{920FB6B6-A53A-41A7-9ED0-070CC8368EB0}"/>
    <dgm:cxn modelId="{C0DB04BE-3C7A-4403-8E13-75CB9024E722}" type="presOf" srcId="{B03E0D92-1C2F-4E02-B141-C898105CCFBF}" destId="{B2F8E679-4901-4053-93E1-63F473332425}" srcOrd="0" destOrd="0" presId="urn:microsoft.com/office/officeart/2005/8/layout/hChevron3"/>
    <dgm:cxn modelId="{8F77128B-25F6-43E1-905B-262ED113642B}" type="presOf" srcId="{3B5B6ED5-B8E1-469E-AE57-93C47080816C}" destId="{45D078E3-7834-443C-BB3C-434691940F28}" srcOrd="0" destOrd="0" presId="urn:microsoft.com/office/officeart/2005/8/layout/hChevron3"/>
    <dgm:cxn modelId="{F65226FF-7C43-48AB-8C40-32AB7F64717A}" srcId="{B03E0D92-1C2F-4E02-B141-C898105CCFBF}" destId="{3B5B6ED5-B8E1-469E-AE57-93C47080816C}" srcOrd="0" destOrd="0" parTransId="{3499A765-C680-4864-A7C9-26387387EE62}" sibTransId="{3D5AE209-FEA0-475A-9051-6B31F451BECB}"/>
    <dgm:cxn modelId="{92F12213-749E-475E-AEBF-949B28EF9892}" type="presOf" srcId="{37795DD8-60AE-4821-8825-2A004BF68C3F}" destId="{FE697BEE-D1D8-4980-992F-C4B110AFFD51}" srcOrd="0" destOrd="0" presId="urn:microsoft.com/office/officeart/2005/8/layout/hChevron3"/>
    <dgm:cxn modelId="{750C7859-2B85-43C6-8E15-B59486DE3390}" type="presParOf" srcId="{B2F8E679-4901-4053-93E1-63F473332425}" destId="{45D078E3-7834-443C-BB3C-434691940F28}" srcOrd="0" destOrd="0" presId="urn:microsoft.com/office/officeart/2005/8/layout/hChevron3"/>
    <dgm:cxn modelId="{B8ADBD7F-A285-4914-8B46-609BD93BAC0B}" type="presParOf" srcId="{B2F8E679-4901-4053-93E1-63F473332425}" destId="{405FFEC4-F7C7-443E-BC55-242B30053EA1}" srcOrd="1" destOrd="0" presId="urn:microsoft.com/office/officeart/2005/8/layout/hChevron3"/>
    <dgm:cxn modelId="{760EE5F7-6D31-47D3-AE79-B1BC985B9777}" type="presParOf" srcId="{B2F8E679-4901-4053-93E1-63F473332425}" destId="{FE697BEE-D1D8-4980-992F-C4B110AFFD51}" srcOrd="2"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FE636B-7666-4915-8943-1325B8480545}" type="doc">
      <dgm:prSet loTypeId="urn:microsoft.com/office/officeart/2005/8/layout/hierarchy3" loCatId="hierarchy" qsTypeId="urn:microsoft.com/office/officeart/2005/8/quickstyle/simple3" qsCatId="simple" csTypeId="urn:microsoft.com/office/officeart/2005/8/colors/accent5_2" csCatId="accent5" phldr="1"/>
      <dgm:spPr/>
      <dgm:t>
        <a:bodyPr/>
        <a:lstStyle/>
        <a:p>
          <a:endParaRPr lang="zh-CN" altLang="en-US"/>
        </a:p>
      </dgm:t>
    </dgm:pt>
    <dgm:pt modelId="{D7A3D921-8241-49DC-936D-9EC62F1B1A43}">
      <dgm:prSet phldrT="[文本]"/>
      <dgm:spPr/>
      <dgm:t>
        <a:bodyPr/>
        <a:lstStyle/>
        <a:p>
          <a:r>
            <a:rPr lang="zh-CN" altLang="en-US" dirty="0" smtClean="0"/>
            <a:t>卡片管理</a:t>
          </a:r>
          <a:endParaRPr lang="zh-CN" altLang="en-US" dirty="0"/>
        </a:p>
      </dgm:t>
    </dgm:pt>
    <dgm:pt modelId="{01F66C52-C73F-44E2-BCC9-DE1C7C5153DD}" type="parTrans" cxnId="{69142E6C-7E19-42C9-82E1-C4CFE56C8EBF}">
      <dgm:prSet/>
      <dgm:spPr/>
      <dgm:t>
        <a:bodyPr/>
        <a:lstStyle/>
        <a:p>
          <a:endParaRPr lang="zh-CN" altLang="en-US"/>
        </a:p>
      </dgm:t>
    </dgm:pt>
    <dgm:pt modelId="{F6C5C69E-1C65-4A6D-9474-A691B201A028}" type="sibTrans" cxnId="{69142E6C-7E19-42C9-82E1-C4CFE56C8EBF}">
      <dgm:prSet/>
      <dgm:spPr/>
      <dgm:t>
        <a:bodyPr/>
        <a:lstStyle/>
        <a:p>
          <a:endParaRPr lang="zh-CN" altLang="en-US"/>
        </a:p>
      </dgm:t>
    </dgm:pt>
    <dgm:pt modelId="{0EE96DEB-FB05-43AF-A0EE-DD7C5AE2428B}">
      <dgm:prSet phldrT="[文本]" custT="1"/>
      <dgm:spPr/>
      <dgm:t>
        <a:bodyPr/>
        <a:lstStyle/>
        <a:p>
          <a:r>
            <a:rPr lang="zh-CN" altLang="en-US" sz="1200" dirty="0" smtClean="0"/>
            <a:t>卡片维护</a:t>
          </a:r>
          <a:endParaRPr lang="zh-CN" altLang="en-US" sz="1200" dirty="0"/>
        </a:p>
      </dgm:t>
    </dgm:pt>
    <dgm:pt modelId="{E74AAE3A-CA03-4D52-88CF-25C4FFB5F6F6}" type="parTrans" cxnId="{BAC44020-6D92-46FB-AE20-FF01A9975893}">
      <dgm:prSet/>
      <dgm:spPr/>
      <dgm:t>
        <a:bodyPr/>
        <a:lstStyle/>
        <a:p>
          <a:endParaRPr lang="zh-CN" altLang="en-US"/>
        </a:p>
      </dgm:t>
    </dgm:pt>
    <dgm:pt modelId="{F925E571-1B6C-4EB4-82CF-07B08679D41C}" type="sibTrans" cxnId="{BAC44020-6D92-46FB-AE20-FF01A9975893}">
      <dgm:prSet/>
      <dgm:spPr/>
      <dgm:t>
        <a:bodyPr/>
        <a:lstStyle/>
        <a:p>
          <a:endParaRPr lang="zh-CN" altLang="en-US"/>
        </a:p>
      </dgm:t>
    </dgm:pt>
    <dgm:pt modelId="{D0B50E28-2D47-488C-9336-5DE837288A3F}">
      <dgm:prSet phldrT="[文本]"/>
      <dgm:spPr/>
      <dgm:t>
        <a:bodyPr/>
        <a:lstStyle/>
        <a:p>
          <a:r>
            <a:rPr lang="zh-CN" altLang="en-US" dirty="0" smtClean="0"/>
            <a:t>资产相关操作</a:t>
          </a:r>
          <a:endParaRPr lang="zh-CN" altLang="en-US" dirty="0"/>
        </a:p>
      </dgm:t>
    </dgm:pt>
    <dgm:pt modelId="{DC6CCCF7-B0BA-45C3-823A-F14687772153}" type="parTrans" cxnId="{E7B37C8C-E2BE-4020-BD3E-6DDCE0C86732}">
      <dgm:prSet/>
      <dgm:spPr/>
      <dgm:t>
        <a:bodyPr/>
        <a:lstStyle/>
        <a:p>
          <a:endParaRPr lang="zh-CN" altLang="en-US"/>
        </a:p>
      </dgm:t>
    </dgm:pt>
    <dgm:pt modelId="{869DA64C-A14F-4BDD-A401-25560085B573}" type="sibTrans" cxnId="{E7B37C8C-E2BE-4020-BD3E-6DDCE0C86732}">
      <dgm:prSet/>
      <dgm:spPr/>
      <dgm:t>
        <a:bodyPr/>
        <a:lstStyle/>
        <a:p>
          <a:endParaRPr lang="zh-CN" altLang="en-US"/>
        </a:p>
      </dgm:t>
    </dgm:pt>
    <dgm:pt modelId="{F94A65A7-B148-4F8C-A8FF-617DC518A4DF}">
      <dgm:prSet phldrT="[文本]" custT="1"/>
      <dgm:spPr/>
      <dgm:t>
        <a:bodyPr/>
        <a:lstStyle/>
        <a:p>
          <a:r>
            <a:rPr lang="zh-CN" altLang="en-US" sz="1200" dirty="0" smtClean="0"/>
            <a:t>中间库查询</a:t>
          </a:r>
          <a:endParaRPr lang="zh-CN" altLang="en-US" sz="1200" dirty="0"/>
        </a:p>
      </dgm:t>
    </dgm:pt>
    <dgm:pt modelId="{3829BD5F-0228-4AE0-B75B-83A6C8340700}" type="parTrans" cxnId="{715FC865-B633-492B-8BEB-E59A45411E83}">
      <dgm:prSet/>
      <dgm:spPr/>
      <dgm:t>
        <a:bodyPr/>
        <a:lstStyle/>
        <a:p>
          <a:endParaRPr lang="zh-CN" altLang="en-US"/>
        </a:p>
      </dgm:t>
    </dgm:pt>
    <dgm:pt modelId="{AE49EFA4-97CC-41B9-B05F-D839DDA7A854}" type="sibTrans" cxnId="{715FC865-B633-492B-8BEB-E59A45411E83}">
      <dgm:prSet/>
      <dgm:spPr/>
      <dgm:t>
        <a:bodyPr/>
        <a:lstStyle/>
        <a:p>
          <a:endParaRPr lang="zh-CN" altLang="en-US"/>
        </a:p>
      </dgm:t>
    </dgm:pt>
    <dgm:pt modelId="{322B6B01-64EC-4C1B-9B66-CD45E33BA767}">
      <dgm:prSet phldrT="[文本]" custT="1"/>
      <dgm:spPr/>
      <dgm:t>
        <a:bodyPr/>
        <a:lstStyle/>
        <a:p>
          <a:r>
            <a:rPr lang="zh-CN" altLang="en-US" sz="1200" dirty="0" smtClean="0"/>
            <a:t>资产购置</a:t>
          </a:r>
          <a:endParaRPr lang="zh-CN" altLang="en-US" sz="1200" dirty="0"/>
        </a:p>
      </dgm:t>
    </dgm:pt>
    <dgm:pt modelId="{77AC0D48-B6F4-4180-9587-9AC0933AEDE8}" type="parTrans" cxnId="{037537DC-18C6-449A-B9F6-E8F76746FDAE}">
      <dgm:prSet/>
      <dgm:spPr/>
      <dgm:t>
        <a:bodyPr/>
        <a:lstStyle/>
        <a:p>
          <a:endParaRPr lang="zh-CN" altLang="en-US"/>
        </a:p>
      </dgm:t>
    </dgm:pt>
    <dgm:pt modelId="{5DCC484D-4185-419D-B64F-E8097713ACA0}" type="sibTrans" cxnId="{037537DC-18C6-449A-B9F6-E8F76746FDAE}">
      <dgm:prSet/>
      <dgm:spPr/>
      <dgm:t>
        <a:bodyPr/>
        <a:lstStyle/>
        <a:p>
          <a:endParaRPr lang="zh-CN" altLang="en-US"/>
        </a:p>
      </dgm:t>
    </dgm:pt>
    <dgm:pt modelId="{9E7A763E-6C5A-4FA4-A970-5BC8710A399A}">
      <dgm:prSet phldrT="[文本]"/>
      <dgm:spPr/>
      <dgm:t>
        <a:bodyPr/>
        <a:lstStyle/>
        <a:p>
          <a:r>
            <a:rPr lang="zh-CN" altLang="en-US" dirty="0" smtClean="0"/>
            <a:t>期末计提折旧</a:t>
          </a:r>
          <a:endParaRPr lang="zh-CN" altLang="en-US" dirty="0"/>
        </a:p>
      </dgm:t>
    </dgm:pt>
    <dgm:pt modelId="{EC64E397-F74E-46D9-B02F-81029631139F}" type="parTrans" cxnId="{7A01BD96-26B6-41E2-BCC6-6577B6440C17}">
      <dgm:prSet/>
      <dgm:spPr/>
      <dgm:t>
        <a:bodyPr/>
        <a:lstStyle/>
        <a:p>
          <a:endParaRPr lang="zh-CN" altLang="en-US"/>
        </a:p>
      </dgm:t>
    </dgm:pt>
    <dgm:pt modelId="{9D38914E-8743-4633-9DD4-632B662CDC50}" type="sibTrans" cxnId="{7A01BD96-26B6-41E2-BCC6-6577B6440C17}">
      <dgm:prSet/>
      <dgm:spPr/>
      <dgm:t>
        <a:bodyPr/>
        <a:lstStyle/>
        <a:p>
          <a:endParaRPr lang="zh-CN" altLang="en-US"/>
        </a:p>
      </dgm:t>
    </dgm:pt>
    <dgm:pt modelId="{08E196C1-28D1-43A0-AA71-E34B5E00A4EB}">
      <dgm:prSet phldrT="[文本]" custT="1"/>
      <dgm:spPr/>
      <dgm:t>
        <a:bodyPr/>
        <a:lstStyle/>
        <a:p>
          <a:r>
            <a:rPr lang="zh-CN" altLang="en-US" sz="1200" dirty="0" smtClean="0"/>
            <a:t>期末计提折旧</a:t>
          </a:r>
          <a:endParaRPr lang="zh-CN" altLang="en-US" sz="1200" dirty="0"/>
        </a:p>
      </dgm:t>
    </dgm:pt>
    <dgm:pt modelId="{095C65FA-BF04-40D7-BAE6-7F5AEF60C8DD}" type="parTrans" cxnId="{69D68392-3FFE-48A5-9505-020C9971614D}">
      <dgm:prSet/>
      <dgm:spPr/>
      <dgm:t>
        <a:bodyPr/>
        <a:lstStyle/>
        <a:p>
          <a:endParaRPr lang="zh-CN" altLang="en-US"/>
        </a:p>
      </dgm:t>
    </dgm:pt>
    <dgm:pt modelId="{FF2CBB05-5E63-4C5C-8B60-80283F78298C}" type="sibTrans" cxnId="{69D68392-3FFE-48A5-9505-020C9971614D}">
      <dgm:prSet/>
      <dgm:spPr/>
      <dgm:t>
        <a:bodyPr/>
        <a:lstStyle/>
        <a:p>
          <a:endParaRPr lang="zh-CN" altLang="en-US"/>
        </a:p>
      </dgm:t>
    </dgm:pt>
    <dgm:pt modelId="{D39A7CDE-E0C8-470C-AB23-01C9BA6B2A69}">
      <dgm:prSet phldrT="[文本]" custT="1"/>
      <dgm:spPr/>
      <dgm:t>
        <a:bodyPr/>
        <a:lstStyle/>
        <a:p>
          <a:r>
            <a:rPr lang="zh-CN" altLang="en-US" sz="1200" dirty="0" smtClean="0"/>
            <a:t>本月折旧清除</a:t>
          </a:r>
          <a:endParaRPr lang="zh-CN" altLang="en-US" sz="1200" dirty="0"/>
        </a:p>
      </dgm:t>
    </dgm:pt>
    <dgm:pt modelId="{F4411611-0A8C-4B53-8450-20349BB5D114}" type="parTrans" cxnId="{718EDF60-2922-4A32-AE6D-C6C5B14E6A43}">
      <dgm:prSet/>
      <dgm:spPr/>
      <dgm:t>
        <a:bodyPr/>
        <a:lstStyle/>
        <a:p>
          <a:endParaRPr lang="zh-CN" altLang="en-US"/>
        </a:p>
      </dgm:t>
    </dgm:pt>
    <dgm:pt modelId="{48869544-BA55-4045-B5DA-357E889C1864}" type="sibTrans" cxnId="{718EDF60-2922-4A32-AE6D-C6C5B14E6A43}">
      <dgm:prSet/>
      <dgm:spPr/>
      <dgm:t>
        <a:bodyPr/>
        <a:lstStyle/>
        <a:p>
          <a:endParaRPr lang="zh-CN" altLang="en-US"/>
        </a:p>
      </dgm:t>
    </dgm:pt>
    <dgm:pt modelId="{63500882-CA6F-423E-8DAA-5017DD0A86B0}">
      <dgm:prSet phldrT="[文本]"/>
      <dgm:spPr/>
      <dgm:t>
        <a:bodyPr/>
        <a:lstStyle/>
        <a:p>
          <a:r>
            <a:rPr lang="zh-CN" altLang="en-US" dirty="0" smtClean="0"/>
            <a:t>查询</a:t>
          </a:r>
          <a:endParaRPr lang="zh-CN" altLang="en-US" dirty="0"/>
        </a:p>
      </dgm:t>
    </dgm:pt>
    <dgm:pt modelId="{3F4206C3-4893-474A-BDEA-4D893CFAF8BF}" type="parTrans" cxnId="{71797669-EB45-4ABA-BE9F-7E78ED984FF0}">
      <dgm:prSet/>
      <dgm:spPr/>
      <dgm:t>
        <a:bodyPr/>
        <a:lstStyle/>
        <a:p>
          <a:endParaRPr lang="zh-CN" altLang="en-US"/>
        </a:p>
      </dgm:t>
    </dgm:pt>
    <dgm:pt modelId="{213A1F4A-0630-4320-B22D-5ECC6511C629}" type="sibTrans" cxnId="{71797669-EB45-4ABA-BE9F-7E78ED984FF0}">
      <dgm:prSet/>
      <dgm:spPr/>
      <dgm:t>
        <a:bodyPr/>
        <a:lstStyle/>
        <a:p>
          <a:endParaRPr lang="zh-CN" altLang="en-US"/>
        </a:p>
      </dgm:t>
    </dgm:pt>
    <dgm:pt modelId="{510FA795-DD34-411B-99FD-300A7C857DC3}">
      <dgm:prSet phldrT="[文本]" custT="1"/>
      <dgm:spPr/>
      <dgm:t>
        <a:bodyPr/>
        <a:lstStyle/>
        <a:p>
          <a:r>
            <a:rPr lang="zh-CN" altLang="en-US" sz="1200" dirty="0" smtClean="0"/>
            <a:t>固定资产批次帐查询</a:t>
          </a:r>
          <a:endParaRPr lang="zh-CN" altLang="en-US" sz="1200" dirty="0"/>
        </a:p>
      </dgm:t>
    </dgm:pt>
    <dgm:pt modelId="{38EC1BAB-46E1-4DBF-B341-FB06433E2F1A}" type="parTrans" cxnId="{4EEEF798-DB17-4F42-852F-EF14274292C0}">
      <dgm:prSet/>
      <dgm:spPr/>
      <dgm:t>
        <a:bodyPr/>
        <a:lstStyle/>
        <a:p>
          <a:endParaRPr lang="zh-CN" altLang="en-US"/>
        </a:p>
      </dgm:t>
    </dgm:pt>
    <dgm:pt modelId="{D7D614D7-9103-4FEA-86B0-2A25A8473A40}" type="sibTrans" cxnId="{4EEEF798-DB17-4F42-852F-EF14274292C0}">
      <dgm:prSet/>
      <dgm:spPr/>
      <dgm:t>
        <a:bodyPr/>
        <a:lstStyle/>
        <a:p>
          <a:endParaRPr lang="zh-CN" altLang="en-US"/>
        </a:p>
      </dgm:t>
    </dgm:pt>
    <dgm:pt modelId="{D504D4E3-926E-4AA6-B96C-DF6D945CD619}">
      <dgm:prSet phldrT="[文本]" custT="1"/>
      <dgm:spPr/>
      <dgm:t>
        <a:bodyPr/>
        <a:lstStyle/>
        <a:p>
          <a:r>
            <a:rPr lang="zh-CN" altLang="en-US" sz="1200" dirty="0" smtClean="0"/>
            <a:t>固定资产卡片帐查询</a:t>
          </a:r>
          <a:endParaRPr lang="zh-CN" altLang="en-US" sz="1200" dirty="0"/>
        </a:p>
      </dgm:t>
    </dgm:pt>
    <dgm:pt modelId="{3BF5BA34-3506-41E4-9FE1-46A13A25D5DB}" type="parTrans" cxnId="{F80D7232-82C0-4058-90D2-6A54984D792D}">
      <dgm:prSet/>
      <dgm:spPr/>
      <dgm:t>
        <a:bodyPr/>
        <a:lstStyle/>
        <a:p>
          <a:endParaRPr lang="zh-CN" altLang="en-US"/>
        </a:p>
      </dgm:t>
    </dgm:pt>
    <dgm:pt modelId="{A20C6A1C-5D60-4CE0-8D20-F540E7A6A81C}" type="sibTrans" cxnId="{F80D7232-82C0-4058-90D2-6A54984D792D}">
      <dgm:prSet/>
      <dgm:spPr/>
      <dgm:t>
        <a:bodyPr/>
        <a:lstStyle/>
        <a:p>
          <a:endParaRPr lang="zh-CN" altLang="en-US"/>
        </a:p>
      </dgm:t>
    </dgm:pt>
    <dgm:pt modelId="{E28E5D65-AAEC-455F-BF30-2B6D51D0593D}">
      <dgm:prSet phldrT="[文本]"/>
      <dgm:spPr/>
      <dgm:t>
        <a:bodyPr/>
        <a:lstStyle/>
        <a:p>
          <a:r>
            <a:rPr lang="zh-CN" altLang="en-US" dirty="0" smtClean="0"/>
            <a:t>系统维护</a:t>
          </a:r>
          <a:endParaRPr lang="zh-CN" altLang="en-US" dirty="0"/>
        </a:p>
      </dgm:t>
    </dgm:pt>
    <dgm:pt modelId="{B93E7D98-3303-4A96-A4C4-2539A8AD6A23}" type="parTrans" cxnId="{D3067AD1-CC56-4F6E-92F4-3D17C8D7E4D3}">
      <dgm:prSet/>
      <dgm:spPr/>
      <dgm:t>
        <a:bodyPr/>
        <a:lstStyle/>
        <a:p>
          <a:endParaRPr lang="zh-CN" altLang="en-US"/>
        </a:p>
      </dgm:t>
    </dgm:pt>
    <dgm:pt modelId="{349F31B5-82E9-4F5C-955F-BCB8BDA332CF}" type="sibTrans" cxnId="{D3067AD1-CC56-4F6E-92F4-3D17C8D7E4D3}">
      <dgm:prSet/>
      <dgm:spPr/>
      <dgm:t>
        <a:bodyPr/>
        <a:lstStyle/>
        <a:p>
          <a:endParaRPr lang="zh-CN" altLang="en-US"/>
        </a:p>
      </dgm:t>
    </dgm:pt>
    <dgm:pt modelId="{79447DA0-5A3B-412B-BEE4-93A49CDBC160}">
      <dgm:prSet phldrT="[文本]" custT="1"/>
      <dgm:spPr/>
      <dgm:t>
        <a:bodyPr/>
        <a:lstStyle/>
        <a:p>
          <a:r>
            <a:rPr lang="zh-CN" altLang="en-US" sz="1200" dirty="0" smtClean="0"/>
            <a:t>使用部门定义</a:t>
          </a:r>
          <a:endParaRPr lang="zh-CN" altLang="en-US" sz="1200" dirty="0"/>
        </a:p>
      </dgm:t>
    </dgm:pt>
    <dgm:pt modelId="{73D16DE6-9BCE-4D39-8FAE-CC421DA00B12}" type="parTrans" cxnId="{C0B5AF62-48E5-4240-B38F-9840BABC7BAE}">
      <dgm:prSet/>
      <dgm:spPr/>
      <dgm:t>
        <a:bodyPr/>
        <a:lstStyle/>
        <a:p>
          <a:endParaRPr lang="zh-CN" altLang="en-US"/>
        </a:p>
      </dgm:t>
    </dgm:pt>
    <dgm:pt modelId="{91DD9F97-7115-4D5F-AF00-7D27BB650D37}" type="sibTrans" cxnId="{C0B5AF62-48E5-4240-B38F-9840BABC7BAE}">
      <dgm:prSet/>
      <dgm:spPr/>
      <dgm:t>
        <a:bodyPr/>
        <a:lstStyle/>
        <a:p>
          <a:endParaRPr lang="zh-CN" altLang="en-US"/>
        </a:p>
      </dgm:t>
    </dgm:pt>
    <dgm:pt modelId="{4234E9F1-BFBE-43C8-9B0B-D637E4F6D9FE}">
      <dgm:prSet phldrT="[文本]" custT="1"/>
      <dgm:spPr/>
      <dgm:t>
        <a:bodyPr/>
        <a:lstStyle/>
        <a:p>
          <a:r>
            <a:rPr lang="zh-CN" altLang="en-US" sz="1200" dirty="0" smtClean="0"/>
            <a:t>财务分类定义</a:t>
          </a:r>
          <a:endParaRPr lang="zh-CN" altLang="en-US" sz="1200" dirty="0"/>
        </a:p>
      </dgm:t>
    </dgm:pt>
    <dgm:pt modelId="{53C1BBFA-6C4F-4821-8CD7-9D03EE17A583}" type="parTrans" cxnId="{20F8D785-5735-41DD-8CDF-BEEA50C8C90E}">
      <dgm:prSet/>
      <dgm:spPr/>
      <dgm:t>
        <a:bodyPr/>
        <a:lstStyle/>
        <a:p>
          <a:endParaRPr lang="zh-CN" altLang="en-US"/>
        </a:p>
      </dgm:t>
    </dgm:pt>
    <dgm:pt modelId="{A8C0C389-9716-4E62-9CAF-038C46FECF51}" type="sibTrans" cxnId="{20F8D785-5735-41DD-8CDF-BEEA50C8C90E}">
      <dgm:prSet/>
      <dgm:spPr/>
      <dgm:t>
        <a:bodyPr/>
        <a:lstStyle/>
        <a:p>
          <a:endParaRPr lang="zh-CN" altLang="en-US"/>
        </a:p>
      </dgm:t>
    </dgm:pt>
    <dgm:pt modelId="{8F0E4271-4D8D-4C51-B247-EFB364F2B703}">
      <dgm:prSet phldrT="[文本]" custT="1"/>
      <dgm:spPr/>
      <dgm:t>
        <a:bodyPr/>
        <a:lstStyle/>
        <a:p>
          <a:r>
            <a:rPr lang="zh-CN" altLang="en-US" sz="1200" dirty="0" smtClean="0"/>
            <a:t>重新登录</a:t>
          </a:r>
          <a:endParaRPr lang="zh-CN" altLang="en-US" sz="1200" dirty="0"/>
        </a:p>
      </dgm:t>
    </dgm:pt>
    <dgm:pt modelId="{325C9DB1-1473-4AEB-9B8E-B12E4AAD201D}" type="parTrans" cxnId="{88E7B1DB-CB31-401D-B31D-87924496CA39}">
      <dgm:prSet/>
      <dgm:spPr/>
      <dgm:t>
        <a:bodyPr/>
        <a:lstStyle/>
        <a:p>
          <a:endParaRPr lang="zh-CN" altLang="en-US"/>
        </a:p>
      </dgm:t>
    </dgm:pt>
    <dgm:pt modelId="{697DF8F8-F0DC-46D0-BAB6-AF2077414ADB}" type="sibTrans" cxnId="{88E7B1DB-CB31-401D-B31D-87924496CA39}">
      <dgm:prSet/>
      <dgm:spPr/>
      <dgm:t>
        <a:bodyPr/>
        <a:lstStyle/>
        <a:p>
          <a:endParaRPr lang="zh-CN" altLang="en-US"/>
        </a:p>
      </dgm:t>
    </dgm:pt>
    <dgm:pt modelId="{D7F8DADB-D9ED-43E8-87DA-116AA84F91D6}">
      <dgm:prSet phldrT="[文本]" custT="1"/>
      <dgm:spPr/>
      <dgm:t>
        <a:bodyPr/>
        <a:lstStyle/>
        <a:p>
          <a:r>
            <a:rPr lang="zh-CN" altLang="en-US" sz="1200" dirty="0" smtClean="0"/>
            <a:t>退出系统</a:t>
          </a:r>
          <a:endParaRPr lang="zh-CN" altLang="en-US" sz="1200" dirty="0"/>
        </a:p>
      </dgm:t>
    </dgm:pt>
    <dgm:pt modelId="{204C4AA6-6AFA-4923-834F-3F1AD6036ED9}" type="parTrans" cxnId="{B7A0584D-2095-4E83-AA17-612CE3E6DE0B}">
      <dgm:prSet/>
      <dgm:spPr/>
      <dgm:t>
        <a:bodyPr/>
        <a:lstStyle/>
        <a:p>
          <a:endParaRPr lang="zh-CN" altLang="en-US"/>
        </a:p>
      </dgm:t>
    </dgm:pt>
    <dgm:pt modelId="{A77E0E9D-65C6-4D33-9834-058064234F5B}" type="sibTrans" cxnId="{B7A0584D-2095-4E83-AA17-612CE3E6DE0B}">
      <dgm:prSet/>
      <dgm:spPr/>
      <dgm:t>
        <a:bodyPr/>
        <a:lstStyle/>
        <a:p>
          <a:endParaRPr lang="zh-CN" altLang="en-US"/>
        </a:p>
      </dgm:t>
    </dgm:pt>
    <dgm:pt modelId="{53FC6BB5-8AAE-41E2-B9C9-5A8D147CD3C6}">
      <dgm:prSet phldrT="[文本]" custT="1"/>
      <dgm:spPr/>
      <dgm:t>
        <a:bodyPr/>
        <a:lstStyle/>
        <a:p>
          <a:r>
            <a:rPr lang="zh-CN" altLang="en-US" sz="1200" dirty="0" smtClean="0"/>
            <a:t>资产报废</a:t>
          </a:r>
          <a:endParaRPr lang="zh-CN" altLang="en-US" sz="1200" dirty="0"/>
        </a:p>
      </dgm:t>
    </dgm:pt>
    <dgm:pt modelId="{6BB8E38F-5D29-4AA6-95BB-0CC32ECB4893}" type="parTrans" cxnId="{7F806A4E-8921-48E1-B8B6-D50FA00DA665}">
      <dgm:prSet/>
      <dgm:spPr/>
      <dgm:t>
        <a:bodyPr/>
        <a:lstStyle/>
        <a:p>
          <a:endParaRPr lang="zh-CN" altLang="en-US"/>
        </a:p>
      </dgm:t>
    </dgm:pt>
    <dgm:pt modelId="{0DD7176A-EBDF-48A4-9BB2-003711B5DE5F}" type="sibTrans" cxnId="{7F806A4E-8921-48E1-B8B6-D50FA00DA665}">
      <dgm:prSet/>
      <dgm:spPr/>
      <dgm:t>
        <a:bodyPr/>
        <a:lstStyle/>
        <a:p>
          <a:endParaRPr lang="zh-CN" altLang="en-US"/>
        </a:p>
      </dgm:t>
    </dgm:pt>
    <dgm:pt modelId="{0E34ECD4-A6DA-40B8-BB11-30881F9392C3}">
      <dgm:prSet phldrT="[文本]" custT="1"/>
      <dgm:spPr/>
      <dgm:t>
        <a:bodyPr/>
        <a:lstStyle/>
        <a:p>
          <a:r>
            <a:rPr lang="zh-CN" altLang="en-US" sz="1200" dirty="0" smtClean="0"/>
            <a:t>折旧方法定义</a:t>
          </a:r>
          <a:endParaRPr lang="zh-CN" altLang="en-US" sz="1200" dirty="0"/>
        </a:p>
      </dgm:t>
    </dgm:pt>
    <dgm:pt modelId="{5F4374BB-F53D-4A3A-A3B0-53B35D30E9AC}" type="parTrans" cxnId="{30896298-237B-4D8F-8043-D5F172938361}">
      <dgm:prSet/>
      <dgm:spPr/>
      <dgm:t>
        <a:bodyPr/>
        <a:lstStyle/>
        <a:p>
          <a:endParaRPr lang="zh-CN" altLang="en-US"/>
        </a:p>
      </dgm:t>
    </dgm:pt>
    <dgm:pt modelId="{875FE322-296E-4ACA-8EC0-85E425970312}" type="sibTrans" cxnId="{30896298-237B-4D8F-8043-D5F172938361}">
      <dgm:prSet/>
      <dgm:spPr/>
      <dgm:t>
        <a:bodyPr/>
        <a:lstStyle/>
        <a:p>
          <a:endParaRPr lang="zh-CN" altLang="en-US"/>
        </a:p>
      </dgm:t>
    </dgm:pt>
    <dgm:pt modelId="{15796075-3CC2-4883-859B-7B127623F2E6}" type="pres">
      <dgm:prSet presAssocID="{D9FE636B-7666-4915-8943-1325B8480545}" presName="diagram" presStyleCnt="0">
        <dgm:presLayoutVars>
          <dgm:chPref val="1"/>
          <dgm:dir/>
          <dgm:animOne val="branch"/>
          <dgm:animLvl val="lvl"/>
          <dgm:resizeHandles/>
        </dgm:presLayoutVars>
      </dgm:prSet>
      <dgm:spPr/>
      <dgm:t>
        <a:bodyPr/>
        <a:lstStyle/>
        <a:p>
          <a:endParaRPr lang="zh-CN" altLang="en-US"/>
        </a:p>
      </dgm:t>
    </dgm:pt>
    <dgm:pt modelId="{F2401505-3996-45A8-9724-A88DB43E0A8D}" type="pres">
      <dgm:prSet presAssocID="{D7A3D921-8241-49DC-936D-9EC62F1B1A43}" presName="root" presStyleCnt="0"/>
      <dgm:spPr/>
    </dgm:pt>
    <dgm:pt modelId="{94BFDCD9-4D80-453A-8AEE-7117973D3393}" type="pres">
      <dgm:prSet presAssocID="{D7A3D921-8241-49DC-936D-9EC62F1B1A43}" presName="rootComposite" presStyleCnt="0"/>
      <dgm:spPr/>
    </dgm:pt>
    <dgm:pt modelId="{1343BB5E-E263-44B5-B9FE-5DADF1D4B872}" type="pres">
      <dgm:prSet presAssocID="{D7A3D921-8241-49DC-936D-9EC62F1B1A43}" presName="rootText" presStyleLbl="node1" presStyleIdx="0" presStyleCnt="5"/>
      <dgm:spPr/>
      <dgm:t>
        <a:bodyPr/>
        <a:lstStyle/>
        <a:p>
          <a:endParaRPr lang="zh-CN" altLang="en-US"/>
        </a:p>
      </dgm:t>
    </dgm:pt>
    <dgm:pt modelId="{730D1BA8-A160-424C-B6F4-B880625E86D0}" type="pres">
      <dgm:prSet presAssocID="{D7A3D921-8241-49DC-936D-9EC62F1B1A43}" presName="rootConnector" presStyleLbl="node1" presStyleIdx="0" presStyleCnt="5"/>
      <dgm:spPr/>
      <dgm:t>
        <a:bodyPr/>
        <a:lstStyle/>
        <a:p>
          <a:endParaRPr lang="zh-CN" altLang="en-US"/>
        </a:p>
      </dgm:t>
    </dgm:pt>
    <dgm:pt modelId="{DF76B95D-47B1-45B2-B4BE-109798FACB86}" type="pres">
      <dgm:prSet presAssocID="{D7A3D921-8241-49DC-936D-9EC62F1B1A43}" presName="childShape" presStyleCnt="0"/>
      <dgm:spPr/>
    </dgm:pt>
    <dgm:pt modelId="{CE17AF61-C0C1-4234-B22A-516B1B79899F}" type="pres">
      <dgm:prSet presAssocID="{E74AAE3A-CA03-4D52-88CF-25C4FFB5F6F6}" presName="Name13" presStyleLbl="parChTrans1D2" presStyleIdx="0" presStyleCnt="13"/>
      <dgm:spPr/>
      <dgm:t>
        <a:bodyPr/>
        <a:lstStyle/>
        <a:p>
          <a:endParaRPr lang="zh-CN" altLang="en-US"/>
        </a:p>
      </dgm:t>
    </dgm:pt>
    <dgm:pt modelId="{BEF3C576-B267-470A-9C54-B30E1C3C6448}" type="pres">
      <dgm:prSet presAssocID="{0EE96DEB-FB05-43AF-A0EE-DD7C5AE2428B}" presName="childText" presStyleLbl="bgAcc1" presStyleIdx="0" presStyleCnt="13">
        <dgm:presLayoutVars>
          <dgm:bulletEnabled val="1"/>
        </dgm:presLayoutVars>
      </dgm:prSet>
      <dgm:spPr/>
      <dgm:t>
        <a:bodyPr/>
        <a:lstStyle/>
        <a:p>
          <a:endParaRPr lang="zh-CN" altLang="en-US"/>
        </a:p>
      </dgm:t>
    </dgm:pt>
    <dgm:pt modelId="{268E2E6E-D3DA-422B-AD0E-4ECD3D52B5E6}" type="pres">
      <dgm:prSet presAssocID="{325C9DB1-1473-4AEB-9B8E-B12E4AAD201D}" presName="Name13" presStyleLbl="parChTrans1D2" presStyleIdx="1" presStyleCnt="13"/>
      <dgm:spPr/>
      <dgm:t>
        <a:bodyPr/>
        <a:lstStyle/>
        <a:p>
          <a:endParaRPr lang="zh-CN" altLang="en-US"/>
        </a:p>
      </dgm:t>
    </dgm:pt>
    <dgm:pt modelId="{83EA5856-7D20-4FB2-A528-3BE549CB10D5}" type="pres">
      <dgm:prSet presAssocID="{8F0E4271-4D8D-4C51-B247-EFB364F2B703}" presName="childText" presStyleLbl="bgAcc1" presStyleIdx="1" presStyleCnt="13">
        <dgm:presLayoutVars>
          <dgm:bulletEnabled val="1"/>
        </dgm:presLayoutVars>
      </dgm:prSet>
      <dgm:spPr/>
      <dgm:t>
        <a:bodyPr/>
        <a:lstStyle/>
        <a:p>
          <a:endParaRPr lang="zh-CN" altLang="en-US"/>
        </a:p>
      </dgm:t>
    </dgm:pt>
    <dgm:pt modelId="{BC78A7F8-7E81-4F15-97AF-FD7F59F0CA8B}" type="pres">
      <dgm:prSet presAssocID="{204C4AA6-6AFA-4923-834F-3F1AD6036ED9}" presName="Name13" presStyleLbl="parChTrans1D2" presStyleIdx="2" presStyleCnt="13"/>
      <dgm:spPr/>
      <dgm:t>
        <a:bodyPr/>
        <a:lstStyle/>
        <a:p>
          <a:endParaRPr lang="zh-CN" altLang="en-US"/>
        </a:p>
      </dgm:t>
    </dgm:pt>
    <dgm:pt modelId="{6A923FA4-526F-4C62-A3A4-69573CB582D7}" type="pres">
      <dgm:prSet presAssocID="{D7F8DADB-D9ED-43E8-87DA-116AA84F91D6}" presName="childText" presStyleLbl="bgAcc1" presStyleIdx="2" presStyleCnt="13">
        <dgm:presLayoutVars>
          <dgm:bulletEnabled val="1"/>
        </dgm:presLayoutVars>
      </dgm:prSet>
      <dgm:spPr/>
      <dgm:t>
        <a:bodyPr/>
        <a:lstStyle/>
        <a:p>
          <a:endParaRPr lang="zh-CN" altLang="en-US"/>
        </a:p>
      </dgm:t>
    </dgm:pt>
    <dgm:pt modelId="{E3620757-ADBE-46EF-9944-CF6A14562561}" type="pres">
      <dgm:prSet presAssocID="{D0B50E28-2D47-488C-9336-5DE837288A3F}" presName="root" presStyleCnt="0"/>
      <dgm:spPr/>
    </dgm:pt>
    <dgm:pt modelId="{85D1FD3B-8CA3-4AB0-818F-C1FCE3B4E473}" type="pres">
      <dgm:prSet presAssocID="{D0B50E28-2D47-488C-9336-5DE837288A3F}" presName="rootComposite" presStyleCnt="0"/>
      <dgm:spPr/>
    </dgm:pt>
    <dgm:pt modelId="{82474E89-FDAB-441D-A76B-E6919A743903}" type="pres">
      <dgm:prSet presAssocID="{D0B50E28-2D47-488C-9336-5DE837288A3F}" presName="rootText" presStyleLbl="node1" presStyleIdx="1" presStyleCnt="5"/>
      <dgm:spPr/>
      <dgm:t>
        <a:bodyPr/>
        <a:lstStyle/>
        <a:p>
          <a:endParaRPr lang="zh-CN" altLang="en-US"/>
        </a:p>
      </dgm:t>
    </dgm:pt>
    <dgm:pt modelId="{5CD3DDD1-E22D-45ED-AA24-AB1338AA6EA6}" type="pres">
      <dgm:prSet presAssocID="{D0B50E28-2D47-488C-9336-5DE837288A3F}" presName="rootConnector" presStyleLbl="node1" presStyleIdx="1" presStyleCnt="5"/>
      <dgm:spPr/>
      <dgm:t>
        <a:bodyPr/>
        <a:lstStyle/>
        <a:p>
          <a:endParaRPr lang="zh-CN" altLang="en-US"/>
        </a:p>
      </dgm:t>
    </dgm:pt>
    <dgm:pt modelId="{4F6F15D1-2CB4-414D-99F2-0AA64E96F9CD}" type="pres">
      <dgm:prSet presAssocID="{D0B50E28-2D47-488C-9336-5DE837288A3F}" presName="childShape" presStyleCnt="0"/>
      <dgm:spPr/>
    </dgm:pt>
    <dgm:pt modelId="{3BC784F2-EA8C-4B0D-BC87-3CA0A1D64D9A}" type="pres">
      <dgm:prSet presAssocID="{3829BD5F-0228-4AE0-B75B-83A6C8340700}" presName="Name13" presStyleLbl="parChTrans1D2" presStyleIdx="3" presStyleCnt="13"/>
      <dgm:spPr/>
      <dgm:t>
        <a:bodyPr/>
        <a:lstStyle/>
        <a:p>
          <a:endParaRPr lang="zh-CN" altLang="en-US"/>
        </a:p>
      </dgm:t>
    </dgm:pt>
    <dgm:pt modelId="{8382D8C2-B232-4BFC-A8CA-317883D29DA1}" type="pres">
      <dgm:prSet presAssocID="{F94A65A7-B148-4F8C-A8FF-617DC518A4DF}" presName="childText" presStyleLbl="bgAcc1" presStyleIdx="3" presStyleCnt="13">
        <dgm:presLayoutVars>
          <dgm:bulletEnabled val="1"/>
        </dgm:presLayoutVars>
      </dgm:prSet>
      <dgm:spPr/>
      <dgm:t>
        <a:bodyPr/>
        <a:lstStyle/>
        <a:p>
          <a:endParaRPr lang="zh-CN" altLang="en-US"/>
        </a:p>
      </dgm:t>
    </dgm:pt>
    <dgm:pt modelId="{AA9644C3-2D6F-41E0-BD1C-F7086243818C}" type="pres">
      <dgm:prSet presAssocID="{77AC0D48-B6F4-4180-9587-9AC0933AEDE8}" presName="Name13" presStyleLbl="parChTrans1D2" presStyleIdx="4" presStyleCnt="13"/>
      <dgm:spPr/>
      <dgm:t>
        <a:bodyPr/>
        <a:lstStyle/>
        <a:p>
          <a:endParaRPr lang="zh-CN" altLang="en-US"/>
        </a:p>
      </dgm:t>
    </dgm:pt>
    <dgm:pt modelId="{F0A2C621-5ECC-49FC-AB7F-38956D341AF6}" type="pres">
      <dgm:prSet presAssocID="{322B6B01-64EC-4C1B-9B66-CD45E33BA767}" presName="childText" presStyleLbl="bgAcc1" presStyleIdx="4" presStyleCnt="13">
        <dgm:presLayoutVars>
          <dgm:bulletEnabled val="1"/>
        </dgm:presLayoutVars>
      </dgm:prSet>
      <dgm:spPr/>
      <dgm:t>
        <a:bodyPr/>
        <a:lstStyle/>
        <a:p>
          <a:endParaRPr lang="zh-CN" altLang="en-US"/>
        </a:p>
      </dgm:t>
    </dgm:pt>
    <dgm:pt modelId="{5859134B-AB59-46EC-BA91-09459D8DF16A}" type="pres">
      <dgm:prSet presAssocID="{6BB8E38F-5D29-4AA6-95BB-0CC32ECB4893}" presName="Name13" presStyleLbl="parChTrans1D2" presStyleIdx="5" presStyleCnt="13"/>
      <dgm:spPr/>
      <dgm:t>
        <a:bodyPr/>
        <a:lstStyle/>
        <a:p>
          <a:endParaRPr lang="zh-CN" altLang="en-US"/>
        </a:p>
      </dgm:t>
    </dgm:pt>
    <dgm:pt modelId="{B75BC3AA-87EE-429C-9099-35DC3CC95E52}" type="pres">
      <dgm:prSet presAssocID="{53FC6BB5-8AAE-41E2-B9C9-5A8D147CD3C6}" presName="childText" presStyleLbl="bgAcc1" presStyleIdx="5" presStyleCnt="13">
        <dgm:presLayoutVars>
          <dgm:bulletEnabled val="1"/>
        </dgm:presLayoutVars>
      </dgm:prSet>
      <dgm:spPr/>
      <dgm:t>
        <a:bodyPr/>
        <a:lstStyle/>
        <a:p>
          <a:endParaRPr lang="zh-CN" altLang="en-US"/>
        </a:p>
      </dgm:t>
    </dgm:pt>
    <dgm:pt modelId="{82C65F60-6996-4A11-8E8C-303147D75335}" type="pres">
      <dgm:prSet presAssocID="{9E7A763E-6C5A-4FA4-A970-5BC8710A399A}" presName="root" presStyleCnt="0"/>
      <dgm:spPr/>
    </dgm:pt>
    <dgm:pt modelId="{D9F302F3-982C-493B-B763-241CF0591C24}" type="pres">
      <dgm:prSet presAssocID="{9E7A763E-6C5A-4FA4-A970-5BC8710A399A}" presName="rootComposite" presStyleCnt="0"/>
      <dgm:spPr/>
    </dgm:pt>
    <dgm:pt modelId="{4A4CCCD5-8EC3-49DE-B85D-8A0B4A4ACBFB}" type="pres">
      <dgm:prSet presAssocID="{9E7A763E-6C5A-4FA4-A970-5BC8710A399A}" presName="rootText" presStyleLbl="node1" presStyleIdx="2" presStyleCnt="5"/>
      <dgm:spPr/>
      <dgm:t>
        <a:bodyPr/>
        <a:lstStyle/>
        <a:p>
          <a:endParaRPr lang="zh-CN" altLang="en-US"/>
        </a:p>
      </dgm:t>
    </dgm:pt>
    <dgm:pt modelId="{0472668C-006E-498F-867F-6DDF5CE5F487}" type="pres">
      <dgm:prSet presAssocID="{9E7A763E-6C5A-4FA4-A970-5BC8710A399A}" presName="rootConnector" presStyleLbl="node1" presStyleIdx="2" presStyleCnt="5"/>
      <dgm:spPr/>
      <dgm:t>
        <a:bodyPr/>
        <a:lstStyle/>
        <a:p>
          <a:endParaRPr lang="zh-CN" altLang="en-US"/>
        </a:p>
      </dgm:t>
    </dgm:pt>
    <dgm:pt modelId="{287C6EFC-492D-4A47-B084-4124BDF3506A}" type="pres">
      <dgm:prSet presAssocID="{9E7A763E-6C5A-4FA4-A970-5BC8710A399A}" presName="childShape" presStyleCnt="0"/>
      <dgm:spPr/>
    </dgm:pt>
    <dgm:pt modelId="{612FD57A-A041-4A3B-BC4B-C9A577DF799E}" type="pres">
      <dgm:prSet presAssocID="{095C65FA-BF04-40D7-BAE6-7F5AEF60C8DD}" presName="Name13" presStyleLbl="parChTrans1D2" presStyleIdx="6" presStyleCnt="13"/>
      <dgm:spPr/>
      <dgm:t>
        <a:bodyPr/>
        <a:lstStyle/>
        <a:p>
          <a:endParaRPr lang="zh-CN" altLang="en-US"/>
        </a:p>
      </dgm:t>
    </dgm:pt>
    <dgm:pt modelId="{33C8F799-6E3C-4360-BC86-8BD1A040FD69}" type="pres">
      <dgm:prSet presAssocID="{08E196C1-28D1-43A0-AA71-E34B5E00A4EB}" presName="childText" presStyleLbl="bgAcc1" presStyleIdx="6" presStyleCnt="13">
        <dgm:presLayoutVars>
          <dgm:bulletEnabled val="1"/>
        </dgm:presLayoutVars>
      </dgm:prSet>
      <dgm:spPr/>
      <dgm:t>
        <a:bodyPr/>
        <a:lstStyle/>
        <a:p>
          <a:endParaRPr lang="zh-CN" altLang="en-US"/>
        </a:p>
      </dgm:t>
    </dgm:pt>
    <dgm:pt modelId="{B45AC4F0-20ED-4CB9-9CD6-71BC51AC348D}" type="pres">
      <dgm:prSet presAssocID="{F4411611-0A8C-4B53-8450-20349BB5D114}" presName="Name13" presStyleLbl="parChTrans1D2" presStyleIdx="7" presStyleCnt="13"/>
      <dgm:spPr/>
      <dgm:t>
        <a:bodyPr/>
        <a:lstStyle/>
        <a:p>
          <a:endParaRPr lang="zh-CN" altLang="en-US"/>
        </a:p>
      </dgm:t>
    </dgm:pt>
    <dgm:pt modelId="{82002144-6A1C-446E-9DA4-1C5818F5C8AC}" type="pres">
      <dgm:prSet presAssocID="{D39A7CDE-E0C8-470C-AB23-01C9BA6B2A69}" presName="childText" presStyleLbl="bgAcc1" presStyleIdx="7" presStyleCnt="13">
        <dgm:presLayoutVars>
          <dgm:bulletEnabled val="1"/>
        </dgm:presLayoutVars>
      </dgm:prSet>
      <dgm:spPr/>
      <dgm:t>
        <a:bodyPr/>
        <a:lstStyle/>
        <a:p>
          <a:endParaRPr lang="zh-CN" altLang="en-US"/>
        </a:p>
      </dgm:t>
    </dgm:pt>
    <dgm:pt modelId="{9A207D59-9480-4187-A115-00B4FF0D8034}" type="pres">
      <dgm:prSet presAssocID="{63500882-CA6F-423E-8DAA-5017DD0A86B0}" presName="root" presStyleCnt="0"/>
      <dgm:spPr/>
    </dgm:pt>
    <dgm:pt modelId="{DACB73EB-48AC-4F13-8C47-E15F14850FB9}" type="pres">
      <dgm:prSet presAssocID="{63500882-CA6F-423E-8DAA-5017DD0A86B0}" presName="rootComposite" presStyleCnt="0"/>
      <dgm:spPr/>
    </dgm:pt>
    <dgm:pt modelId="{AD93F8BA-7AE9-4F69-83EE-902F7F2EBBB2}" type="pres">
      <dgm:prSet presAssocID="{63500882-CA6F-423E-8DAA-5017DD0A86B0}" presName="rootText" presStyleLbl="node1" presStyleIdx="3" presStyleCnt="5"/>
      <dgm:spPr/>
      <dgm:t>
        <a:bodyPr/>
        <a:lstStyle/>
        <a:p>
          <a:endParaRPr lang="zh-CN" altLang="en-US"/>
        </a:p>
      </dgm:t>
    </dgm:pt>
    <dgm:pt modelId="{50AE3EA7-7150-424D-8651-2EBC52B76596}" type="pres">
      <dgm:prSet presAssocID="{63500882-CA6F-423E-8DAA-5017DD0A86B0}" presName="rootConnector" presStyleLbl="node1" presStyleIdx="3" presStyleCnt="5"/>
      <dgm:spPr/>
      <dgm:t>
        <a:bodyPr/>
        <a:lstStyle/>
        <a:p>
          <a:endParaRPr lang="zh-CN" altLang="en-US"/>
        </a:p>
      </dgm:t>
    </dgm:pt>
    <dgm:pt modelId="{1604F8E0-DA4D-40B8-98A5-B6D67DF62D78}" type="pres">
      <dgm:prSet presAssocID="{63500882-CA6F-423E-8DAA-5017DD0A86B0}" presName="childShape" presStyleCnt="0"/>
      <dgm:spPr/>
    </dgm:pt>
    <dgm:pt modelId="{4A966791-B4FB-4EF9-A691-4DA54DE57915}" type="pres">
      <dgm:prSet presAssocID="{38EC1BAB-46E1-4DBF-B341-FB06433E2F1A}" presName="Name13" presStyleLbl="parChTrans1D2" presStyleIdx="8" presStyleCnt="13"/>
      <dgm:spPr/>
      <dgm:t>
        <a:bodyPr/>
        <a:lstStyle/>
        <a:p>
          <a:endParaRPr lang="zh-CN" altLang="en-US"/>
        </a:p>
      </dgm:t>
    </dgm:pt>
    <dgm:pt modelId="{1E3C8DA2-8AD2-4907-B0FA-C006C2E49643}" type="pres">
      <dgm:prSet presAssocID="{510FA795-DD34-411B-99FD-300A7C857DC3}" presName="childText" presStyleLbl="bgAcc1" presStyleIdx="8" presStyleCnt="13">
        <dgm:presLayoutVars>
          <dgm:bulletEnabled val="1"/>
        </dgm:presLayoutVars>
      </dgm:prSet>
      <dgm:spPr/>
      <dgm:t>
        <a:bodyPr/>
        <a:lstStyle/>
        <a:p>
          <a:endParaRPr lang="zh-CN" altLang="en-US"/>
        </a:p>
      </dgm:t>
    </dgm:pt>
    <dgm:pt modelId="{9D5E1177-F110-4522-B252-09DDB2688B24}" type="pres">
      <dgm:prSet presAssocID="{3BF5BA34-3506-41E4-9FE1-46A13A25D5DB}" presName="Name13" presStyleLbl="parChTrans1D2" presStyleIdx="9" presStyleCnt="13"/>
      <dgm:spPr/>
      <dgm:t>
        <a:bodyPr/>
        <a:lstStyle/>
        <a:p>
          <a:endParaRPr lang="zh-CN" altLang="en-US"/>
        </a:p>
      </dgm:t>
    </dgm:pt>
    <dgm:pt modelId="{5FB30409-6E34-4F54-ACB8-FA58F08211B5}" type="pres">
      <dgm:prSet presAssocID="{D504D4E3-926E-4AA6-B96C-DF6D945CD619}" presName="childText" presStyleLbl="bgAcc1" presStyleIdx="9" presStyleCnt="13">
        <dgm:presLayoutVars>
          <dgm:bulletEnabled val="1"/>
        </dgm:presLayoutVars>
      </dgm:prSet>
      <dgm:spPr/>
      <dgm:t>
        <a:bodyPr/>
        <a:lstStyle/>
        <a:p>
          <a:endParaRPr lang="zh-CN" altLang="en-US"/>
        </a:p>
      </dgm:t>
    </dgm:pt>
    <dgm:pt modelId="{FF6EE25A-4751-4DF6-9930-E51E5DB122F6}" type="pres">
      <dgm:prSet presAssocID="{E28E5D65-AAEC-455F-BF30-2B6D51D0593D}" presName="root" presStyleCnt="0"/>
      <dgm:spPr/>
    </dgm:pt>
    <dgm:pt modelId="{B34A6E9E-628A-4E07-B7F4-9F178A47FCED}" type="pres">
      <dgm:prSet presAssocID="{E28E5D65-AAEC-455F-BF30-2B6D51D0593D}" presName="rootComposite" presStyleCnt="0"/>
      <dgm:spPr/>
    </dgm:pt>
    <dgm:pt modelId="{9FF38F80-847D-4FE3-942F-4D684FE52422}" type="pres">
      <dgm:prSet presAssocID="{E28E5D65-AAEC-455F-BF30-2B6D51D0593D}" presName="rootText" presStyleLbl="node1" presStyleIdx="4" presStyleCnt="5"/>
      <dgm:spPr/>
      <dgm:t>
        <a:bodyPr/>
        <a:lstStyle/>
        <a:p>
          <a:endParaRPr lang="zh-CN" altLang="en-US"/>
        </a:p>
      </dgm:t>
    </dgm:pt>
    <dgm:pt modelId="{F3D8AC9F-EF54-40AD-9B83-B6FEB95C939D}" type="pres">
      <dgm:prSet presAssocID="{E28E5D65-AAEC-455F-BF30-2B6D51D0593D}" presName="rootConnector" presStyleLbl="node1" presStyleIdx="4" presStyleCnt="5"/>
      <dgm:spPr/>
      <dgm:t>
        <a:bodyPr/>
        <a:lstStyle/>
        <a:p>
          <a:endParaRPr lang="zh-CN" altLang="en-US"/>
        </a:p>
      </dgm:t>
    </dgm:pt>
    <dgm:pt modelId="{23934218-5782-4528-BF7F-6DA714C71072}" type="pres">
      <dgm:prSet presAssocID="{E28E5D65-AAEC-455F-BF30-2B6D51D0593D}" presName="childShape" presStyleCnt="0"/>
      <dgm:spPr/>
    </dgm:pt>
    <dgm:pt modelId="{B1A4F62C-EBEB-4838-9EDC-942D0321EA15}" type="pres">
      <dgm:prSet presAssocID="{73D16DE6-9BCE-4D39-8FAE-CC421DA00B12}" presName="Name13" presStyleLbl="parChTrans1D2" presStyleIdx="10" presStyleCnt="13"/>
      <dgm:spPr/>
      <dgm:t>
        <a:bodyPr/>
        <a:lstStyle/>
        <a:p>
          <a:endParaRPr lang="zh-CN" altLang="en-US"/>
        </a:p>
      </dgm:t>
    </dgm:pt>
    <dgm:pt modelId="{808D9D2B-B2D1-4806-B2B7-51C48845643D}" type="pres">
      <dgm:prSet presAssocID="{79447DA0-5A3B-412B-BEE4-93A49CDBC160}" presName="childText" presStyleLbl="bgAcc1" presStyleIdx="10" presStyleCnt="13">
        <dgm:presLayoutVars>
          <dgm:bulletEnabled val="1"/>
        </dgm:presLayoutVars>
      </dgm:prSet>
      <dgm:spPr/>
      <dgm:t>
        <a:bodyPr/>
        <a:lstStyle/>
        <a:p>
          <a:endParaRPr lang="zh-CN" altLang="en-US"/>
        </a:p>
      </dgm:t>
    </dgm:pt>
    <dgm:pt modelId="{A974B92F-EA08-4072-AB78-2AA15B617ADB}" type="pres">
      <dgm:prSet presAssocID="{53C1BBFA-6C4F-4821-8CD7-9D03EE17A583}" presName="Name13" presStyleLbl="parChTrans1D2" presStyleIdx="11" presStyleCnt="13"/>
      <dgm:spPr/>
      <dgm:t>
        <a:bodyPr/>
        <a:lstStyle/>
        <a:p>
          <a:endParaRPr lang="zh-CN" altLang="en-US"/>
        </a:p>
      </dgm:t>
    </dgm:pt>
    <dgm:pt modelId="{00CEB52E-3D50-4E8E-A485-6E55DBF6C0C4}" type="pres">
      <dgm:prSet presAssocID="{4234E9F1-BFBE-43C8-9B0B-D637E4F6D9FE}" presName="childText" presStyleLbl="bgAcc1" presStyleIdx="11" presStyleCnt="13">
        <dgm:presLayoutVars>
          <dgm:bulletEnabled val="1"/>
        </dgm:presLayoutVars>
      </dgm:prSet>
      <dgm:spPr/>
      <dgm:t>
        <a:bodyPr/>
        <a:lstStyle/>
        <a:p>
          <a:endParaRPr lang="zh-CN" altLang="en-US"/>
        </a:p>
      </dgm:t>
    </dgm:pt>
    <dgm:pt modelId="{4F39E31D-5741-47DE-97F3-156941CDAC22}" type="pres">
      <dgm:prSet presAssocID="{5F4374BB-F53D-4A3A-A3B0-53B35D30E9AC}" presName="Name13" presStyleLbl="parChTrans1D2" presStyleIdx="12" presStyleCnt="13"/>
      <dgm:spPr/>
      <dgm:t>
        <a:bodyPr/>
        <a:lstStyle/>
        <a:p>
          <a:endParaRPr lang="zh-CN" altLang="en-US"/>
        </a:p>
      </dgm:t>
    </dgm:pt>
    <dgm:pt modelId="{22824C4F-845F-4DD3-B5D9-A0EAC37F04C0}" type="pres">
      <dgm:prSet presAssocID="{0E34ECD4-A6DA-40B8-BB11-30881F9392C3}" presName="childText" presStyleLbl="bgAcc1" presStyleIdx="12" presStyleCnt="13">
        <dgm:presLayoutVars>
          <dgm:bulletEnabled val="1"/>
        </dgm:presLayoutVars>
      </dgm:prSet>
      <dgm:spPr/>
      <dgm:t>
        <a:bodyPr/>
        <a:lstStyle/>
        <a:p>
          <a:endParaRPr lang="zh-CN" altLang="en-US"/>
        </a:p>
      </dgm:t>
    </dgm:pt>
  </dgm:ptLst>
  <dgm:cxnLst>
    <dgm:cxn modelId="{FC71CA5D-3E3A-40D6-A09C-A4F78EC8A8EB}" type="presOf" srcId="{095C65FA-BF04-40D7-BAE6-7F5AEF60C8DD}" destId="{612FD57A-A041-4A3B-BC4B-C9A577DF799E}" srcOrd="0" destOrd="0" presId="urn:microsoft.com/office/officeart/2005/8/layout/hierarchy3"/>
    <dgm:cxn modelId="{7A01BD96-26B6-41E2-BCC6-6577B6440C17}" srcId="{D9FE636B-7666-4915-8943-1325B8480545}" destId="{9E7A763E-6C5A-4FA4-A970-5BC8710A399A}" srcOrd="2" destOrd="0" parTransId="{EC64E397-F74E-46D9-B02F-81029631139F}" sibTransId="{9D38914E-8743-4633-9DD4-632B662CDC50}"/>
    <dgm:cxn modelId="{322C1EA9-D3EE-4A3A-A094-4848E735F889}" type="presOf" srcId="{510FA795-DD34-411B-99FD-300A7C857DC3}" destId="{1E3C8DA2-8AD2-4907-B0FA-C006C2E49643}" srcOrd="0" destOrd="0" presId="urn:microsoft.com/office/officeart/2005/8/layout/hierarchy3"/>
    <dgm:cxn modelId="{64997986-AD07-478F-B3C4-BFA9CE19C6C2}" type="presOf" srcId="{D7A3D921-8241-49DC-936D-9EC62F1B1A43}" destId="{1343BB5E-E263-44B5-B9FE-5DADF1D4B872}" srcOrd="0" destOrd="0" presId="urn:microsoft.com/office/officeart/2005/8/layout/hierarchy3"/>
    <dgm:cxn modelId="{0F6644F8-D095-4AE5-95E2-0764F9F6F39B}" type="presOf" srcId="{53FC6BB5-8AAE-41E2-B9C9-5A8D147CD3C6}" destId="{B75BC3AA-87EE-429C-9099-35DC3CC95E52}" srcOrd="0" destOrd="0" presId="urn:microsoft.com/office/officeart/2005/8/layout/hierarchy3"/>
    <dgm:cxn modelId="{715FC865-B633-492B-8BEB-E59A45411E83}" srcId="{D0B50E28-2D47-488C-9336-5DE837288A3F}" destId="{F94A65A7-B148-4F8C-A8FF-617DC518A4DF}" srcOrd="0" destOrd="0" parTransId="{3829BD5F-0228-4AE0-B75B-83A6C8340700}" sibTransId="{AE49EFA4-97CC-41B9-B05F-D839DDA7A854}"/>
    <dgm:cxn modelId="{20F8D785-5735-41DD-8CDF-BEEA50C8C90E}" srcId="{E28E5D65-AAEC-455F-BF30-2B6D51D0593D}" destId="{4234E9F1-BFBE-43C8-9B0B-D637E4F6D9FE}" srcOrd="1" destOrd="0" parTransId="{53C1BBFA-6C4F-4821-8CD7-9D03EE17A583}" sibTransId="{A8C0C389-9716-4E62-9CAF-038C46FECF51}"/>
    <dgm:cxn modelId="{8982CB74-B669-477D-81C9-01C6E8D521D4}" type="presOf" srcId="{D0B50E28-2D47-488C-9336-5DE837288A3F}" destId="{5CD3DDD1-E22D-45ED-AA24-AB1338AA6EA6}" srcOrd="1" destOrd="0" presId="urn:microsoft.com/office/officeart/2005/8/layout/hierarchy3"/>
    <dgm:cxn modelId="{70C2BB7D-4432-49B2-82F5-9D9069BC60D6}" type="presOf" srcId="{5F4374BB-F53D-4A3A-A3B0-53B35D30E9AC}" destId="{4F39E31D-5741-47DE-97F3-156941CDAC22}" srcOrd="0" destOrd="0" presId="urn:microsoft.com/office/officeart/2005/8/layout/hierarchy3"/>
    <dgm:cxn modelId="{F165B9A0-238F-4E03-B610-713BC6C579E5}" type="presOf" srcId="{0E34ECD4-A6DA-40B8-BB11-30881F9392C3}" destId="{22824C4F-845F-4DD3-B5D9-A0EAC37F04C0}" srcOrd="0" destOrd="0" presId="urn:microsoft.com/office/officeart/2005/8/layout/hierarchy3"/>
    <dgm:cxn modelId="{6D02C726-F297-4654-AA94-B01EE27DF462}" type="presOf" srcId="{79447DA0-5A3B-412B-BEE4-93A49CDBC160}" destId="{808D9D2B-B2D1-4806-B2B7-51C48845643D}" srcOrd="0" destOrd="0" presId="urn:microsoft.com/office/officeart/2005/8/layout/hierarchy3"/>
    <dgm:cxn modelId="{28F2B006-B0CF-4A58-87E5-300A176DC552}" type="presOf" srcId="{F94A65A7-B148-4F8C-A8FF-617DC518A4DF}" destId="{8382D8C2-B232-4BFC-A8CA-317883D29DA1}" srcOrd="0" destOrd="0" presId="urn:microsoft.com/office/officeart/2005/8/layout/hierarchy3"/>
    <dgm:cxn modelId="{C5694201-C3CE-41FD-9CBF-6C54209A593D}" type="presOf" srcId="{D504D4E3-926E-4AA6-B96C-DF6D945CD619}" destId="{5FB30409-6E34-4F54-ACB8-FA58F08211B5}" srcOrd="0" destOrd="0" presId="urn:microsoft.com/office/officeart/2005/8/layout/hierarchy3"/>
    <dgm:cxn modelId="{B7A0584D-2095-4E83-AA17-612CE3E6DE0B}" srcId="{D7A3D921-8241-49DC-936D-9EC62F1B1A43}" destId="{D7F8DADB-D9ED-43E8-87DA-116AA84F91D6}" srcOrd="2" destOrd="0" parTransId="{204C4AA6-6AFA-4923-834F-3F1AD6036ED9}" sibTransId="{A77E0E9D-65C6-4D33-9834-058064234F5B}"/>
    <dgm:cxn modelId="{A8302CDF-E5CF-4E67-875E-4828AF298917}" type="presOf" srcId="{D9FE636B-7666-4915-8943-1325B8480545}" destId="{15796075-3CC2-4883-859B-7B127623F2E6}" srcOrd="0" destOrd="0" presId="urn:microsoft.com/office/officeart/2005/8/layout/hierarchy3"/>
    <dgm:cxn modelId="{9E9CF778-C8F2-4D4C-9253-F0B880D8E902}" type="presOf" srcId="{3829BD5F-0228-4AE0-B75B-83A6C8340700}" destId="{3BC784F2-EA8C-4B0D-BC87-3CA0A1D64D9A}" srcOrd="0" destOrd="0" presId="urn:microsoft.com/office/officeart/2005/8/layout/hierarchy3"/>
    <dgm:cxn modelId="{4EEEF798-DB17-4F42-852F-EF14274292C0}" srcId="{63500882-CA6F-423E-8DAA-5017DD0A86B0}" destId="{510FA795-DD34-411B-99FD-300A7C857DC3}" srcOrd="0" destOrd="0" parTransId="{38EC1BAB-46E1-4DBF-B341-FB06433E2F1A}" sibTransId="{D7D614D7-9103-4FEA-86B0-2A25A8473A40}"/>
    <dgm:cxn modelId="{037537DC-18C6-449A-B9F6-E8F76746FDAE}" srcId="{D0B50E28-2D47-488C-9336-5DE837288A3F}" destId="{322B6B01-64EC-4C1B-9B66-CD45E33BA767}" srcOrd="1" destOrd="0" parTransId="{77AC0D48-B6F4-4180-9587-9AC0933AEDE8}" sibTransId="{5DCC484D-4185-419D-B64F-E8097713ACA0}"/>
    <dgm:cxn modelId="{77A46FF5-E277-4994-9E8E-3F5636037F23}" type="presOf" srcId="{D7F8DADB-D9ED-43E8-87DA-116AA84F91D6}" destId="{6A923FA4-526F-4C62-A3A4-69573CB582D7}" srcOrd="0" destOrd="0" presId="urn:microsoft.com/office/officeart/2005/8/layout/hierarchy3"/>
    <dgm:cxn modelId="{71797669-EB45-4ABA-BE9F-7E78ED984FF0}" srcId="{D9FE636B-7666-4915-8943-1325B8480545}" destId="{63500882-CA6F-423E-8DAA-5017DD0A86B0}" srcOrd="3" destOrd="0" parTransId="{3F4206C3-4893-474A-BDEA-4D893CFAF8BF}" sibTransId="{213A1F4A-0630-4320-B22D-5ECC6511C629}"/>
    <dgm:cxn modelId="{81F4DF7E-F058-4F07-9409-3029DC8ECEEC}" type="presOf" srcId="{322B6B01-64EC-4C1B-9B66-CD45E33BA767}" destId="{F0A2C621-5ECC-49FC-AB7F-38956D341AF6}" srcOrd="0" destOrd="0" presId="urn:microsoft.com/office/officeart/2005/8/layout/hierarchy3"/>
    <dgm:cxn modelId="{5B0BCA38-594B-4DC0-8C88-80A65098C875}" type="presOf" srcId="{E28E5D65-AAEC-455F-BF30-2B6D51D0593D}" destId="{F3D8AC9F-EF54-40AD-9B83-B6FEB95C939D}" srcOrd="1" destOrd="0" presId="urn:microsoft.com/office/officeart/2005/8/layout/hierarchy3"/>
    <dgm:cxn modelId="{7F806A4E-8921-48E1-B8B6-D50FA00DA665}" srcId="{D0B50E28-2D47-488C-9336-5DE837288A3F}" destId="{53FC6BB5-8AAE-41E2-B9C9-5A8D147CD3C6}" srcOrd="2" destOrd="0" parTransId="{6BB8E38F-5D29-4AA6-95BB-0CC32ECB4893}" sibTransId="{0DD7176A-EBDF-48A4-9BB2-003711B5DE5F}"/>
    <dgm:cxn modelId="{4A61927D-A43D-4865-BB86-AACC701A1024}" type="presOf" srcId="{9E7A763E-6C5A-4FA4-A970-5BC8710A399A}" destId="{4A4CCCD5-8EC3-49DE-B85D-8A0B4A4ACBFB}" srcOrd="0" destOrd="0" presId="urn:microsoft.com/office/officeart/2005/8/layout/hierarchy3"/>
    <dgm:cxn modelId="{5207E2C1-6A55-4C21-85A1-9E141E507179}" type="presOf" srcId="{08E196C1-28D1-43A0-AA71-E34B5E00A4EB}" destId="{33C8F799-6E3C-4360-BC86-8BD1A040FD69}" srcOrd="0" destOrd="0" presId="urn:microsoft.com/office/officeart/2005/8/layout/hierarchy3"/>
    <dgm:cxn modelId="{5ABAFEC7-B23E-4600-87E7-68762A6FC04C}" type="presOf" srcId="{204C4AA6-6AFA-4923-834F-3F1AD6036ED9}" destId="{BC78A7F8-7E81-4F15-97AF-FD7F59F0CA8B}" srcOrd="0" destOrd="0" presId="urn:microsoft.com/office/officeart/2005/8/layout/hierarchy3"/>
    <dgm:cxn modelId="{975E6513-5C89-4362-86AA-1CF5D44918A2}" type="presOf" srcId="{3BF5BA34-3506-41E4-9FE1-46A13A25D5DB}" destId="{9D5E1177-F110-4522-B252-09DDB2688B24}" srcOrd="0" destOrd="0" presId="urn:microsoft.com/office/officeart/2005/8/layout/hierarchy3"/>
    <dgm:cxn modelId="{CB2C5720-EE34-46E9-BD42-27993A0A7F4F}" type="presOf" srcId="{D7A3D921-8241-49DC-936D-9EC62F1B1A43}" destId="{730D1BA8-A160-424C-B6F4-B880625E86D0}" srcOrd="1" destOrd="0" presId="urn:microsoft.com/office/officeart/2005/8/layout/hierarchy3"/>
    <dgm:cxn modelId="{F0343FCB-4494-4D5C-8870-D0E175FBCD43}" type="presOf" srcId="{E74AAE3A-CA03-4D52-88CF-25C4FFB5F6F6}" destId="{CE17AF61-C0C1-4234-B22A-516B1B79899F}" srcOrd="0" destOrd="0" presId="urn:microsoft.com/office/officeart/2005/8/layout/hierarchy3"/>
    <dgm:cxn modelId="{5668E37B-F367-4C6B-9A80-2D9DADEA1732}" type="presOf" srcId="{F4411611-0A8C-4B53-8450-20349BB5D114}" destId="{B45AC4F0-20ED-4CB9-9CD6-71BC51AC348D}" srcOrd="0" destOrd="0" presId="urn:microsoft.com/office/officeart/2005/8/layout/hierarchy3"/>
    <dgm:cxn modelId="{F923C45E-10A3-4028-ADD3-EC9A00BF93CB}" type="presOf" srcId="{4234E9F1-BFBE-43C8-9B0B-D637E4F6D9FE}" destId="{00CEB52E-3D50-4E8E-A485-6E55DBF6C0C4}" srcOrd="0" destOrd="0" presId="urn:microsoft.com/office/officeart/2005/8/layout/hierarchy3"/>
    <dgm:cxn modelId="{F80D7232-82C0-4058-90D2-6A54984D792D}" srcId="{63500882-CA6F-423E-8DAA-5017DD0A86B0}" destId="{D504D4E3-926E-4AA6-B96C-DF6D945CD619}" srcOrd="1" destOrd="0" parTransId="{3BF5BA34-3506-41E4-9FE1-46A13A25D5DB}" sibTransId="{A20C6A1C-5D60-4CE0-8D20-F540E7A6A81C}"/>
    <dgm:cxn modelId="{664407A2-04CC-492F-AE0A-1B42CA3678D9}" type="presOf" srcId="{63500882-CA6F-423E-8DAA-5017DD0A86B0}" destId="{AD93F8BA-7AE9-4F69-83EE-902F7F2EBBB2}" srcOrd="0" destOrd="0" presId="urn:microsoft.com/office/officeart/2005/8/layout/hierarchy3"/>
    <dgm:cxn modelId="{30896298-237B-4D8F-8043-D5F172938361}" srcId="{E28E5D65-AAEC-455F-BF30-2B6D51D0593D}" destId="{0E34ECD4-A6DA-40B8-BB11-30881F9392C3}" srcOrd="2" destOrd="0" parTransId="{5F4374BB-F53D-4A3A-A3B0-53B35D30E9AC}" sibTransId="{875FE322-296E-4ACA-8EC0-85E425970312}"/>
    <dgm:cxn modelId="{88E7B1DB-CB31-401D-B31D-87924496CA39}" srcId="{D7A3D921-8241-49DC-936D-9EC62F1B1A43}" destId="{8F0E4271-4D8D-4C51-B247-EFB364F2B703}" srcOrd="1" destOrd="0" parTransId="{325C9DB1-1473-4AEB-9B8E-B12E4AAD201D}" sibTransId="{697DF8F8-F0DC-46D0-BAB6-AF2077414ADB}"/>
    <dgm:cxn modelId="{718EDF60-2922-4A32-AE6D-C6C5B14E6A43}" srcId="{9E7A763E-6C5A-4FA4-A970-5BC8710A399A}" destId="{D39A7CDE-E0C8-470C-AB23-01C9BA6B2A69}" srcOrd="1" destOrd="0" parTransId="{F4411611-0A8C-4B53-8450-20349BB5D114}" sibTransId="{48869544-BA55-4045-B5DA-357E889C1864}"/>
    <dgm:cxn modelId="{D3067AD1-CC56-4F6E-92F4-3D17C8D7E4D3}" srcId="{D9FE636B-7666-4915-8943-1325B8480545}" destId="{E28E5D65-AAEC-455F-BF30-2B6D51D0593D}" srcOrd="4" destOrd="0" parTransId="{B93E7D98-3303-4A96-A4C4-2539A8AD6A23}" sibTransId="{349F31B5-82E9-4F5C-955F-BCB8BDA332CF}"/>
    <dgm:cxn modelId="{C0B5AF62-48E5-4240-B38F-9840BABC7BAE}" srcId="{E28E5D65-AAEC-455F-BF30-2B6D51D0593D}" destId="{79447DA0-5A3B-412B-BEE4-93A49CDBC160}" srcOrd="0" destOrd="0" parTransId="{73D16DE6-9BCE-4D39-8FAE-CC421DA00B12}" sibTransId="{91DD9F97-7115-4D5F-AF00-7D27BB650D37}"/>
    <dgm:cxn modelId="{E7B37C8C-E2BE-4020-BD3E-6DDCE0C86732}" srcId="{D9FE636B-7666-4915-8943-1325B8480545}" destId="{D0B50E28-2D47-488C-9336-5DE837288A3F}" srcOrd="1" destOrd="0" parTransId="{DC6CCCF7-B0BA-45C3-823A-F14687772153}" sibTransId="{869DA64C-A14F-4BDD-A401-25560085B573}"/>
    <dgm:cxn modelId="{2685EE67-EF00-47BC-A062-3EFFF2AFECD0}" type="presOf" srcId="{D39A7CDE-E0C8-470C-AB23-01C9BA6B2A69}" destId="{82002144-6A1C-446E-9DA4-1C5818F5C8AC}" srcOrd="0" destOrd="0" presId="urn:microsoft.com/office/officeart/2005/8/layout/hierarchy3"/>
    <dgm:cxn modelId="{20250FCE-BF52-457B-AA9F-4EE518471821}" type="presOf" srcId="{8F0E4271-4D8D-4C51-B247-EFB364F2B703}" destId="{83EA5856-7D20-4FB2-A528-3BE549CB10D5}" srcOrd="0" destOrd="0" presId="urn:microsoft.com/office/officeart/2005/8/layout/hierarchy3"/>
    <dgm:cxn modelId="{DD98B71B-D5CB-4882-BD0A-30AD7FD4D6C6}" type="presOf" srcId="{77AC0D48-B6F4-4180-9587-9AC0933AEDE8}" destId="{AA9644C3-2D6F-41E0-BD1C-F7086243818C}" srcOrd="0" destOrd="0" presId="urn:microsoft.com/office/officeart/2005/8/layout/hierarchy3"/>
    <dgm:cxn modelId="{558C46A2-A40A-4EE8-A5D1-D78078CB37AD}" type="presOf" srcId="{38EC1BAB-46E1-4DBF-B341-FB06433E2F1A}" destId="{4A966791-B4FB-4EF9-A691-4DA54DE57915}" srcOrd="0" destOrd="0" presId="urn:microsoft.com/office/officeart/2005/8/layout/hierarchy3"/>
    <dgm:cxn modelId="{E35B3894-F40E-435E-BE60-DACECBC06787}" type="presOf" srcId="{53C1BBFA-6C4F-4821-8CD7-9D03EE17A583}" destId="{A974B92F-EA08-4072-AB78-2AA15B617ADB}" srcOrd="0" destOrd="0" presId="urn:microsoft.com/office/officeart/2005/8/layout/hierarchy3"/>
    <dgm:cxn modelId="{EC4174A9-4948-4713-9EE6-DC3A33082A6E}" type="presOf" srcId="{E28E5D65-AAEC-455F-BF30-2B6D51D0593D}" destId="{9FF38F80-847D-4FE3-942F-4D684FE52422}" srcOrd="0" destOrd="0" presId="urn:microsoft.com/office/officeart/2005/8/layout/hierarchy3"/>
    <dgm:cxn modelId="{5270E63D-9F4A-4D63-BF3B-0CC9075D576D}" type="presOf" srcId="{9E7A763E-6C5A-4FA4-A970-5BC8710A399A}" destId="{0472668C-006E-498F-867F-6DDF5CE5F487}" srcOrd="1" destOrd="0" presId="urn:microsoft.com/office/officeart/2005/8/layout/hierarchy3"/>
    <dgm:cxn modelId="{BA4D4FBE-BC3E-4EF5-852B-0F1011781922}" type="presOf" srcId="{D0B50E28-2D47-488C-9336-5DE837288A3F}" destId="{82474E89-FDAB-441D-A76B-E6919A743903}" srcOrd="0" destOrd="0" presId="urn:microsoft.com/office/officeart/2005/8/layout/hierarchy3"/>
    <dgm:cxn modelId="{69D68392-3FFE-48A5-9505-020C9971614D}" srcId="{9E7A763E-6C5A-4FA4-A970-5BC8710A399A}" destId="{08E196C1-28D1-43A0-AA71-E34B5E00A4EB}" srcOrd="0" destOrd="0" parTransId="{095C65FA-BF04-40D7-BAE6-7F5AEF60C8DD}" sibTransId="{FF2CBB05-5E63-4C5C-8B60-80283F78298C}"/>
    <dgm:cxn modelId="{61B6439F-534E-44D4-880A-E57920BBDE63}" type="presOf" srcId="{0EE96DEB-FB05-43AF-A0EE-DD7C5AE2428B}" destId="{BEF3C576-B267-470A-9C54-B30E1C3C6448}" srcOrd="0" destOrd="0" presId="urn:microsoft.com/office/officeart/2005/8/layout/hierarchy3"/>
    <dgm:cxn modelId="{A3CD129F-3BC5-4FF5-96FA-0A2BD383EC3D}" type="presOf" srcId="{325C9DB1-1473-4AEB-9B8E-B12E4AAD201D}" destId="{268E2E6E-D3DA-422B-AD0E-4ECD3D52B5E6}" srcOrd="0" destOrd="0" presId="urn:microsoft.com/office/officeart/2005/8/layout/hierarchy3"/>
    <dgm:cxn modelId="{D2862E18-D1DA-4104-B5DE-EBC719A4AA56}" type="presOf" srcId="{6BB8E38F-5D29-4AA6-95BB-0CC32ECB4893}" destId="{5859134B-AB59-46EC-BA91-09459D8DF16A}" srcOrd="0" destOrd="0" presId="urn:microsoft.com/office/officeart/2005/8/layout/hierarchy3"/>
    <dgm:cxn modelId="{8FB858DF-2CF1-4057-967B-BF49030DF49E}" type="presOf" srcId="{73D16DE6-9BCE-4D39-8FAE-CC421DA00B12}" destId="{B1A4F62C-EBEB-4838-9EDC-942D0321EA15}" srcOrd="0" destOrd="0" presId="urn:microsoft.com/office/officeart/2005/8/layout/hierarchy3"/>
    <dgm:cxn modelId="{BAC44020-6D92-46FB-AE20-FF01A9975893}" srcId="{D7A3D921-8241-49DC-936D-9EC62F1B1A43}" destId="{0EE96DEB-FB05-43AF-A0EE-DD7C5AE2428B}" srcOrd="0" destOrd="0" parTransId="{E74AAE3A-CA03-4D52-88CF-25C4FFB5F6F6}" sibTransId="{F925E571-1B6C-4EB4-82CF-07B08679D41C}"/>
    <dgm:cxn modelId="{61B9F81C-B5E5-474C-A585-8965CC2E6433}" type="presOf" srcId="{63500882-CA6F-423E-8DAA-5017DD0A86B0}" destId="{50AE3EA7-7150-424D-8651-2EBC52B76596}" srcOrd="1" destOrd="0" presId="urn:microsoft.com/office/officeart/2005/8/layout/hierarchy3"/>
    <dgm:cxn modelId="{69142E6C-7E19-42C9-82E1-C4CFE56C8EBF}" srcId="{D9FE636B-7666-4915-8943-1325B8480545}" destId="{D7A3D921-8241-49DC-936D-9EC62F1B1A43}" srcOrd="0" destOrd="0" parTransId="{01F66C52-C73F-44E2-BCC9-DE1C7C5153DD}" sibTransId="{F6C5C69E-1C65-4A6D-9474-A691B201A028}"/>
    <dgm:cxn modelId="{BC3241FA-62F9-4827-9607-BAFDD8E0064A}" type="presParOf" srcId="{15796075-3CC2-4883-859B-7B127623F2E6}" destId="{F2401505-3996-45A8-9724-A88DB43E0A8D}" srcOrd="0" destOrd="0" presId="urn:microsoft.com/office/officeart/2005/8/layout/hierarchy3"/>
    <dgm:cxn modelId="{51FFBB83-8918-4F6F-9DE4-E92E6C05DF21}" type="presParOf" srcId="{F2401505-3996-45A8-9724-A88DB43E0A8D}" destId="{94BFDCD9-4D80-453A-8AEE-7117973D3393}" srcOrd="0" destOrd="0" presId="urn:microsoft.com/office/officeart/2005/8/layout/hierarchy3"/>
    <dgm:cxn modelId="{59B5B520-B262-4AB8-9D20-18074F4D263A}" type="presParOf" srcId="{94BFDCD9-4D80-453A-8AEE-7117973D3393}" destId="{1343BB5E-E263-44B5-B9FE-5DADF1D4B872}" srcOrd="0" destOrd="0" presId="urn:microsoft.com/office/officeart/2005/8/layout/hierarchy3"/>
    <dgm:cxn modelId="{59CEDC8C-4BD3-49CE-8F82-FF9F8B72AF2A}" type="presParOf" srcId="{94BFDCD9-4D80-453A-8AEE-7117973D3393}" destId="{730D1BA8-A160-424C-B6F4-B880625E86D0}" srcOrd="1" destOrd="0" presId="urn:microsoft.com/office/officeart/2005/8/layout/hierarchy3"/>
    <dgm:cxn modelId="{B28774A8-2C0F-40A2-9C48-27B59153A459}" type="presParOf" srcId="{F2401505-3996-45A8-9724-A88DB43E0A8D}" destId="{DF76B95D-47B1-45B2-B4BE-109798FACB86}" srcOrd="1" destOrd="0" presId="urn:microsoft.com/office/officeart/2005/8/layout/hierarchy3"/>
    <dgm:cxn modelId="{17192B23-5F1F-418C-A401-F2B982264AD4}" type="presParOf" srcId="{DF76B95D-47B1-45B2-B4BE-109798FACB86}" destId="{CE17AF61-C0C1-4234-B22A-516B1B79899F}" srcOrd="0" destOrd="0" presId="urn:microsoft.com/office/officeart/2005/8/layout/hierarchy3"/>
    <dgm:cxn modelId="{A6EBB8A7-AF34-41BF-8278-9A63A85741F5}" type="presParOf" srcId="{DF76B95D-47B1-45B2-B4BE-109798FACB86}" destId="{BEF3C576-B267-470A-9C54-B30E1C3C6448}" srcOrd="1" destOrd="0" presId="urn:microsoft.com/office/officeart/2005/8/layout/hierarchy3"/>
    <dgm:cxn modelId="{42ADBD54-279A-40C5-A50F-AA0D4C00F288}" type="presParOf" srcId="{DF76B95D-47B1-45B2-B4BE-109798FACB86}" destId="{268E2E6E-D3DA-422B-AD0E-4ECD3D52B5E6}" srcOrd="2" destOrd="0" presId="urn:microsoft.com/office/officeart/2005/8/layout/hierarchy3"/>
    <dgm:cxn modelId="{B6505CAD-5629-4177-8CA0-FBEEF601EF1C}" type="presParOf" srcId="{DF76B95D-47B1-45B2-B4BE-109798FACB86}" destId="{83EA5856-7D20-4FB2-A528-3BE549CB10D5}" srcOrd="3" destOrd="0" presId="urn:microsoft.com/office/officeart/2005/8/layout/hierarchy3"/>
    <dgm:cxn modelId="{434367E1-C272-4AAC-BDD5-270D1452F0E7}" type="presParOf" srcId="{DF76B95D-47B1-45B2-B4BE-109798FACB86}" destId="{BC78A7F8-7E81-4F15-97AF-FD7F59F0CA8B}" srcOrd="4" destOrd="0" presId="urn:microsoft.com/office/officeart/2005/8/layout/hierarchy3"/>
    <dgm:cxn modelId="{706B6789-A1EF-445A-A409-B8057D74CCC9}" type="presParOf" srcId="{DF76B95D-47B1-45B2-B4BE-109798FACB86}" destId="{6A923FA4-526F-4C62-A3A4-69573CB582D7}" srcOrd="5" destOrd="0" presId="urn:microsoft.com/office/officeart/2005/8/layout/hierarchy3"/>
    <dgm:cxn modelId="{C88870FE-ED1C-452B-9D8D-0B19842CCEE6}" type="presParOf" srcId="{15796075-3CC2-4883-859B-7B127623F2E6}" destId="{E3620757-ADBE-46EF-9944-CF6A14562561}" srcOrd="1" destOrd="0" presId="urn:microsoft.com/office/officeart/2005/8/layout/hierarchy3"/>
    <dgm:cxn modelId="{91FA8587-155D-4F49-81FB-7187786967BA}" type="presParOf" srcId="{E3620757-ADBE-46EF-9944-CF6A14562561}" destId="{85D1FD3B-8CA3-4AB0-818F-C1FCE3B4E473}" srcOrd="0" destOrd="0" presId="urn:microsoft.com/office/officeart/2005/8/layout/hierarchy3"/>
    <dgm:cxn modelId="{E7FCE7D5-82ED-456F-96E1-EF5C450131B9}" type="presParOf" srcId="{85D1FD3B-8CA3-4AB0-818F-C1FCE3B4E473}" destId="{82474E89-FDAB-441D-A76B-E6919A743903}" srcOrd="0" destOrd="0" presId="urn:microsoft.com/office/officeart/2005/8/layout/hierarchy3"/>
    <dgm:cxn modelId="{85F8567C-9656-4855-BC03-5BDF11110079}" type="presParOf" srcId="{85D1FD3B-8CA3-4AB0-818F-C1FCE3B4E473}" destId="{5CD3DDD1-E22D-45ED-AA24-AB1338AA6EA6}" srcOrd="1" destOrd="0" presId="urn:microsoft.com/office/officeart/2005/8/layout/hierarchy3"/>
    <dgm:cxn modelId="{1945EF71-72F9-4CA2-A400-91BC96380B83}" type="presParOf" srcId="{E3620757-ADBE-46EF-9944-CF6A14562561}" destId="{4F6F15D1-2CB4-414D-99F2-0AA64E96F9CD}" srcOrd="1" destOrd="0" presId="urn:microsoft.com/office/officeart/2005/8/layout/hierarchy3"/>
    <dgm:cxn modelId="{16C8A212-C0F4-4BC2-847A-5881DC011F4E}" type="presParOf" srcId="{4F6F15D1-2CB4-414D-99F2-0AA64E96F9CD}" destId="{3BC784F2-EA8C-4B0D-BC87-3CA0A1D64D9A}" srcOrd="0" destOrd="0" presId="urn:microsoft.com/office/officeart/2005/8/layout/hierarchy3"/>
    <dgm:cxn modelId="{7AFA262A-15A3-425E-8FB6-32A41219F9A8}" type="presParOf" srcId="{4F6F15D1-2CB4-414D-99F2-0AA64E96F9CD}" destId="{8382D8C2-B232-4BFC-A8CA-317883D29DA1}" srcOrd="1" destOrd="0" presId="urn:microsoft.com/office/officeart/2005/8/layout/hierarchy3"/>
    <dgm:cxn modelId="{66F364CB-824D-4143-8E99-863481E6A144}" type="presParOf" srcId="{4F6F15D1-2CB4-414D-99F2-0AA64E96F9CD}" destId="{AA9644C3-2D6F-41E0-BD1C-F7086243818C}" srcOrd="2" destOrd="0" presId="urn:microsoft.com/office/officeart/2005/8/layout/hierarchy3"/>
    <dgm:cxn modelId="{D6EE1DEB-7D94-43AE-88F2-016B6B99E153}" type="presParOf" srcId="{4F6F15D1-2CB4-414D-99F2-0AA64E96F9CD}" destId="{F0A2C621-5ECC-49FC-AB7F-38956D341AF6}" srcOrd="3" destOrd="0" presId="urn:microsoft.com/office/officeart/2005/8/layout/hierarchy3"/>
    <dgm:cxn modelId="{84E5BE23-5716-4F1F-924C-24BB7C40D113}" type="presParOf" srcId="{4F6F15D1-2CB4-414D-99F2-0AA64E96F9CD}" destId="{5859134B-AB59-46EC-BA91-09459D8DF16A}" srcOrd="4" destOrd="0" presId="urn:microsoft.com/office/officeart/2005/8/layout/hierarchy3"/>
    <dgm:cxn modelId="{24083D02-9B63-4021-8BF8-C9EC766E12EA}" type="presParOf" srcId="{4F6F15D1-2CB4-414D-99F2-0AA64E96F9CD}" destId="{B75BC3AA-87EE-429C-9099-35DC3CC95E52}" srcOrd="5" destOrd="0" presId="urn:microsoft.com/office/officeart/2005/8/layout/hierarchy3"/>
    <dgm:cxn modelId="{33442E59-8C91-468B-A7DA-AC1C0C28A582}" type="presParOf" srcId="{15796075-3CC2-4883-859B-7B127623F2E6}" destId="{82C65F60-6996-4A11-8E8C-303147D75335}" srcOrd="2" destOrd="0" presId="urn:microsoft.com/office/officeart/2005/8/layout/hierarchy3"/>
    <dgm:cxn modelId="{F47AF137-B9AC-4338-A0BB-B98EFEB500E2}" type="presParOf" srcId="{82C65F60-6996-4A11-8E8C-303147D75335}" destId="{D9F302F3-982C-493B-B763-241CF0591C24}" srcOrd="0" destOrd="0" presId="urn:microsoft.com/office/officeart/2005/8/layout/hierarchy3"/>
    <dgm:cxn modelId="{EA162089-FB28-4D77-97C0-1F711D0B9328}" type="presParOf" srcId="{D9F302F3-982C-493B-B763-241CF0591C24}" destId="{4A4CCCD5-8EC3-49DE-B85D-8A0B4A4ACBFB}" srcOrd="0" destOrd="0" presId="urn:microsoft.com/office/officeart/2005/8/layout/hierarchy3"/>
    <dgm:cxn modelId="{D31585DA-0C5D-4139-A596-8CB81C0CAB56}" type="presParOf" srcId="{D9F302F3-982C-493B-B763-241CF0591C24}" destId="{0472668C-006E-498F-867F-6DDF5CE5F487}" srcOrd="1" destOrd="0" presId="urn:microsoft.com/office/officeart/2005/8/layout/hierarchy3"/>
    <dgm:cxn modelId="{1D412483-6DE8-4156-A2EA-9DA3996A7761}" type="presParOf" srcId="{82C65F60-6996-4A11-8E8C-303147D75335}" destId="{287C6EFC-492D-4A47-B084-4124BDF3506A}" srcOrd="1" destOrd="0" presId="urn:microsoft.com/office/officeart/2005/8/layout/hierarchy3"/>
    <dgm:cxn modelId="{D39BADC1-43E5-4B49-8956-A70B458ADBFE}" type="presParOf" srcId="{287C6EFC-492D-4A47-B084-4124BDF3506A}" destId="{612FD57A-A041-4A3B-BC4B-C9A577DF799E}" srcOrd="0" destOrd="0" presId="urn:microsoft.com/office/officeart/2005/8/layout/hierarchy3"/>
    <dgm:cxn modelId="{183068A2-967F-48BA-B120-FB0FB4A56277}" type="presParOf" srcId="{287C6EFC-492D-4A47-B084-4124BDF3506A}" destId="{33C8F799-6E3C-4360-BC86-8BD1A040FD69}" srcOrd="1" destOrd="0" presId="urn:microsoft.com/office/officeart/2005/8/layout/hierarchy3"/>
    <dgm:cxn modelId="{C8802967-7A7D-4EC9-B3B5-38A90B3C202C}" type="presParOf" srcId="{287C6EFC-492D-4A47-B084-4124BDF3506A}" destId="{B45AC4F0-20ED-4CB9-9CD6-71BC51AC348D}" srcOrd="2" destOrd="0" presId="urn:microsoft.com/office/officeart/2005/8/layout/hierarchy3"/>
    <dgm:cxn modelId="{E6F6F3CB-52B1-4E01-AC96-BE5EA710A5AC}" type="presParOf" srcId="{287C6EFC-492D-4A47-B084-4124BDF3506A}" destId="{82002144-6A1C-446E-9DA4-1C5818F5C8AC}" srcOrd="3" destOrd="0" presId="urn:microsoft.com/office/officeart/2005/8/layout/hierarchy3"/>
    <dgm:cxn modelId="{7B3DC739-4183-4875-851C-2B4D72903473}" type="presParOf" srcId="{15796075-3CC2-4883-859B-7B127623F2E6}" destId="{9A207D59-9480-4187-A115-00B4FF0D8034}" srcOrd="3" destOrd="0" presId="urn:microsoft.com/office/officeart/2005/8/layout/hierarchy3"/>
    <dgm:cxn modelId="{9444F9A5-38FF-4906-B548-5431B9C7CB63}" type="presParOf" srcId="{9A207D59-9480-4187-A115-00B4FF0D8034}" destId="{DACB73EB-48AC-4F13-8C47-E15F14850FB9}" srcOrd="0" destOrd="0" presId="urn:microsoft.com/office/officeart/2005/8/layout/hierarchy3"/>
    <dgm:cxn modelId="{EAC28A84-FC18-4404-9EFF-3D8EE497D8A1}" type="presParOf" srcId="{DACB73EB-48AC-4F13-8C47-E15F14850FB9}" destId="{AD93F8BA-7AE9-4F69-83EE-902F7F2EBBB2}" srcOrd="0" destOrd="0" presId="urn:microsoft.com/office/officeart/2005/8/layout/hierarchy3"/>
    <dgm:cxn modelId="{2CFC6018-E69E-47FA-9BCA-C52E04146419}" type="presParOf" srcId="{DACB73EB-48AC-4F13-8C47-E15F14850FB9}" destId="{50AE3EA7-7150-424D-8651-2EBC52B76596}" srcOrd="1" destOrd="0" presId="urn:microsoft.com/office/officeart/2005/8/layout/hierarchy3"/>
    <dgm:cxn modelId="{C9C46118-1250-4467-A473-AA22D5D5F81B}" type="presParOf" srcId="{9A207D59-9480-4187-A115-00B4FF0D8034}" destId="{1604F8E0-DA4D-40B8-98A5-B6D67DF62D78}" srcOrd="1" destOrd="0" presId="urn:microsoft.com/office/officeart/2005/8/layout/hierarchy3"/>
    <dgm:cxn modelId="{F6ADFEDE-403B-4639-A456-CEAFC9149E77}" type="presParOf" srcId="{1604F8E0-DA4D-40B8-98A5-B6D67DF62D78}" destId="{4A966791-B4FB-4EF9-A691-4DA54DE57915}" srcOrd="0" destOrd="0" presId="urn:microsoft.com/office/officeart/2005/8/layout/hierarchy3"/>
    <dgm:cxn modelId="{831B5228-6E7A-4B9B-9E52-55A130BF4BFE}" type="presParOf" srcId="{1604F8E0-DA4D-40B8-98A5-B6D67DF62D78}" destId="{1E3C8DA2-8AD2-4907-B0FA-C006C2E49643}" srcOrd="1" destOrd="0" presId="urn:microsoft.com/office/officeart/2005/8/layout/hierarchy3"/>
    <dgm:cxn modelId="{21F775B4-6D84-4C75-9299-99FE341E20BE}" type="presParOf" srcId="{1604F8E0-DA4D-40B8-98A5-B6D67DF62D78}" destId="{9D5E1177-F110-4522-B252-09DDB2688B24}" srcOrd="2" destOrd="0" presId="urn:microsoft.com/office/officeart/2005/8/layout/hierarchy3"/>
    <dgm:cxn modelId="{EF098963-5EB7-416B-AD51-1F0882C03DEF}" type="presParOf" srcId="{1604F8E0-DA4D-40B8-98A5-B6D67DF62D78}" destId="{5FB30409-6E34-4F54-ACB8-FA58F08211B5}" srcOrd="3" destOrd="0" presId="urn:microsoft.com/office/officeart/2005/8/layout/hierarchy3"/>
    <dgm:cxn modelId="{9B6A4E7D-17FF-4E5A-911A-837692BE8E89}" type="presParOf" srcId="{15796075-3CC2-4883-859B-7B127623F2E6}" destId="{FF6EE25A-4751-4DF6-9930-E51E5DB122F6}" srcOrd="4" destOrd="0" presId="urn:microsoft.com/office/officeart/2005/8/layout/hierarchy3"/>
    <dgm:cxn modelId="{B6216C5B-9FF6-430F-9F81-CED7002DA832}" type="presParOf" srcId="{FF6EE25A-4751-4DF6-9930-E51E5DB122F6}" destId="{B34A6E9E-628A-4E07-B7F4-9F178A47FCED}" srcOrd="0" destOrd="0" presId="urn:microsoft.com/office/officeart/2005/8/layout/hierarchy3"/>
    <dgm:cxn modelId="{208333C2-64FA-403F-8A2A-B164F6407850}" type="presParOf" srcId="{B34A6E9E-628A-4E07-B7F4-9F178A47FCED}" destId="{9FF38F80-847D-4FE3-942F-4D684FE52422}" srcOrd="0" destOrd="0" presId="urn:microsoft.com/office/officeart/2005/8/layout/hierarchy3"/>
    <dgm:cxn modelId="{8FB3CCB1-DD04-4931-B297-78550D472DC3}" type="presParOf" srcId="{B34A6E9E-628A-4E07-B7F4-9F178A47FCED}" destId="{F3D8AC9F-EF54-40AD-9B83-B6FEB95C939D}" srcOrd="1" destOrd="0" presId="urn:microsoft.com/office/officeart/2005/8/layout/hierarchy3"/>
    <dgm:cxn modelId="{D0F19FCE-208D-4EF7-BB97-8576A2DF3436}" type="presParOf" srcId="{FF6EE25A-4751-4DF6-9930-E51E5DB122F6}" destId="{23934218-5782-4528-BF7F-6DA714C71072}" srcOrd="1" destOrd="0" presId="urn:microsoft.com/office/officeart/2005/8/layout/hierarchy3"/>
    <dgm:cxn modelId="{2E675954-59B0-43B2-A625-D084B4F211FC}" type="presParOf" srcId="{23934218-5782-4528-BF7F-6DA714C71072}" destId="{B1A4F62C-EBEB-4838-9EDC-942D0321EA15}" srcOrd="0" destOrd="0" presId="urn:microsoft.com/office/officeart/2005/8/layout/hierarchy3"/>
    <dgm:cxn modelId="{76FD44E0-4C5C-41E8-9435-0007EA7AD6BB}" type="presParOf" srcId="{23934218-5782-4528-BF7F-6DA714C71072}" destId="{808D9D2B-B2D1-4806-B2B7-51C48845643D}" srcOrd="1" destOrd="0" presId="urn:microsoft.com/office/officeart/2005/8/layout/hierarchy3"/>
    <dgm:cxn modelId="{B9A0422B-8A62-4F0E-A736-653F88E24F79}" type="presParOf" srcId="{23934218-5782-4528-BF7F-6DA714C71072}" destId="{A974B92F-EA08-4072-AB78-2AA15B617ADB}" srcOrd="2" destOrd="0" presId="urn:microsoft.com/office/officeart/2005/8/layout/hierarchy3"/>
    <dgm:cxn modelId="{8236381B-63A0-4D78-A54E-87AD7C00BCA5}" type="presParOf" srcId="{23934218-5782-4528-BF7F-6DA714C71072}" destId="{00CEB52E-3D50-4E8E-A485-6E55DBF6C0C4}" srcOrd="3" destOrd="0" presId="urn:microsoft.com/office/officeart/2005/8/layout/hierarchy3"/>
    <dgm:cxn modelId="{27D708EB-BEE3-4853-A441-2347D9D4C018}" type="presParOf" srcId="{23934218-5782-4528-BF7F-6DA714C71072}" destId="{4F39E31D-5741-47DE-97F3-156941CDAC22}" srcOrd="4" destOrd="0" presId="urn:microsoft.com/office/officeart/2005/8/layout/hierarchy3"/>
    <dgm:cxn modelId="{A006CDDA-D2DA-4C28-A107-002FB7B65320}" type="presParOf" srcId="{23934218-5782-4528-BF7F-6DA714C71072}" destId="{22824C4F-845F-4DD3-B5D9-A0EAC37F04C0}" srcOrd="5"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D078E3-7834-443C-BB3C-434691940F28}">
      <dsp:nvSpPr>
        <dsp:cNvPr id="0" name=""/>
        <dsp:cNvSpPr/>
      </dsp:nvSpPr>
      <dsp:spPr>
        <a:xfrm>
          <a:off x="3279" y="0"/>
          <a:ext cx="2328443" cy="84099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lvl="0" algn="ctr" defTabSz="933450">
            <a:lnSpc>
              <a:spcPct val="90000"/>
            </a:lnSpc>
            <a:spcBef>
              <a:spcPct val="0"/>
            </a:spcBef>
            <a:spcAft>
              <a:spcPct val="35000"/>
            </a:spcAft>
          </a:pPr>
          <a:r>
            <a:rPr lang="zh-CN" altLang="en-US" sz="2100" kern="1200" dirty="0" smtClean="0"/>
            <a:t>备案录入</a:t>
          </a:r>
          <a:endParaRPr lang="zh-CN" altLang="en-US" sz="2100" kern="1200" dirty="0"/>
        </a:p>
      </dsp:txBody>
      <dsp:txXfrm>
        <a:off x="3279" y="0"/>
        <a:ext cx="2118196" cy="840990"/>
      </dsp:txXfrm>
    </dsp:sp>
    <dsp:sp modelId="{FE697BEE-D1D8-4980-992F-C4B110AFFD51}">
      <dsp:nvSpPr>
        <dsp:cNvPr id="0" name=""/>
        <dsp:cNvSpPr/>
      </dsp:nvSpPr>
      <dsp:spPr>
        <a:xfrm>
          <a:off x="1869313" y="0"/>
          <a:ext cx="2328443" cy="84099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lvl="0" algn="ctr" defTabSz="933450">
            <a:lnSpc>
              <a:spcPct val="90000"/>
            </a:lnSpc>
            <a:spcBef>
              <a:spcPct val="0"/>
            </a:spcBef>
            <a:spcAft>
              <a:spcPct val="35000"/>
            </a:spcAft>
          </a:pPr>
          <a:r>
            <a:rPr lang="zh-CN" altLang="en-US" sz="2100" kern="1200" dirty="0" smtClean="0"/>
            <a:t>财务审核</a:t>
          </a:r>
          <a:endParaRPr lang="zh-CN" altLang="en-US" sz="2100" kern="1200" dirty="0"/>
        </a:p>
      </dsp:txBody>
      <dsp:txXfrm>
        <a:off x="2289808" y="0"/>
        <a:ext cx="1487453" cy="8409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D078E3-7834-443C-BB3C-434691940F28}">
      <dsp:nvSpPr>
        <dsp:cNvPr id="0" name=""/>
        <dsp:cNvSpPr/>
      </dsp:nvSpPr>
      <dsp:spPr>
        <a:xfrm>
          <a:off x="14018" y="0"/>
          <a:ext cx="2328443" cy="84099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lvl="0" algn="ctr" defTabSz="933450">
            <a:lnSpc>
              <a:spcPct val="90000"/>
            </a:lnSpc>
            <a:spcBef>
              <a:spcPct val="0"/>
            </a:spcBef>
            <a:spcAft>
              <a:spcPct val="35000"/>
            </a:spcAft>
          </a:pPr>
          <a:r>
            <a:rPr lang="zh-CN" altLang="en-US" sz="2100" kern="1200" dirty="0" smtClean="0"/>
            <a:t>数据同步</a:t>
          </a:r>
          <a:endParaRPr lang="zh-CN" altLang="en-US" sz="2100" kern="1200" dirty="0"/>
        </a:p>
      </dsp:txBody>
      <dsp:txXfrm>
        <a:off x="14018" y="0"/>
        <a:ext cx="2118196" cy="840990"/>
      </dsp:txXfrm>
    </dsp:sp>
    <dsp:sp modelId="{FE697BEE-D1D8-4980-992F-C4B110AFFD51}">
      <dsp:nvSpPr>
        <dsp:cNvPr id="0" name=""/>
        <dsp:cNvSpPr/>
      </dsp:nvSpPr>
      <dsp:spPr>
        <a:xfrm>
          <a:off x="1866421" y="0"/>
          <a:ext cx="2328443" cy="84099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lvl="0" algn="ctr" defTabSz="933450">
            <a:lnSpc>
              <a:spcPct val="90000"/>
            </a:lnSpc>
            <a:spcBef>
              <a:spcPct val="0"/>
            </a:spcBef>
            <a:spcAft>
              <a:spcPct val="35000"/>
            </a:spcAft>
          </a:pPr>
          <a:r>
            <a:rPr lang="zh-CN" altLang="en-US" sz="2100" kern="1200" dirty="0" smtClean="0"/>
            <a:t>负责人认领</a:t>
          </a:r>
          <a:endParaRPr lang="zh-CN" altLang="en-US" sz="2100" kern="1200" dirty="0"/>
        </a:p>
      </dsp:txBody>
      <dsp:txXfrm>
        <a:off x="2286916" y="0"/>
        <a:ext cx="1487453" cy="8409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43BB5E-E263-44B5-B9FE-5DADF1D4B872}">
      <dsp:nvSpPr>
        <dsp:cNvPr id="0" name=""/>
        <dsp:cNvSpPr/>
      </dsp:nvSpPr>
      <dsp:spPr>
        <a:xfrm>
          <a:off x="3937" y="323033"/>
          <a:ext cx="1342836" cy="671418"/>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t>卡片管理</a:t>
          </a:r>
          <a:endParaRPr lang="zh-CN" altLang="en-US" sz="1600" kern="1200" dirty="0"/>
        </a:p>
      </dsp:txBody>
      <dsp:txXfrm>
        <a:off x="23602" y="342698"/>
        <a:ext cx="1303506" cy="632088"/>
      </dsp:txXfrm>
    </dsp:sp>
    <dsp:sp modelId="{CE17AF61-C0C1-4234-B22A-516B1B79899F}">
      <dsp:nvSpPr>
        <dsp:cNvPr id="0" name=""/>
        <dsp:cNvSpPr/>
      </dsp:nvSpPr>
      <dsp:spPr>
        <a:xfrm>
          <a:off x="138221" y="994452"/>
          <a:ext cx="134283" cy="503563"/>
        </a:xfrm>
        <a:custGeom>
          <a:avLst/>
          <a:gdLst/>
          <a:ahLst/>
          <a:cxnLst/>
          <a:rect l="0" t="0" r="0" b="0"/>
          <a:pathLst>
            <a:path>
              <a:moveTo>
                <a:pt x="0" y="0"/>
              </a:moveTo>
              <a:lnTo>
                <a:pt x="0" y="503563"/>
              </a:lnTo>
              <a:lnTo>
                <a:pt x="134283" y="50356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F3C576-B267-470A-9C54-B30E1C3C6448}">
      <dsp:nvSpPr>
        <dsp:cNvPr id="0" name=""/>
        <dsp:cNvSpPr/>
      </dsp:nvSpPr>
      <dsp:spPr>
        <a:xfrm>
          <a:off x="272505" y="1162306"/>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卡片维护</a:t>
          </a:r>
          <a:endParaRPr lang="zh-CN" altLang="en-US" sz="1200" kern="1200" dirty="0"/>
        </a:p>
      </dsp:txBody>
      <dsp:txXfrm>
        <a:off x="292170" y="1181971"/>
        <a:ext cx="1034939" cy="632088"/>
      </dsp:txXfrm>
    </dsp:sp>
    <dsp:sp modelId="{268E2E6E-D3DA-422B-AD0E-4ECD3D52B5E6}">
      <dsp:nvSpPr>
        <dsp:cNvPr id="0" name=""/>
        <dsp:cNvSpPr/>
      </dsp:nvSpPr>
      <dsp:spPr>
        <a:xfrm>
          <a:off x="138221" y="994452"/>
          <a:ext cx="134283" cy="1342836"/>
        </a:xfrm>
        <a:custGeom>
          <a:avLst/>
          <a:gdLst/>
          <a:ahLst/>
          <a:cxnLst/>
          <a:rect l="0" t="0" r="0" b="0"/>
          <a:pathLst>
            <a:path>
              <a:moveTo>
                <a:pt x="0" y="0"/>
              </a:moveTo>
              <a:lnTo>
                <a:pt x="0" y="1342836"/>
              </a:lnTo>
              <a:lnTo>
                <a:pt x="134283" y="134283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EA5856-7D20-4FB2-A528-3BE549CB10D5}">
      <dsp:nvSpPr>
        <dsp:cNvPr id="0" name=""/>
        <dsp:cNvSpPr/>
      </dsp:nvSpPr>
      <dsp:spPr>
        <a:xfrm>
          <a:off x="272505" y="2001579"/>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重新登录</a:t>
          </a:r>
          <a:endParaRPr lang="zh-CN" altLang="en-US" sz="1200" kern="1200" dirty="0"/>
        </a:p>
      </dsp:txBody>
      <dsp:txXfrm>
        <a:off x="292170" y="2021244"/>
        <a:ext cx="1034939" cy="632088"/>
      </dsp:txXfrm>
    </dsp:sp>
    <dsp:sp modelId="{BC78A7F8-7E81-4F15-97AF-FD7F59F0CA8B}">
      <dsp:nvSpPr>
        <dsp:cNvPr id="0" name=""/>
        <dsp:cNvSpPr/>
      </dsp:nvSpPr>
      <dsp:spPr>
        <a:xfrm>
          <a:off x="138221" y="994452"/>
          <a:ext cx="134283" cy="2182109"/>
        </a:xfrm>
        <a:custGeom>
          <a:avLst/>
          <a:gdLst/>
          <a:ahLst/>
          <a:cxnLst/>
          <a:rect l="0" t="0" r="0" b="0"/>
          <a:pathLst>
            <a:path>
              <a:moveTo>
                <a:pt x="0" y="0"/>
              </a:moveTo>
              <a:lnTo>
                <a:pt x="0" y="2182109"/>
              </a:lnTo>
              <a:lnTo>
                <a:pt x="134283" y="218210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923FA4-526F-4C62-A3A4-69573CB582D7}">
      <dsp:nvSpPr>
        <dsp:cNvPr id="0" name=""/>
        <dsp:cNvSpPr/>
      </dsp:nvSpPr>
      <dsp:spPr>
        <a:xfrm>
          <a:off x="272505" y="2840852"/>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退出系统</a:t>
          </a:r>
          <a:endParaRPr lang="zh-CN" altLang="en-US" sz="1200" kern="1200" dirty="0"/>
        </a:p>
      </dsp:txBody>
      <dsp:txXfrm>
        <a:off x="292170" y="2860517"/>
        <a:ext cx="1034939" cy="632088"/>
      </dsp:txXfrm>
    </dsp:sp>
    <dsp:sp modelId="{82474E89-FDAB-441D-A76B-E6919A743903}">
      <dsp:nvSpPr>
        <dsp:cNvPr id="0" name=""/>
        <dsp:cNvSpPr/>
      </dsp:nvSpPr>
      <dsp:spPr>
        <a:xfrm>
          <a:off x="1682483" y="323033"/>
          <a:ext cx="1342836" cy="671418"/>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t>资产相关操作</a:t>
          </a:r>
          <a:endParaRPr lang="zh-CN" altLang="en-US" sz="1600" kern="1200" dirty="0"/>
        </a:p>
      </dsp:txBody>
      <dsp:txXfrm>
        <a:off x="1702148" y="342698"/>
        <a:ext cx="1303506" cy="632088"/>
      </dsp:txXfrm>
    </dsp:sp>
    <dsp:sp modelId="{3BC784F2-EA8C-4B0D-BC87-3CA0A1D64D9A}">
      <dsp:nvSpPr>
        <dsp:cNvPr id="0" name=""/>
        <dsp:cNvSpPr/>
      </dsp:nvSpPr>
      <dsp:spPr>
        <a:xfrm>
          <a:off x="1816767" y="994452"/>
          <a:ext cx="134283" cy="503563"/>
        </a:xfrm>
        <a:custGeom>
          <a:avLst/>
          <a:gdLst/>
          <a:ahLst/>
          <a:cxnLst/>
          <a:rect l="0" t="0" r="0" b="0"/>
          <a:pathLst>
            <a:path>
              <a:moveTo>
                <a:pt x="0" y="0"/>
              </a:moveTo>
              <a:lnTo>
                <a:pt x="0" y="503563"/>
              </a:lnTo>
              <a:lnTo>
                <a:pt x="134283" y="50356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82D8C2-B232-4BFC-A8CA-317883D29DA1}">
      <dsp:nvSpPr>
        <dsp:cNvPr id="0" name=""/>
        <dsp:cNvSpPr/>
      </dsp:nvSpPr>
      <dsp:spPr>
        <a:xfrm>
          <a:off x="1951051" y="1162306"/>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中间库查询</a:t>
          </a:r>
          <a:endParaRPr lang="zh-CN" altLang="en-US" sz="1200" kern="1200" dirty="0"/>
        </a:p>
      </dsp:txBody>
      <dsp:txXfrm>
        <a:off x="1970716" y="1181971"/>
        <a:ext cx="1034939" cy="632088"/>
      </dsp:txXfrm>
    </dsp:sp>
    <dsp:sp modelId="{AA9644C3-2D6F-41E0-BD1C-F7086243818C}">
      <dsp:nvSpPr>
        <dsp:cNvPr id="0" name=""/>
        <dsp:cNvSpPr/>
      </dsp:nvSpPr>
      <dsp:spPr>
        <a:xfrm>
          <a:off x="1816767" y="994452"/>
          <a:ext cx="134283" cy="1342836"/>
        </a:xfrm>
        <a:custGeom>
          <a:avLst/>
          <a:gdLst/>
          <a:ahLst/>
          <a:cxnLst/>
          <a:rect l="0" t="0" r="0" b="0"/>
          <a:pathLst>
            <a:path>
              <a:moveTo>
                <a:pt x="0" y="0"/>
              </a:moveTo>
              <a:lnTo>
                <a:pt x="0" y="1342836"/>
              </a:lnTo>
              <a:lnTo>
                <a:pt x="134283" y="134283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A2C621-5ECC-49FC-AB7F-38956D341AF6}">
      <dsp:nvSpPr>
        <dsp:cNvPr id="0" name=""/>
        <dsp:cNvSpPr/>
      </dsp:nvSpPr>
      <dsp:spPr>
        <a:xfrm>
          <a:off x="1951051" y="2001579"/>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资产购置</a:t>
          </a:r>
          <a:endParaRPr lang="zh-CN" altLang="en-US" sz="1200" kern="1200" dirty="0"/>
        </a:p>
      </dsp:txBody>
      <dsp:txXfrm>
        <a:off x="1970716" y="2021244"/>
        <a:ext cx="1034939" cy="632088"/>
      </dsp:txXfrm>
    </dsp:sp>
    <dsp:sp modelId="{5859134B-AB59-46EC-BA91-09459D8DF16A}">
      <dsp:nvSpPr>
        <dsp:cNvPr id="0" name=""/>
        <dsp:cNvSpPr/>
      </dsp:nvSpPr>
      <dsp:spPr>
        <a:xfrm>
          <a:off x="1816767" y="994452"/>
          <a:ext cx="134283" cy="2182109"/>
        </a:xfrm>
        <a:custGeom>
          <a:avLst/>
          <a:gdLst/>
          <a:ahLst/>
          <a:cxnLst/>
          <a:rect l="0" t="0" r="0" b="0"/>
          <a:pathLst>
            <a:path>
              <a:moveTo>
                <a:pt x="0" y="0"/>
              </a:moveTo>
              <a:lnTo>
                <a:pt x="0" y="2182109"/>
              </a:lnTo>
              <a:lnTo>
                <a:pt x="134283" y="218210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5BC3AA-87EE-429C-9099-35DC3CC95E52}">
      <dsp:nvSpPr>
        <dsp:cNvPr id="0" name=""/>
        <dsp:cNvSpPr/>
      </dsp:nvSpPr>
      <dsp:spPr>
        <a:xfrm>
          <a:off x="1951051" y="2840852"/>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资产报废</a:t>
          </a:r>
          <a:endParaRPr lang="zh-CN" altLang="en-US" sz="1200" kern="1200" dirty="0"/>
        </a:p>
      </dsp:txBody>
      <dsp:txXfrm>
        <a:off x="1970716" y="2860517"/>
        <a:ext cx="1034939" cy="632088"/>
      </dsp:txXfrm>
    </dsp:sp>
    <dsp:sp modelId="{4A4CCCD5-8EC3-49DE-B85D-8A0B4A4ACBFB}">
      <dsp:nvSpPr>
        <dsp:cNvPr id="0" name=""/>
        <dsp:cNvSpPr/>
      </dsp:nvSpPr>
      <dsp:spPr>
        <a:xfrm>
          <a:off x="3361029" y="323033"/>
          <a:ext cx="1342836" cy="671418"/>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t>期末计提折旧</a:t>
          </a:r>
          <a:endParaRPr lang="zh-CN" altLang="en-US" sz="1600" kern="1200" dirty="0"/>
        </a:p>
      </dsp:txBody>
      <dsp:txXfrm>
        <a:off x="3380694" y="342698"/>
        <a:ext cx="1303506" cy="632088"/>
      </dsp:txXfrm>
    </dsp:sp>
    <dsp:sp modelId="{612FD57A-A041-4A3B-BC4B-C9A577DF799E}">
      <dsp:nvSpPr>
        <dsp:cNvPr id="0" name=""/>
        <dsp:cNvSpPr/>
      </dsp:nvSpPr>
      <dsp:spPr>
        <a:xfrm>
          <a:off x="3495313" y="994452"/>
          <a:ext cx="134283" cy="503563"/>
        </a:xfrm>
        <a:custGeom>
          <a:avLst/>
          <a:gdLst/>
          <a:ahLst/>
          <a:cxnLst/>
          <a:rect l="0" t="0" r="0" b="0"/>
          <a:pathLst>
            <a:path>
              <a:moveTo>
                <a:pt x="0" y="0"/>
              </a:moveTo>
              <a:lnTo>
                <a:pt x="0" y="503563"/>
              </a:lnTo>
              <a:lnTo>
                <a:pt x="134283" y="50356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C8F799-6E3C-4360-BC86-8BD1A040FD69}">
      <dsp:nvSpPr>
        <dsp:cNvPr id="0" name=""/>
        <dsp:cNvSpPr/>
      </dsp:nvSpPr>
      <dsp:spPr>
        <a:xfrm>
          <a:off x="3629596" y="1162306"/>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期末计提折旧</a:t>
          </a:r>
          <a:endParaRPr lang="zh-CN" altLang="en-US" sz="1200" kern="1200" dirty="0"/>
        </a:p>
      </dsp:txBody>
      <dsp:txXfrm>
        <a:off x="3649261" y="1181971"/>
        <a:ext cx="1034939" cy="632088"/>
      </dsp:txXfrm>
    </dsp:sp>
    <dsp:sp modelId="{B45AC4F0-20ED-4CB9-9CD6-71BC51AC348D}">
      <dsp:nvSpPr>
        <dsp:cNvPr id="0" name=""/>
        <dsp:cNvSpPr/>
      </dsp:nvSpPr>
      <dsp:spPr>
        <a:xfrm>
          <a:off x="3495313" y="994452"/>
          <a:ext cx="134283" cy="1342836"/>
        </a:xfrm>
        <a:custGeom>
          <a:avLst/>
          <a:gdLst/>
          <a:ahLst/>
          <a:cxnLst/>
          <a:rect l="0" t="0" r="0" b="0"/>
          <a:pathLst>
            <a:path>
              <a:moveTo>
                <a:pt x="0" y="0"/>
              </a:moveTo>
              <a:lnTo>
                <a:pt x="0" y="1342836"/>
              </a:lnTo>
              <a:lnTo>
                <a:pt x="134283" y="134283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002144-6A1C-446E-9DA4-1C5818F5C8AC}">
      <dsp:nvSpPr>
        <dsp:cNvPr id="0" name=""/>
        <dsp:cNvSpPr/>
      </dsp:nvSpPr>
      <dsp:spPr>
        <a:xfrm>
          <a:off x="3629596" y="2001579"/>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本月折旧清除</a:t>
          </a:r>
          <a:endParaRPr lang="zh-CN" altLang="en-US" sz="1200" kern="1200" dirty="0"/>
        </a:p>
      </dsp:txBody>
      <dsp:txXfrm>
        <a:off x="3649261" y="2021244"/>
        <a:ext cx="1034939" cy="632088"/>
      </dsp:txXfrm>
    </dsp:sp>
    <dsp:sp modelId="{AD93F8BA-7AE9-4F69-83EE-902F7F2EBBB2}">
      <dsp:nvSpPr>
        <dsp:cNvPr id="0" name=""/>
        <dsp:cNvSpPr/>
      </dsp:nvSpPr>
      <dsp:spPr>
        <a:xfrm>
          <a:off x="5039575" y="323033"/>
          <a:ext cx="1342836" cy="671418"/>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t>查询</a:t>
          </a:r>
          <a:endParaRPr lang="zh-CN" altLang="en-US" sz="1600" kern="1200" dirty="0"/>
        </a:p>
      </dsp:txBody>
      <dsp:txXfrm>
        <a:off x="5059240" y="342698"/>
        <a:ext cx="1303506" cy="632088"/>
      </dsp:txXfrm>
    </dsp:sp>
    <dsp:sp modelId="{4A966791-B4FB-4EF9-A691-4DA54DE57915}">
      <dsp:nvSpPr>
        <dsp:cNvPr id="0" name=""/>
        <dsp:cNvSpPr/>
      </dsp:nvSpPr>
      <dsp:spPr>
        <a:xfrm>
          <a:off x="5173859" y="994452"/>
          <a:ext cx="134283" cy="503563"/>
        </a:xfrm>
        <a:custGeom>
          <a:avLst/>
          <a:gdLst/>
          <a:ahLst/>
          <a:cxnLst/>
          <a:rect l="0" t="0" r="0" b="0"/>
          <a:pathLst>
            <a:path>
              <a:moveTo>
                <a:pt x="0" y="0"/>
              </a:moveTo>
              <a:lnTo>
                <a:pt x="0" y="503563"/>
              </a:lnTo>
              <a:lnTo>
                <a:pt x="134283" y="50356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3C8DA2-8AD2-4907-B0FA-C006C2E49643}">
      <dsp:nvSpPr>
        <dsp:cNvPr id="0" name=""/>
        <dsp:cNvSpPr/>
      </dsp:nvSpPr>
      <dsp:spPr>
        <a:xfrm>
          <a:off x="5308142" y="1162306"/>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固定资产批次帐查询</a:t>
          </a:r>
          <a:endParaRPr lang="zh-CN" altLang="en-US" sz="1200" kern="1200" dirty="0"/>
        </a:p>
      </dsp:txBody>
      <dsp:txXfrm>
        <a:off x="5327807" y="1181971"/>
        <a:ext cx="1034939" cy="632088"/>
      </dsp:txXfrm>
    </dsp:sp>
    <dsp:sp modelId="{9D5E1177-F110-4522-B252-09DDB2688B24}">
      <dsp:nvSpPr>
        <dsp:cNvPr id="0" name=""/>
        <dsp:cNvSpPr/>
      </dsp:nvSpPr>
      <dsp:spPr>
        <a:xfrm>
          <a:off x="5173859" y="994452"/>
          <a:ext cx="134283" cy="1342836"/>
        </a:xfrm>
        <a:custGeom>
          <a:avLst/>
          <a:gdLst/>
          <a:ahLst/>
          <a:cxnLst/>
          <a:rect l="0" t="0" r="0" b="0"/>
          <a:pathLst>
            <a:path>
              <a:moveTo>
                <a:pt x="0" y="0"/>
              </a:moveTo>
              <a:lnTo>
                <a:pt x="0" y="1342836"/>
              </a:lnTo>
              <a:lnTo>
                <a:pt x="134283" y="134283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B30409-6E34-4F54-ACB8-FA58F08211B5}">
      <dsp:nvSpPr>
        <dsp:cNvPr id="0" name=""/>
        <dsp:cNvSpPr/>
      </dsp:nvSpPr>
      <dsp:spPr>
        <a:xfrm>
          <a:off x="5308142" y="2001579"/>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固定资产卡片帐查询</a:t>
          </a:r>
          <a:endParaRPr lang="zh-CN" altLang="en-US" sz="1200" kern="1200" dirty="0"/>
        </a:p>
      </dsp:txBody>
      <dsp:txXfrm>
        <a:off x="5327807" y="2021244"/>
        <a:ext cx="1034939" cy="632088"/>
      </dsp:txXfrm>
    </dsp:sp>
    <dsp:sp modelId="{9FF38F80-847D-4FE3-942F-4D684FE52422}">
      <dsp:nvSpPr>
        <dsp:cNvPr id="0" name=""/>
        <dsp:cNvSpPr/>
      </dsp:nvSpPr>
      <dsp:spPr>
        <a:xfrm>
          <a:off x="6718121" y="323033"/>
          <a:ext cx="1342836" cy="671418"/>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t>系统维护</a:t>
          </a:r>
          <a:endParaRPr lang="zh-CN" altLang="en-US" sz="1600" kern="1200" dirty="0"/>
        </a:p>
      </dsp:txBody>
      <dsp:txXfrm>
        <a:off x="6737786" y="342698"/>
        <a:ext cx="1303506" cy="632088"/>
      </dsp:txXfrm>
    </dsp:sp>
    <dsp:sp modelId="{B1A4F62C-EBEB-4838-9EDC-942D0321EA15}">
      <dsp:nvSpPr>
        <dsp:cNvPr id="0" name=""/>
        <dsp:cNvSpPr/>
      </dsp:nvSpPr>
      <dsp:spPr>
        <a:xfrm>
          <a:off x="6852405" y="994452"/>
          <a:ext cx="134283" cy="503563"/>
        </a:xfrm>
        <a:custGeom>
          <a:avLst/>
          <a:gdLst/>
          <a:ahLst/>
          <a:cxnLst/>
          <a:rect l="0" t="0" r="0" b="0"/>
          <a:pathLst>
            <a:path>
              <a:moveTo>
                <a:pt x="0" y="0"/>
              </a:moveTo>
              <a:lnTo>
                <a:pt x="0" y="503563"/>
              </a:lnTo>
              <a:lnTo>
                <a:pt x="134283" y="50356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8D9D2B-B2D1-4806-B2B7-51C48845643D}">
      <dsp:nvSpPr>
        <dsp:cNvPr id="0" name=""/>
        <dsp:cNvSpPr/>
      </dsp:nvSpPr>
      <dsp:spPr>
        <a:xfrm>
          <a:off x="6986688" y="1162306"/>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使用部门定义</a:t>
          </a:r>
          <a:endParaRPr lang="zh-CN" altLang="en-US" sz="1200" kern="1200" dirty="0"/>
        </a:p>
      </dsp:txBody>
      <dsp:txXfrm>
        <a:off x="7006353" y="1181971"/>
        <a:ext cx="1034939" cy="632088"/>
      </dsp:txXfrm>
    </dsp:sp>
    <dsp:sp modelId="{A974B92F-EA08-4072-AB78-2AA15B617ADB}">
      <dsp:nvSpPr>
        <dsp:cNvPr id="0" name=""/>
        <dsp:cNvSpPr/>
      </dsp:nvSpPr>
      <dsp:spPr>
        <a:xfrm>
          <a:off x="6852405" y="994452"/>
          <a:ext cx="134283" cy="1342836"/>
        </a:xfrm>
        <a:custGeom>
          <a:avLst/>
          <a:gdLst/>
          <a:ahLst/>
          <a:cxnLst/>
          <a:rect l="0" t="0" r="0" b="0"/>
          <a:pathLst>
            <a:path>
              <a:moveTo>
                <a:pt x="0" y="0"/>
              </a:moveTo>
              <a:lnTo>
                <a:pt x="0" y="1342836"/>
              </a:lnTo>
              <a:lnTo>
                <a:pt x="134283" y="134283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CEB52E-3D50-4E8E-A485-6E55DBF6C0C4}">
      <dsp:nvSpPr>
        <dsp:cNvPr id="0" name=""/>
        <dsp:cNvSpPr/>
      </dsp:nvSpPr>
      <dsp:spPr>
        <a:xfrm>
          <a:off x="6986688" y="2001579"/>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财务分类定义</a:t>
          </a:r>
          <a:endParaRPr lang="zh-CN" altLang="en-US" sz="1200" kern="1200" dirty="0"/>
        </a:p>
      </dsp:txBody>
      <dsp:txXfrm>
        <a:off x="7006353" y="2021244"/>
        <a:ext cx="1034939" cy="632088"/>
      </dsp:txXfrm>
    </dsp:sp>
    <dsp:sp modelId="{4F39E31D-5741-47DE-97F3-156941CDAC22}">
      <dsp:nvSpPr>
        <dsp:cNvPr id="0" name=""/>
        <dsp:cNvSpPr/>
      </dsp:nvSpPr>
      <dsp:spPr>
        <a:xfrm>
          <a:off x="6852405" y="994452"/>
          <a:ext cx="134283" cy="2182109"/>
        </a:xfrm>
        <a:custGeom>
          <a:avLst/>
          <a:gdLst/>
          <a:ahLst/>
          <a:cxnLst/>
          <a:rect l="0" t="0" r="0" b="0"/>
          <a:pathLst>
            <a:path>
              <a:moveTo>
                <a:pt x="0" y="0"/>
              </a:moveTo>
              <a:lnTo>
                <a:pt x="0" y="2182109"/>
              </a:lnTo>
              <a:lnTo>
                <a:pt x="134283" y="218210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824C4F-845F-4DD3-B5D9-A0EAC37F04C0}">
      <dsp:nvSpPr>
        <dsp:cNvPr id="0" name=""/>
        <dsp:cNvSpPr/>
      </dsp:nvSpPr>
      <dsp:spPr>
        <a:xfrm>
          <a:off x="6986688" y="2840852"/>
          <a:ext cx="1074269" cy="671418"/>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t>折旧方法定义</a:t>
          </a:r>
          <a:endParaRPr lang="zh-CN" altLang="en-US" sz="1200" kern="1200" dirty="0"/>
        </a:p>
      </dsp:txBody>
      <dsp:txXfrm>
        <a:off x="7006353" y="2860517"/>
        <a:ext cx="1034939" cy="63208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5D477-AE64-46E1-9AB5-695E408BAA85}" type="datetimeFigureOut">
              <a:rPr lang="zh-CN" altLang="en-US" smtClean="0"/>
              <a:pPr/>
              <a:t>2018-10-15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A23211-66F3-4E52-BE2E-D8A9E8DA1D0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99</a:t>
            </a:fld>
            <a:endParaRPr lang="zh-CN" altLang="en-US"/>
          </a:p>
        </p:txBody>
      </p:sp>
    </p:spTree>
    <p:extLst>
      <p:ext uri="{BB962C8B-B14F-4D97-AF65-F5344CB8AC3E}">
        <p14:creationId xmlns:p14="http://schemas.microsoft.com/office/powerpoint/2010/main" val="1924512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100</a:t>
            </a:fld>
            <a:endParaRPr lang="zh-CN" altLang="en-US"/>
          </a:p>
        </p:txBody>
      </p:sp>
    </p:spTree>
    <p:extLst>
      <p:ext uri="{BB962C8B-B14F-4D97-AF65-F5344CB8AC3E}">
        <p14:creationId xmlns:p14="http://schemas.microsoft.com/office/powerpoint/2010/main" val="3657471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101</a:t>
            </a:fld>
            <a:endParaRPr lang="zh-CN" altLang="en-US"/>
          </a:p>
        </p:txBody>
      </p:sp>
    </p:spTree>
    <p:extLst>
      <p:ext uri="{BB962C8B-B14F-4D97-AF65-F5344CB8AC3E}">
        <p14:creationId xmlns:p14="http://schemas.microsoft.com/office/powerpoint/2010/main" val="1565017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102</a:t>
            </a:fld>
            <a:endParaRPr lang="zh-CN" altLang="en-US"/>
          </a:p>
        </p:txBody>
      </p:sp>
    </p:spTree>
    <p:extLst>
      <p:ext uri="{BB962C8B-B14F-4D97-AF65-F5344CB8AC3E}">
        <p14:creationId xmlns:p14="http://schemas.microsoft.com/office/powerpoint/2010/main" val="4138528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103</a:t>
            </a:fld>
            <a:endParaRPr lang="zh-CN" altLang="en-US"/>
          </a:p>
        </p:txBody>
      </p:sp>
    </p:spTree>
    <p:extLst>
      <p:ext uri="{BB962C8B-B14F-4D97-AF65-F5344CB8AC3E}">
        <p14:creationId xmlns:p14="http://schemas.microsoft.com/office/powerpoint/2010/main" val="4036934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104</a:t>
            </a:fld>
            <a:endParaRPr lang="zh-CN" altLang="en-US"/>
          </a:p>
        </p:txBody>
      </p:sp>
    </p:spTree>
    <p:extLst>
      <p:ext uri="{BB962C8B-B14F-4D97-AF65-F5344CB8AC3E}">
        <p14:creationId xmlns:p14="http://schemas.microsoft.com/office/powerpoint/2010/main" val="3385772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105</a:t>
            </a:fld>
            <a:endParaRPr lang="zh-CN" altLang="en-US"/>
          </a:p>
        </p:txBody>
      </p:sp>
    </p:spTree>
    <p:extLst>
      <p:ext uri="{BB962C8B-B14F-4D97-AF65-F5344CB8AC3E}">
        <p14:creationId xmlns:p14="http://schemas.microsoft.com/office/powerpoint/2010/main" val="1137707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106</a:t>
            </a:fld>
            <a:endParaRPr lang="zh-CN" altLang="en-US"/>
          </a:p>
        </p:txBody>
      </p:sp>
    </p:spTree>
    <p:extLst>
      <p:ext uri="{BB962C8B-B14F-4D97-AF65-F5344CB8AC3E}">
        <p14:creationId xmlns:p14="http://schemas.microsoft.com/office/powerpoint/2010/main" val="757645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109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111</a:t>
            </a:fld>
            <a:endParaRPr lang="zh-CN" altLang="en-US"/>
          </a:p>
        </p:txBody>
      </p:sp>
    </p:spTree>
    <p:extLst>
      <p:ext uri="{BB962C8B-B14F-4D97-AF65-F5344CB8AC3E}">
        <p14:creationId xmlns:p14="http://schemas.microsoft.com/office/powerpoint/2010/main" val="3849774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112</a:t>
            </a:fld>
            <a:endParaRPr lang="zh-CN" altLang="en-US"/>
          </a:p>
        </p:txBody>
      </p:sp>
    </p:spTree>
    <p:extLst>
      <p:ext uri="{BB962C8B-B14F-4D97-AF65-F5344CB8AC3E}">
        <p14:creationId xmlns:p14="http://schemas.microsoft.com/office/powerpoint/2010/main" val="36878662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113</a:t>
            </a:fld>
            <a:endParaRPr lang="zh-CN" altLang="en-US"/>
          </a:p>
        </p:txBody>
      </p:sp>
    </p:spTree>
    <p:extLst>
      <p:ext uri="{BB962C8B-B14F-4D97-AF65-F5344CB8AC3E}">
        <p14:creationId xmlns:p14="http://schemas.microsoft.com/office/powerpoint/2010/main" val="1602143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119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把贴图换成表格 参考下一页表格样式</a:t>
            </a:r>
            <a:endParaRPr lang="zh-CN" altLang="en-US" dirty="0"/>
          </a:p>
        </p:txBody>
      </p:sp>
      <p:sp>
        <p:nvSpPr>
          <p:cNvPr id="4" name="灯片编号占位符 3"/>
          <p:cNvSpPr>
            <a:spLocks noGrp="1"/>
          </p:cNvSpPr>
          <p:nvPr>
            <p:ph type="sldNum" sz="quarter" idx="10"/>
          </p:nvPr>
        </p:nvSpPr>
        <p:spPr/>
        <p:txBody>
          <a:bodyPr/>
          <a:lstStyle/>
          <a:p>
            <a:fld id="{6BA23211-66F3-4E52-BE2E-D8A9E8DA1D06}" type="slidenum">
              <a:rPr lang="zh-CN" altLang="en-US" smtClean="0"/>
              <a:pPr/>
              <a:t>13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120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121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57A93E-0C68-459F-A45B-D5E8C6D48DA1}" type="slidenum">
              <a:rPr lang="zh-CN" altLang="en-US" smtClean="0"/>
              <a:pPr/>
              <a:t>125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把贴图换成表格 参考下一页表格样式</a:t>
            </a:r>
            <a:endParaRPr lang="zh-CN" altLang="en-US" dirty="0"/>
          </a:p>
        </p:txBody>
      </p:sp>
      <p:sp>
        <p:nvSpPr>
          <p:cNvPr id="4" name="灯片编号占位符 3"/>
          <p:cNvSpPr>
            <a:spLocks noGrp="1"/>
          </p:cNvSpPr>
          <p:nvPr>
            <p:ph type="sldNum" sz="quarter" idx="10"/>
          </p:nvPr>
        </p:nvSpPr>
        <p:spPr/>
        <p:txBody>
          <a:bodyPr/>
          <a:lstStyle/>
          <a:p>
            <a:fld id="{6BA23211-66F3-4E52-BE2E-D8A9E8DA1D06}" type="slidenum">
              <a:rPr lang="zh-CN" altLang="en-US" smtClean="0"/>
              <a:pPr/>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把贴图换成表格 参考下一页表格样式</a:t>
            </a:r>
            <a:endParaRPr lang="zh-CN" altLang="en-US" dirty="0"/>
          </a:p>
        </p:txBody>
      </p:sp>
      <p:sp>
        <p:nvSpPr>
          <p:cNvPr id="4" name="灯片编号占位符 3"/>
          <p:cNvSpPr>
            <a:spLocks noGrp="1"/>
          </p:cNvSpPr>
          <p:nvPr>
            <p:ph type="sldNum" sz="quarter" idx="10"/>
          </p:nvPr>
        </p:nvSpPr>
        <p:spPr/>
        <p:txBody>
          <a:bodyPr/>
          <a:lstStyle/>
          <a:p>
            <a:fld id="{6BA23211-66F3-4E52-BE2E-D8A9E8DA1D06}" type="slidenum">
              <a:rPr lang="zh-CN" altLang="en-US" smtClean="0"/>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把贴图换成表格 参考下一页表格样式</a:t>
            </a:r>
            <a:endParaRPr lang="zh-CN" altLang="en-US" dirty="0"/>
          </a:p>
        </p:txBody>
      </p:sp>
      <p:sp>
        <p:nvSpPr>
          <p:cNvPr id="4" name="灯片编号占位符 3"/>
          <p:cNvSpPr>
            <a:spLocks noGrp="1"/>
          </p:cNvSpPr>
          <p:nvPr>
            <p:ph type="sldNum" sz="quarter" idx="10"/>
          </p:nvPr>
        </p:nvSpPr>
        <p:spPr/>
        <p:txBody>
          <a:bodyPr/>
          <a:lstStyle/>
          <a:p>
            <a:fld id="{6BA23211-66F3-4E52-BE2E-D8A9E8DA1D06}" type="slidenum">
              <a:rPr lang="zh-CN" altLang="en-US" smtClean="0"/>
              <a:pPr/>
              <a:t>16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把贴图换成表格 参考下一页表格样式</a:t>
            </a:r>
            <a:endParaRPr lang="zh-CN" altLang="en-US" dirty="0"/>
          </a:p>
        </p:txBody>
      </p:sp>
      <p:sp>
        <p:nvSpPr>
          <p:cNvPr id="4" name="灯片编号占位符 3"/>
          <p:cNvSpPr>
            <a:spLocks noGrp="1"/>
          </p:cNvSpPr>
          <p:nvPr>
            <p:ph type="sldNum" sz="quarter" idx="10"/>
          </p:nvPr>
        </p:nvSpPr>
        <p:spPr/>
        <p:txBody>
          <a:bodyPr/>
          <a:lstStyle/>
          <a:p>
            <a:fld id="{6BA23211-66F3-4E52-BE2E-D8A9E8DA1D06}" type="slidenum">
              <a:rPr lang="zh-CN" altLang="en-US" smtClean="0"/>
              <a:pPr/>
              <a:t>17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把贴图换成表格 参考下一页表格样式</a:t>
            </a:r>
            <a:endParaRPr lang="zh-CN" altLang="en-US" dirty="0"/>
          </a:p>
        </p:txBody>
      </p:sp>
      <p:sp>
        <p:nvSpPr>
          <p:cNvPr id="4" name="灯片编号占位符 3"/>
          <p:cNvSpPr>
            <a:spLocks noGrp="1"/>
          </p:cNvSpPr>
          <p:nvPr>
            <p:ph type="sldNum" sz="quarter" idx="10"/>
          </p:nvPr>
        </p:nvSpPr>
        <p:spPr/>
        <p:txBody>
          <a:bodyPr/>
          <a:lstStyle/>
          <a:p>
            <a:fld id="{6BA23211-66F3-4E52-BE2E-D8A9E8DA1D06}" type="slidenum">
              <a:rPr lang="zh-CN" altLang="en-US" smtClean="0"/>
              <a:pPr/>
              <a:t>18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1876"/>
            <a:ext cx="12188296" cy="68538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1048727" name="标题 1"/>
          <p:cNvSpPr>
            <a:spLocks noGrp="1"/>
          </p:cNvSpPr>
          <p:nvPr>
            <p:ph type="title"/>
          </p:nvPr>
        </p:nvSpPr>
        <p:spPr>
          <a:xfrm>
            <a:off x="831851" y="1709742"/>
            <a:ext cx="10515600" cy="2852737"/>
          </a:xfrm>
        </p:spPr>
        <p:txBody>
          <a:bodyPr anchor="b"/>
          <a:lstStyle>
            <a:lvl1pPr>
              <a:defRPr sz="6000"/>
            </a:lvl1pPr>
          </a:lstStyle>
          <a:p>
            <a:r>
              <a:rPr lang="zh-CN" altLang="en-US" smtClean="0"/>
              <a:t>单击此处编辑母版标题样式</a:t>
            </a:r>
            <a:endParaRPr lang="zh-CN" altLang="en-US"/>
          </a:p>
        </p:txBody>
      </p:sp>
      <p:sp>
        <p:nvSpPr>
          <p:cNvPr id="1048728"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1048729" name="页脚占位符 4"/>
          <p:cNvSpPr>
            <a:spLocks noGrp="1"/>
          </p:cNvSpPr>
          <p:nvPr>
            <p:ph type="ftr" sz="quarter" idx="10"/>
          </p:nvPr>
        </p:nvSpPr>
        <p:spPr>
          <a:xfrm>
            <a:off x="4038600" y="6356354"/>
            <a:ext cx="4114800" cy="365125"/>
          </a:xfrm>
          <a:prstGeom prst="rect">
            <a:avLst/>
          </a:prstGeom>
        </p:spPr>
        <p:txBody>
          <a:bodyPr/>
          <a:lstStyle>
            <a:lvl1pPr eaLnBrk="1" fontAlgn="auto" hangingPunct="1">
              <a:spcBef>
                <a:spcPts val="0"/>
              </a:spcBef>
              <a:spcAft>
                <a:spcPts val="0"/>
              </a:spcAft>
              <a:defRPr>
                <a:latin typeface="+mn-lt"/>
                <a:ea typeface="+mn-ea"/>
              </a:defRPr>
            </a:lvl1pPr>
          </a:lstStyle>
          <a:p>
            <a:endParaRPr lang="zh-CN" altLang="en-US"/>
          </a:p>
        </p:txBody>
      </p:sp>
      <p:sp>
        <p:nvSpPr>
          <p:cNvPr id="1048730" name="灯片编号占位符 5"/>
          <p:cNvSpPr>
            <a:spLocks noGrp="1"/>
          </p:cNvSpPr>
          <p:nvPr>
            <p:ph type="sldNum" sz="quarter" idx="11"/>
          </p:nvPr>
        </p:nvSpPr>
        <p:spPr>
          <a:xfrm>
            <a:off x="8610600" y="6356354"/>
            <a:ext cx="2743200" cy="365125"/>
          </a:xfrm>
          <a:prstGeom prst="rect">
            <a:avLst/>
          </a:prstGeom>
        </p:spPr>
        <p:txBody>
          <a:bodyPr vert="horz" wrap="square" lIns="91440" tIns="45720" rIns="91440" bIns="45720" numCol="1" anchor="t" anchorCtr="0" compatLnSpc="1"/>
          <a:lstStyle>
            <a:lvl1pPr eaLnBrk="1" hangingPunct="1"/>
          </a:lstStyle>
          <a:p>
            <a:fld id="{3D28DC2B-1695-4484-8272-1A4A0C356EBE}" type="slidenum">
              <a:rPr lang="zh-CN" altLang="en-US"/>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1"/>
            <a:ext cx="2743200" cy="365125"/>
          </a:xfrm>
        </p:spPr>
        <p:txBody>
          <a:bodyPr/>
          <a:lstStyle/>
          <a:p>
            <a:fld id="{786E31A0-D20C-4A32-8C22-36FCEE753E12}" type="datetimeFigureOut">
              <a:rPr lang="zh-CN" altLang="en-US" smtClean="0"/>
              <a:pPr/>
              <a:t>2018-10-15</a:t>
            </a:fld>
            <a:endParaRPr lang="zh-CN" altLang="en-US"/>
          </a:p>
        </p:txBody>
      </p:sp>
      <p:sp>
        <p:nvSpPr>
          <p:cNvPr id="3" name="页脚占位符 2"/>
          <p:cNvSpPr>
            <a:spLocks noGrp="1"/>
          </p:cNvSpPr>
          <p:nvPr>
            <p:ph type="ftr" sz="quarter" idx="11"/>
          </p:nvPr>
        </p:nvSpPr>
        <p:spPr>
          <a:xfrm>
            <a:off x="4038600" y="6356351"/>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1"/>
            <a:ext cx="2743200" cy="365125"/>
          </a:xfrm>
        </p:spPr>
        <p:txBody>
          <a:bodyPr/>
          <a:lstStyle/>
          <a:p>
            <a:fld id="{9940AB53-C6AA-4BDE-8E43-186E67C4E8DF}"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530820CF-B880-4189-942D-D702A7CBA730}" type="datetimeFigureOut">
              <a:rPr lang="zh-CN" altLang="en-US" smtClean="0"/>
              <a:pPr/>
              <a:t>2018-10-15</a:t>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22" name="灯片编号占位符 3"/>
          <p:cNvSpPr>
            <a:spLocks noGrp="1"/>
          </p:cNvSpPr>
          <p:nvPr>
            <p:ph type="sldNum" sz="quarter" idx="4"/>
          </p:nvPr>
        </p:nvSpPr>
        <p:spPr bwMode="auto">
          <a:xfrm>
            <a:off x="406400" y="6534151"/>
            <a:ext cx="1625600" cy="323851"/>
          </a:xfrm>
          <a:prstGeom prst="rect">
            <a:avLst/>
          </a:prstGeom>
          <a:noFill/>
          <a:ln>
            <a:miter lim="800000"/>
          </a:ln>
        </p:spPr>
        <p:txBody>
          <a:bodyPr vert="horz" wrap="square" lIns="144000" tIns="68400" rIns="91440" bIns="45720" numCol="1" anchor="t" anchorCtr="0" compatLnSpc="1"/>
          <a:lstStyle/>
          <a:p>
            <a:pPr eaLnBrk="1" hangingPunct="1"/>
            <a:fld id="{9A0DB2DC-4C9A-4742-B13C-FB6460FD3503}" type="slidenum">
              <a:rPr lang="zh-CN" altLang="en-US" dirty="0">
                <a:sym typeface="Arial" panose="020B0604020202020204" pitchFamily="34" charset="0"/>
              </a:rPr>
              <a:pPr eaLnBrk="1" hangingPunct="1"/>
              <a:t>‹#›</a:t>
            </a:fld>
            <a:endParaRPr lang="zh-CN" altLang="en-US" dirty="0">
              <a:sym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矩形 3"/>
          <p:cNvSpPr/>
          <p:nvPr userDrawn="1"/>
        </p:nvSpPr>
        <p:spPr>
          <a:xfrm>
            <a:off x="6960096" y="6405331"/>
            <a:ext cx="1033515" cy="296876"/>
          </a:xfrm>
          <a:prstGeom prst="rect">
            <a:avLst/>
          </a:prstGeom>
        </p:spPr>
        <p:txBody>
          <a:bodyPr wrap="square">
            <a:spAutoFit/>
          </a:bodyPr>
          <a:lstStyle/>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模板下载：</a:t>
            </a:r>
            <a:r>
              <a:rPr lang="en-US" altLang="zh-CN" sz="135" dirty="0">
                <a:solidFill>
                  <a:prstClr val="white"/>
                </a:solidFill>
                <a:latin typeface="Calibri" panose="020F0502020204030204"/>
                <a:ea typeface="宋体" panose="02010600030101010101" pitchFamily="2" charset="-122"/>
              </a:rPr>
              <a:t>www.1ppt.com/moban/     </a:t>
            </a:r>
            <a:r>
              <a:rPr lang="zh-CN" altLang="en-US" sz="135" dirty="0">
                <a:solidFill>
                  <a:prstClr val="white"/>
                </a:solidFill>
                <a:latin typeface="Calibri" panose="020F0502020204030204"/>
                <a:ea typeface="宋体" panose="02010600030101010101" pitchFamily="2" charset="-122"/>
              </a:rPr>
              <a:t>行业</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节日</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模板：</a:t>
            </a:r>
            <a:r>
              <a:rPr lang="en-US" altLang="zh-CN" sz="135" dirty="0">
                <a:solidFill>
                  <a:prstClr val="white"/>
                </a:solidFill>
                <a:latin typeface="Calibri" panose="020F0502020204030204"/>
                <a:ea typeface="宋体" panose="02010600030101010101" pitchFamily="2" charset="-122"/>
              </a:rPr>
              <a:t>www.1ppt.com/jieri/           PPT</a:t>
            </a:r>
            <a:r>
              <a:rPr lang="zh-CN" altLang="en-US" sz="135" dirty="0">
                <a:solidFill>
                  <a:prstClr val="white"/>
                </a:solidFill>
                <a:latin typeface="Calibri" panose="020F0502020204030204"/>
                <a:ea typeface="宋体" panose="02010600030101010101" pitchFamily="2" charset="-122"/>
              </a:rPr>
              <a:t>素材下载：</a:t>
            </a:r>
            <a:r>
              <a:rPr lang="en-US" altLang="zh-CN" sz="135"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背景图片：</a:t>
            </a:r>
            <a:r>
              <a:rPr lang="en-US" altLang="zh-CN" sz="135" dirty="0">
                <a:solidFill>
                  <a:prstClr val="white"/>
                </a:solidFill>
                <a:latin typeface="Calibri" panose="020F0502020204030204"/>
                <a:ea typeface="宋体" panose="02010600030101010101" pitchFamily="2" charset="-122"/>
              </a:rPr>
              <a:t>www.1ppt.com/beijing/      PPT</a:t>
            </a:r>
            <a:r>
              <a:rPr lang="zh-CN" altLang="en-US" sz="135" dirty="0">
                <a:solidFill>
                  <a:prstClr val="white"/>
                </a:solidFill>
                <a:latin typeface="Calibri" panose="020F0502020204030204"/>
                <a:ea typeface="宋体" panose="02010600030101010101" pitchFamily="2" charset="-122"/>
              </a:rPr>
              <a:t>图表下载：</a:t>
            </a:r>
            <a:r>
              <a:rPr lang="en-US" altLang="zh-CN" sz="135"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优秀</a:t>
            </a:r>
            <a:r>
              <a:rPr lang="en-US" altLang="zh-CN" sz="135" dirty="0">
                <a:solidFill>
                  <a:prstClr val="white"/>
                </a:solidFill>
                <a:latin typeface="Calibri" panose="020F0502020204030204"/>
                <a:ea typeface="宋体" panose="02010600030101010101" pitchFamily="2" charset="-122"/>
              </a:rPr>
              <a:t>PPT</a:t>
            </a:r>
            <a:r>
              <a:rPr lang="zh-CN" altLang="en-US" sz="135" dirty="0">
                <a:solidFill>
                  <a:prstClr val="white"/>
                </a:solidFill>
                <a:latin typeface="Calibri" panose="020F0502020204030204"/>
                <a:ea typeface="宋体" panose="02010600030101010101" pitchFamily="2" charset="-122"/>
              </a:rPr>
              <a:t>下载：</a:t>
            </a:r>
            <a:r>
              <a:rPr lang="en-US" altLang="zh-CN" sz="135" dirty="0">
                <a:solidFill>
                  <a:prstClr val="white"/>
                </a:solidFill>
                <a:latin typeface="Calibri" panose="020F0502020204030204"/>
                <a:ea typeface="宋体" panose="02010600030101010101" pitchFamily="2" charset="-122"/>
              </a:rPr>
              <a:t>www.1ppt.com/xiazai/        PPT</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Word</a:t>
            </a:r>
            <a:r>
              <a:rPr lang="zh-CN" altLang="en-US" sz="135" dirty="0">
                <a:solidFill>
                  <a:prstClr val="white"/>
                </a:solidFill>
                <a:latin typeface="Calibri" panose="020F0502020204030204"/>
                <a:ea typeface="宋体" panose="02010600030101010101" pitchFamily="2" charset="-122"/>
              </a:rPr>
              <a:t>教程： </a:t>
            </a:r>
            <a:r>
              <a:rPr lang="en-US" altLang="zh-CN" sz="135" dirty="0">
                <a:solidFill>
                  <a:prstClr val="white"/>
                </a:solidFill>
                <a:latin typeface="Calibri" panose="020F0502020204030204"/>
                <a:ea typeface="宋体" panose="02010600030101010101" pitchFamily="2" charset="-122"/>
              </a:rPr>
              <a:t>www.1ppt.com/word/              Excel</a:t>
            </a:r>
            <a:r>
              <a:rPr lang="zh-CN" altLang="en-US" sz="135" dirty="0">
                <a:solidFill>
                  <a:prstClr val="white"/>
                </a:solidFill>
                <a:latin typeface="Calibri" panose="020F0502020204030204"/>
                <a:ea typeface="宋体" panose="02010600030101010101" pitchFamily="2" charset="-122"/>
              </a:rPr>
              <a:t>教程：</a:t>
            </a:r>
            <a:r>
              <a:rPr lang="en-US" altLang="zh-CN" sz="135"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资料下载：</a:t>
            </a:r>
            <a:r>
              <a:rPr lang="en-US" altLang="zh-CN" sz="135" dirty="0">
                <a:solidFill>
                  <a:prstClr val="white"/>
                </a:solidFill>
                <a:latin typeface="Calibri" panose="020F0502020204030204"/>
                <a:ea typeface="宋体" panose="02010600030101010101" pitchFamily="2" charset="-122"/>
              </a:rPr>
              <a:t>www.1ppt.com/ziliao/                PPT</a:t>
            </a:r>
            <a:r>
              <a:rPr lang="zh-CN" altLang="en-US" sz="135" dirty="0">
                <a:solidFill>
                  <a:prstClr val="white"/>
                </a:solidFill>
                <a:latin typeface="Calibri" panose="020F0502020204030204"/>
                <a:ea typeface="宋体" panose="02010600030101010101" pitchFamily="2" charset="-122"/>
              </a:rPr>
              <a:t>课件下载：</a:t>
            </a:r>
            <a:r>
              <a:rPr lang="en-US" altLang="zh-CN" sz="135"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范文下载：</a:t>
            </a:r>
            <a:r>
              <a:rPr lang="en-US" altLang="zh-CN" sz="135" dirty="0">
                <a:solidFill>
                  <a:prstClr val="white"/>
                </a:solidFill>
                <a:latin typeface="Calibri" panose="020F0502020204030204"/>
                <a:ea typeface="宋体" panose="02010600030101010101" pitchFamily="2" charset="-122"/>
              </a:rPr>
              <a:t>www.1ppt.com/fanwen/             </a:t>
            </a:r>
            <a:r>
              <a:rPr lang="zh-CN" altLang="en-US" sz="135" dirty="0">
                <a:solidFill>
                  <a:prstClr val="white"/>
                </a:solidFill>
                <a:latin typeface="Calibri" panose="020F0502020204030204"/>
                <a:ea typeface="宋体" panose="02010600030101010101" pitchFamily="2" charset="-122"/>
              </a:rPr>
              <a:t>试卷下载：</a:t>
            </a:r>
            <a:r>
              <a:rPr lang="en-US" altLang="zh-CN" sz="135"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35" dirty="0">
                <a:solidFill>
                  <a:prstClr val="white"/>
                </a:solidFill>
                <a:latin typeface="Calibri" panose="020F0502020204030204"/>
                <a:ea typeface="宋体" panose="02010600030101010101" pitchFamily="2" charset="-122"/>
              </a:rPr>
              <a:t>教案下载：</a:t>
            </a:r>
            <a:r>
              <a:rPr lang="en-US" altLang="zh-CN" sz="135" dirty="0">
                <a:solidFill>
                  <a:prstClr val="white"/>
                </a:solidFill>
                <a:latin typeface="Calibri" panose="020F0502020204030204"/>
                <a:ea typeface="宋体" panose="02010600030101010101" pitchFamily="2" charset="-122"/>
              </a:rPr>
              <a:t>www.1ppt.com/jiaoan/  </a:t>
            </a:r>
            <a:r>
              <a:rPr lang="en-US" altLang="zh-CN" sz="135" dirty="0" smtClean="0">
                <a:solidFill>
                  <a:prstClr val="white"/>
                </a:solidFill>
                <a:latin typeface="Calibri" panose="020F0502020204030204"/>
                <a:ea typeface="宋体" panose="02010600030101010101" pitchFamily="2" charset="-122"/>
              </a:rPr>
              <a:t>      </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35" dirty="0" smtClean="0">
                <a:solidFill>
                  <a:prstClr val="white"/>
                </a:solidFill>
                <a:latin typeface="Calibri" panose="020F0502020204030204"/>
                <a:ea typeface="宋体" panose="02010600030101010101" pitchFamily="2" charset="-122"/>
              </a:rPr>
              <a:t>字体下载：</a:t>
            </a:r>
            <a:r>
              <a:rPr lang="en-US" altLang="zh-CN" sz="135" dirty="0" smtClean="0">
                <a:solidFill>
                  <a:prstClr val="white"/>
                </a:solidFill>
                <a:latin typeface="Calibri" panose="020F0502020204030204"/>
                <a:ea typeface="宋体" panose="02010600030101010101" pitchFamily="2" charset="-122"/>
              </a:rPr>
              <a:t>www.1ppt.com/ziti/</a:t>
            </a:r>
            <a:endParaRPr lang="en-US" altLang="zh-CN" sz="135"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35" dirty="0">
                <a:solidFill>
                  <a:prstClr val="white"/>
                </a:solidFill>
                <a:latin typeface="Calibri" panose="020F0502020204030204"/>
                <a:ea typeface="宋体" panose="02010600030101010101" pitchFamily="2" charset="-122"/>
              </a:rPr>
              <a:t> </a:t>
            </a:r>
            <a:endParaRPr lang="zh-CN" altLang="en-US" sz="135" dirty="0">
              <a:solidFill>
                <a:prstClr val="white"/>
              </a:solidFill>
              <a:latin typeface="Calibri" panose="020F0502020204030204"/>
              <a:ea typeface="宋体" panose="02010600030101010101" pitchFamily="2" charset="-122"/>
            </a:endParaRPr>
          </a:p>
        </p:txBody>
      </p:sp>
      <p:pic>
        <p:nvPicPr>
          <p:cNvPr id="2" name="Picture 4" descr="F:\0PPT素材\背景及图片\白麻子.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0" y="-11876"/>
            <a:ext cx="12188296" cy="685384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6858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0287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3716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ts val="13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3585" indent="-286385" algn="l" rtl="0" eaLnBrk="0" fontAlgn="base" hangingPunct="0">
        <a:spcBef>
          <a:spcPts val="13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ts val="13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ts val="13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ts val="13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90.png"/></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4.png"/><Relationship Id="rId7" Type="http://schemas.openxmlformats.org/officeDocument/2006/relationships/diagramQuickStyle" Target="../diagrams/quickStyle3.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91.jpeg"/><Relationship Id="rId9" Type="http://schemas.microsoft.com/office/2007/relationships/diagramDrawing" Target="../diagrams/drawing3.xml"/></Relationships>
</file>

<file path=ppt/slides/_rels/slide10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4.png"/><Relationship Id="rId7" Type="http://schemas.openxmlformats.org/officeDocument/2006/relationships/image" Target="../media/image95.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1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00.png"/></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01.png"/></Relationships>
</file>

<file path=ppt/slides/_rels/slide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103.png"/><Relationship Id="rId4" Type="http://schemas.openxmlformats.org/officeDocument/2006/relationships/image" Target="../media/image102.pn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01.png"/></Relationships>
</file>

<file path=ppt/slides/_rels/slide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6.jpeg"/></Relationships>
</file>

<file path=ppt/slides/_rels/slide1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107.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slide" Target="slide56.xml"/><Relationship Id="rId3" Type="http://schemas.openxmlformats.org/officeDocument/2006/relationships/image" Target="../media/image5.jpeg"/><Relationship Id="rId7" Type="http://schemas.openxmlformats.org/officeDocument/2006/relationships/slide" Target="slide54.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 Target="slide50.xml"/><Relationship Id="rId5" Type="http://schemas.openxmlformats.org/officeDocument/2006/relationships/slide" Target="slide46.xml"/><Relationship Id="rId4" Type="http://schemas.openxmlformats.org/officeDocument/2006/relationships/slide" Target="slide36.xml"/><Relationship Id="rId9"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slide" Target="slide32.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slide" Target="slide32.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slide" Target="slide32.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slide" Target="slide32.xml"/></Relationships>
</file>

<file path=ppt/slides/_rels/slide5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dev.voxmobile.com/wp-content/uploads/2011/03/android_logo.png" TargetMode="Externa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6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6.jpeg"/><Relationship Id="rId4" Type="http://schemas.openxmlformats.org/officeDocument/2006/relationships/image" Target="../media/image65.png"/></Relationships>
</file>

<file path=ppt/slides/_rels/slide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67.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image" Target="../media/image68.png"/></Relationships>
</file>

<file path=ppt/slides/_rels/slide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6.png"/><Relationship Id="rId4" Type="http://schemas.openxmlformats.org/officeDocument/2006/relationships/image" Target="../media/image75.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8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86.png"/></Relationships>
</file>

<file path=ppt/slides/_rels/slide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8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矩形 36"/>
          <p:cNvSpPr/>
          <p:nvPr/>
        </p:nvSpPr>
        <p:spPr>
          <a:xfrm>
            <a:off x="-4445" y="1357630"/>
            <a:ext cx="12201525" cy="4142740"/>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38" name="TextBox 37"/>
          <p:cNvSpPr txBox="1"/>
          <p:nvPr/>
        </p:nvSpPr>
        <p:spPr>
          <a:xfrm>
            <a:off x="541655" y="2354580"/>
            <a:ext cx="10999470" cy="1014730"/>
          </a:xfrm>
          <a:prstGeom prst="rect">
            <a:avLst/>
          </a:prstGeom>
          <a:noFill/>
        </p:spPr>
        <p:txBody>
          <a:bodyPr wrap="square" rtlCol="0">
            <a:spAutoFit/>
          </a:bodyPr>
          <a:lstStyle/>
          <a:p>
            <a:pPr algn="ctr" fontAlgn="base">
              <a:spcBef>
                <a:spcPct val="0"/>
              </a:spcBef>
              <a:spcAft>
                <a:spcPct val="0"/>
              </a:spcAft>
            </a:pPr>
            <a:r>
              <a:rPr lang="zh-CN" sz="6000" dirty="0" smtClean="0">
                <a:solidFill>
                  <a:schemeClr val="bg1"/>
                </a:solidFill>
                <a:latin typeface="微软雅黑" panose="020B0503020204020204" charset="-122"/>
                <a:ea typeface="微软雅黑" panose="020B0503020204020204" charset="-122"/>
                <a:sym typeface="+mn-ea"/>
              </a:rPr>
              <a:t>政府</a:t>
            </a:r>
            <a:r>
              <a:rPr lang="zh-CN" sz="6000" dirty="0" smtClean="0">
                <a:solidFill>
                  <a:schemeClr val="bg1"/>
                </a:solidFill>
                <a:latin typeface="微软雅黑" panose="020B0503020204020204" charset="-122"/>
                <a:ea typeface="微软雅黑" panose="020B0503020204020204" charset="-122"/>
                <a:sym typeface="+mn-ea"/>
              </a:rPr>
              <a:t>会计</a:t>
            </a:r>
            <a:r>
              <a:rPr lang="zh-CN" altLang="en-US" sz="6000" dirty="0" smtClean="0">
                <a:solidFill>
                  <a:schemeClr val="bg1"/>
                </a:solidFill>
                <a:latin typeface="微软雅黑" panose="020B0503020204020204" charset="-122"/>
                <a:ea typeface="微软雅黑" panose="020B0503020204020204" charset="-122"/>
                <a:sym typeface="+mn-ea"/>
              </a:rPr>
              <a:t>改革系统应对要点</a:t>
            </a:r>
            <a:endParaRPr lang="zh-CN" sz="6000" dirty="0" smtClean="0">
              <a:solidFill>
                <a:schemeClr val="bg1"/>
              </a:solidFill>
              <a:latin typeface="微软雅黑" panose="020B0503020204020204" charset="-122"/>
              <a:ea typeface="微软雅黑" panose="020B0503020204020204" charset="-122"/>
              <a:sym typeface="+mn-ea"/>
            </a:endParaRPr>
          </a:p>
        </p:txBody>
      </p:sp>
      <p:sp>
        <p:nvSpPr>
          <p:cNvPr id="2" name="文本框 1"/>
          <p:cNvSpPr txBox="1"/>
          <p:nvPr/>
        </p:nvSpPr>
        <p:spPr>
          <a:xfrm>
            <a:off x="3383068" y="3873712"/>
            <a:ext cx="5426287" cy="584835"/>
          </a:xfrm>
          <a:prstGeom prst="rect">
            <a:avLst/>
          </a:prstGeom>
          <a:noFill/>
        </p:spPr>
        <p:txBody>
          <a:bodyPr wrap="square" rtlCol="0">
            <a:spAutoFit/>
          </a:bodyPr>
          <a:lstStyle/>
          <a:p>
            <a:pPr algn="ctr">
              <a:lnSpc>
                <a:spcPct val="150000"/>
              </a:lnSpc>
            </a:pPr>
            <a:r>
              <a:rPr lang="zh-CN" altLang="en-US" sz="2135">
                <a:solidFill>
                  <a:schemeClr val="bg1"/>
                </a:solidFill>
              </a:rPr>
              <a:t>上海复翼软件开发有限公司</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5" y="168275"/>
            <a:ext cx="2504440" cy="8343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flipV="1">
            <a:off x="4933315" y="3277772"/>
            <a:ext cx="2448018" cy="5813"/>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73124"/>
            <a:ext cx="3877985" cy="830997"/>
          </a:xfrm>
          <a:prstGeom prst="rect">
            <a:avLst/>
          </a:prstGeom>
        </p:spPr>
        <p:txBody>
          <a:bodyPr wrap="none" lIns="91440" tIns="45720" rIns="91440" bIns="45720">
            <a:spAutoFit/>
          </a:bodyPr>
          <a:lstStyle/>
          <a:p>
            <a:pPr defTabSz="913765">
              <a:spcBef>
                <a:spcPts val="0"/>
              </a:spcBef>
              <a:spcAft>
                <a:spcPts val="0"/>
              </a:spcAft>
              <a:defRPr/>
            </a:pPr>
            <a:r>
              <a:rPr lang="zh-CN" altLang="en-US" sz="4800" b="1" kern="0" dirty="0" smtClean="0">
                <a:solidFill>
                  <a:srgbClr val="005A9E"/>
                </a:solidFill>
                <a:latin typeface="微软雅黑" panose="020B0503020204020204" charset="-122"/>
                <a:ea typeface="微软雅黑" panose="020B0503020204020204" charset="-122"/>
                <a:cs typeface="+mn-ea"/>
                <a:sym typeface="+mn-lt"/>
              </a:rPr>
              <a:t>应对基本原则</a:t>
            </a:r>
            <a:endParaRPr lang="zh-CN" altLang="en-US" sz="4800" b="1" kern="0" dirty="0">
              <a:solidFill>
                <a:srgbClr val="005A9E"/>
              </a:solidFill>
              <a:latin typeface="微软雅黑" panose="020B0503020204020204" charset="-122"/>
              <a:ea typeface="微软雅黑" panose="020B0503020204020204" charset="-122"/>
              <a:cs typeface="+mn-ea"/>
              <a:sym typeface="+mn-lt"/>
            </a:endParaRP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315773"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2</a:t>
            </a:r>
          </a:p>
        </p:txBody>
      </p:sp>
      <p:sp>
        <p:nvSpPr>
          <p:cNvPr id="29" name="矩形 28"/>
          <p:cNvSpPr/>
          <p:nvPr/>
        </p:nvSpPr>
        <p:spPr>
          <a:xfrm>
            <a:off x="4846373" y="3446016"/>
            <a:ext cx="1266190" cy="345440"/>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遵行制度</a:t>
            </a:r>
          </a:p>
        </p:txBody>
      </p:sp>
      <p:sp>
        <p:nvSpPr>
          <p:cNvPr id="30" name="矩形 29"/>
          <p:cNvSpPr/>
          <p:nvPr/>
        </p:nvSpPr>
        <p:spPr>
          <a:xfrm>
            <a:off x="4847643" y="4028131"/>
            <a:ext cx="1037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智能化</a:t>
            </a:r>
          </a:p>
        </p:txBody>
      </p:sp>
      <p:sp>
        <p:nvSpPr>
          <p:cNvPr id="32" name="矩形 31"/>
          <p:cNvSpPr/>
          <p:nvPr/>
        </p:nvSpPr>
        <p:spPr>
          <a:xfrm>
            <a:off x="4846373" y="4622606"/>
            <a:ext cx="1037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自动化</a:t>
            </a:r>
          </a:p>
        </p:txBody>
      </p:sp>
      <p:sp>
        <p:nvSpPr>
          <p:cNvPr id="3" name="矩形 2"/>
          <p:cNvSpPr/>
          <p:nvPr/>
        </p:nvSpPr>
        <p:spPr>
          <a:xfrm>
            <a:off x="517001" y="94201"/>
            <a:ext cx="5872480" cy="583565"/>
          </a:xfrm>
          <a:prstGeom prst="rect">
            <a:avLst/>
          </a:prstGeom>
        </p:spPr>
        <p:txBody>
          <a:bodyPr wrap="none">
            <a:spAutoFit/>
          </a:bodyPr>
          <a:lstStyle/>
          <a:p>
            <a:pPr defTabSz="913765">
              <a:defRPr/>
            </a:pPr>
            <a:r>
              <a:rPr lang="zh-CN" altLang="en-US" sz="3200" kern="0" dirty="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2" name="矩形 21"/>
          <p:cNvSpPr/>
          <p:nvPr/>
        </p:nvSpPr>
        <p:spPr>
          <a:xfrm>
            <a:off x="4846373" y="5118951"/>
            <a:ext cx="1971052" cy="346249"/>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smtClean="0">
                <a:solidFill>
                  <a:srgbClr val="005A9E"/>
                </a:solidFill>
                <a:latin typeface="微软雅黑" panose="020B0503020204020204" charset="-122"/>
                <a:ea typeface="微软雅黑" panose="020B0503020204020204" charset="-122"/>
                <a:cs typeface="+mn-ea"/>
                <a:sym typeface="+mn-lt"/>
              </a:rPr>
              <a:t>不变形、不走样</a:t>
            </a:r>
            <a:endParaRPr lang="zh-CN" altLang="en-US" b="1" kern="0" dirty="0">
              <a:solidFill>
                <a:srgbClr val="005A9E"/>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5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2" grpId="0"/>
      <p:bldP spid="2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48" name="文本框 5"/>
          <p:cNvSpPr txBox="1"/>
          <p:nvPr/>
        </p:nvSpPr>
        <p:spPr>
          <a:xfrm>
            <a:off x="516935" y="878789"/>
            <a:ext cx="7679878"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1</a:t>
            </a:r>
            <a:r>
              <a:rPr lang="zh-CN" altLang="en-US" sz="2400" b="1" dirty="0" smtClean="0">
                <a:solidFill>
                  <a:srgbClr val="C00000"/>
                </a:solidFill>
              </a:rPr>
              <a:t>：出资项目</a:t>
            </a:r>
            <a:r>
              <a:rPr lang="zh-CN" altLang="en-US" sz="2400" b="1" dirty="0">
                <a:solidFill>
                  <a:srgbClr val="C00000"/>
                </a:solidFill>
              </a:rPr>
              <a:t>入账</a:t>
            </a:r>
            <a:r>
              <a:rPr lang="zh-CN" altLang="en-US" sz="2400" b="1" dirty="0" smtClean="0">
                <a:solidFill>
                  <a:srgbClr val="C00000"/>
                </a:solidFill>
              </a:rPr>
              <a:t>、出资项目折旧（推荐）</a:t>
            </a:r>
          </a:p>
        </p:txBody>
      </p:sp>
      <p:sp>
        <p:nvSpPr>
          <p:cNvPr id="12" name="文本框 5"/>
          <p:cNvSpPr txBox="1"/>
          <p:nvPr/>
        </p:nvSpPr>
        <p:spPr>
          <a:xfrm>
            <a:off x="516905" y="1482990"/>
            <a:ext cx="1728192"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marL="342900" indent="-342900" algn="l">
              <a:buFont typeface="Wingdings" panose="05000000000000000000" charset="0"/>
              <a:buChar char="u"/>
            </a:pPr>
            <a:r>
              <a:rPr lang="zh-CN" altLang="en-US" sz="2400" dirty="0" smtClean="0">
                <a:solidFill>
                  <a:srgbClr val="005A9E"/>
                </a:solidFill>
              </a:rPr>
              <a:t>折旧</a:t>
            </a:r>
          </a:p>
        </p:txBody>
      </p:sp>
      <p:graphicFrame>
        <p:nvGraphicFramePr>
          <p:cNvPr id="13" name="表格 12"/>
          <p:cNvGraphicFramePr>
            <a:graphicFrameLocks noGrp="1"/>
          </p:cNvGraphicFramePr>
          <p:nvPr/>
        </p:nvGraphicFramePr>
        <p:xfrm>
          <a:off x="516795" y="2107551"/>
          <a:ext cx="10043605" cy="130912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28661">
                  <a:extLst>
                    <a:ext uri="{9D8B030D-6E8A-4147-A177-3AD203B41FA5}">
                      <a16:colId xmlns:a16="http://schemas.microsoft.com/office/drawing/2014/main" val="20000"/>
                    </a:ext>
                  </a:extLst>
                </a:gridCol>
                <a:gridCol w="5982378">
                  <a:extLst>
                    <a:ext uri="{9D8B030D-6E8A-4147-A177-3AD203B41FA5}">
                      <a16:colId xmlns:a16="http://schemas.microsoft.com/office/drawing/2014/main" val="20001"/>
                    </a:ext>
                  </a:extLst>
                </a:gridCol>
                <a:gridCol w="2632566">
                  <a:extLst>
                    <a:ext uri="{9D8B030D-6E8A-4147-A177-3AD203B41FA5}">
                      <a16:colId xmlns:a16="http://schemas.microsoft.com/office/drawing/2014/main" val="20002"/>
                    </a:ext>
                  </a:extLst>
                </a:gridCol>
              </a:tblGrid>
              <a:tr h="406282">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90284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solidFill>
                            <a:schemeClr val="bg1"/>
                          </a:solidFill>
                        </a:rPr>
                        <a:t>折旧在出资项目</a:t>
                      </a:r>
                      <a:endParaRPr lang="en-US" sz="2000"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dirty="0" smtClean="0">
                          <a:solidFill>
                            <a:srgbClr val="0066CC"/>
                          </a:solidFill>
                        </a:rPr>
                        <a:t>借：</a:t>
                      </a:r>
                      <a:r>
                        <a:rPr lang="zh-CN" altLang="en-US" sz="2000" dirty="0" smtClean="0">
                          <a:solidFill>
                            <a:srgbClr val="0066CC"/>
                          </a:solidFill>
                        </a:rPr>
                        <a:t>业务活动费用</a:t>
                      </a:r>
                      <a:r>
                        <a:rPr lang="en-US" altLang="zh-CN" sz="2000" dirty="0" smtClean="0">
                          <a:solidFill>
                            <a:srgbClr val="0066CC"/>
                          </a:solidFill>
                        </a:rPr>
                        <a:t>-</a:t>
                      </a:r>
                      <a:r>
                        <a:rPr lang="zh-CN" altLang="en-US" sz="2000" dirty="0" smtClean="0">
                          <a:solidFill>
                            <a:srgbClr val="0066CC"/>
                          </a:solidFill>
                        </a:rPr>
                        <a:t>教育</a:t>
                      </a:r>
                      <a:r>
                        <a:rPr lang="zh-CN" altLang="zh-CN" sz="2000" dirty="0" smtClean="0">
                          <a:solidFill>
                            <a:srgbClr val="0066CC"/>
                          </a:solidFill>
                        </a:rPr>
                        <a:t>费用</a:t>
                      </a:r>
                      <a:r>
                        <a:rPr lang="zh-CN" altLang="en-US" sz="2000" kern="1200" dirty="0" smtClean="0">
                          <a:solidFill>
                            <a:srgbClr val="0066CC"/>
                          </a:solidFill>
                          <a:latin typeface="+mn-lt"/>
                          <a:ea typeface="+mn-ea"/>
                          <a:cs typeface="+mn-cs"/>
                        </a:rPr>
                        <a:t>等</a:t>
                      </a:r>
                      <a:r>
                        <a:rPr lang="en-US" altLang="zh-CN" sz="2000" kern="1200" dirty="0" smtClean="0">
                          <a:solidFill>
                            <a:srgbClr val="0066CC"/>
                          </a:solidFill>
                          <a:latin typeface="+mn-lt"/>
                          <a:ea typeface="+mn-ea"/>
                          <a:cs typeface="+mn-cs"/>
                        </a:rPr>
                        <a:t>   </a:t>
                      </a:r>
                      <a:r>
                        <a:rPr lang="zh-CN" altLang="en-US" sz="2000" kern="1200" dirty="0" smtClean="0">
                          <a:solidFill>
                            <a:srgbClr val="0066CC"/>
                          </a:solidFill>
                          <a:latin typeface="+mn-lt"/>
                          <a:ea typeface="+mn-ea"/>
                          <a:cs typeface="+mn-cs"/>
                        </a:rPr>
                        <a:t>（出资</a:t>
                      </a:r>
                      <a:r>
                        <a:rPr lang="zh-CN" altLang="zh-CN" sz="2000" kern="1200" dirty="0" smtClean="0">
                          <a:solidFill>
                            <a:srgbClr val="0066CC"/>
                          </a:solidFill>
                          <a:latin typeface="+mn-lt"/>
                          <a:ea typeface="+mn-ea"/>
                          <a:cs typeface="+mn-cs"/>
                        </a:rPr>
                        <a:t>项目</a:t>
                      </a:r>
                      <a:r>
                        <a:rPr lang="zh-CN" altLang="en-US" sz="2000" kern="1200" dirty="0" smtClean="0">
                          <a:solidFill>
                            <a:srgbClr val="0066CC"/>
                          </a:solidFill>
                          <a:latin typeface="+mn-lt"/>
                          <a:ea typeface="+mn-ea"/>
                          <a:cs typeface="+mn-cs"/>
                        </a:rPr>
                        <a:t>）</a:t>
                      </a:r>
                      <a:endParaRPr lang="en-US" altLang="zh-CN" sz="2000" kern="1200" dirty="0" smtClean="0">
                        <a:solidFill>
                          <a:srgbClr val="0066CC"/>
                        </a:solidFill>
                        <a:latin typeface="+mn-lt"/>
                        <a:ea typeface="+mn-ea"/>
                        <a:cs typeface="+mn-cs"/>
                      </a:endParaRPr>
                    </a:p>
                    <a:p>
                      <a:r>
                        <a:rPr lang="en-US" altLang="zh-CN" sz="2000" dirty="0" smtClean="0">
                          <a:solidFill>
                            <a:srgbClr val="0066CC"/>
                          </a:solidFill>
                        </a:rPr>
                        <a:t>    </a:t>
                      </a:r>
                      <a:r>
                        <a:rPr lang="zh-CN" altLang="zh-CN" sz="2000" dirty="0" smtClean="0">
                          <a:solidFill>
                            <a:srgbClr val="0066CC"/>
                          </a:solidFill>
                        </a:rPr>
                        <a:t>贷：累计折旧</a:t>
                      </a:r>
                      <a:r>
                        <a:rPr lang="en-US" altLang="zh-CN" sz="2000" dirty="0" smtClean="0">
                          <a:solidFill>
                            <a:srgbClr val="0066CC"/>
                          </a:solidFill>
                        </a:rPr>
                        <a:t>  </a:t>
                      </a:r>
                      <a:r>
                        <a:rPr lang="zh-CN" altLang="en-US" sz="2000" dirty="0" smtClean="0">
                          <a:solidFill>
                            <a:srgbClr val="0066CC"/>
                          </a:solidFill>
                        </a:rPr>
                        <a:t>（出资</a:t>
                      </a:r>
                      <a:r>
                        <a:rPr lang="zh-CN" altLang="zh-CN" sz="2000" dirty="0" smtClean="0">
                          <a:solidFill>
                            <a:srgbClr val="0066CC"/>
                          </a:solidFill>
                        </a:rPr>
                        <a:t>项目</a:t>
                      </a:r>
                      <a:r>
                        <a:rPr lang="zh-CN" altLang="en-US" sz="2000" dirty="0" smtClean="0">
                          <a:solidFill>
                            <a:srgbClr val="0066CC"/>
                          </a:solidFill>
                        </a:rPr>
                        <a:t>）</a:t>
                      </a:r>
                      <a:endParaRPr lang="en-US" altLang="zh-CN" sz="2000" dirty="0">
                        <a:solidFill>
                          <a:srgbClr val="0066CC"/>
                        </a:solidFill>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1"/>
                  </a:ext>
                </a:extLst>
              </a:tr>
            </a:tbl>
          </a:graphicData>
        </a:graphic>
      </p:graphicFrame>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859" y="3842220"/>
            <a:ext cx="11520085" cy="1723004"/>
          </a:xfrm>
          <a:prstGeom prst="rect">
            <a:avLst/>
          </a:prstGeom>
          <a:noFill/>
          <a:ln>
            <a:noFill/>
          </a:ln>
          <a:effectLst>
            <a:outerShdw blurRad="50800" dist="38100" dir="2700000" algn="tl" rotWithShape="0">
              <a:srgbClr val="80808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文本框 5"/>
          <p:cNvSpPr txBox="1"/>
          <p:nvPr/>
        </p:nvSpPr>
        <p:spPr>
          <a:xfrm>
            <a:off x="516890" y="5805264"/>
            <a:ext cx="10431779" cy="46166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r>
              <a:rPr lang="zh-CN" altLang="en-US" sz="2400" b="1" dirty="0" smtClean="0">
                <a:solidFill>
                  <a:srgbClr val="005A9E"/>
                </a:solidFill>
              </a:rPr>
              <a:t>适用于全面核算成本对象，可以按项目或项目属性分析不同层次的成本数据</a:t>
            </a:r>
          </a:p>
        </p:txBody>
      </p:sp>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1137218675"/>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48" name="文本框 5"/>
          <p:cNvSpPr txBox="1"/>
          <p:nvPr/>
        </p:nvSpPr>
        <p:spPr>
          <a:xfrm>
            <a:off x="521906" y="966746"/>
            <a:ext cx="7679878"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1</a:t>
            </a:r>
            <a:r>
              <a:rPr lang="zh-CN" altLang="en-US" sz="2400" b="1" dirty="0" smtClean="0">
                <a:solidFill>
                  <a:srgbClr val="C00000"/>
                </a:solidFill>
              </a:rPr>
              <a:t>：出资项目</a:t>
            </a:r>
            <a:r>
              <a:rPr lang="zh-CN" altLang="en-US" sz="2400" b="1" dirty="0">
                <a:solidFill>
                  <a:srgbClr val="C00000"/>
                </a:solidFill>
              </a:rPr>
              <a:t>入账</a:t>
            </a:r>
            <a:r>
              <a:rPr lang="zh-CN" altLang="en-US" sz="2400" b="1" dirty="0" smtClean="0">
                <a:solidFill>
                  <a:srgbClr val="C00000"/>
                </a:solidFill>
              </a:rPr>
              <a:t>、出资项目折旧（推荐）</a:t>
            </a:r>
          </a:p>
        </p:txBody>
      </p:sp>
      <p:sp>
        <p:nvSpPr>
          <p:cNvPr id="12" name="文本框 5"/>
          <p:cNvSpPr txBox="1"/>
          <p:nvPr/>
        </p:nvSpPr>
        <p:spPr>
          <a:xfrm>
            <a:off x="516890" y="1543685"/>
            <a:ext cx="2418080"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marL="342900" indent="-342900" algn="l">
              <a:buFont typeface="Wingdings" panose="05000000000000000000" charset="0"/>
              <a:buChar char="u"/>
            </a:pPr>
            <a:r>
              <a:rPr lang="zh-CN" altLang="en-US" sz="2400" dirty="0" smtClean="0">
                <a:solidFill>
                  <a:srgbClr val="005A9E"/>
                </a:solidFill>
              </a:rPr>
              <a:t>报废处置</a:t>
            </a:r>
          </a:p>
        </p:txBody>
      </p:sp>
      <p:graphicFrame>
        <p:nvGraphicFramePr>
          <p:cNvPr id="20" name="表格 19"/>
          <p:cNvGraphicFramePr>
            <a:graphicFrameLocks noGrp="1"/>
          </p:cNvGraphicFramePr>
          <p:nvPr/>
        </p:nvGraphicFramePr>
        <p:xfrm>
          <a:off x="516890" y="2156308"/>
          <a:ext cx="9661097" cy="1405255"/>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74251">
                  <a:extLst>
                    <a:ext uri="{9D8B030D-6E8A-4147-A177-3AD203B41FA5}">
                      <a16:colId xmlns:a16="http://schemas.microsoft.com/office/drawing/2014/main" val="20000"/>
                    </a:ext>
                  </a:extLst>
                </a:gridCol>
                <a:gridCol w="5754541">
                  <a:extLst>
                    <a:ext uri="{9D8B030D-6E8A-4147-A177-3AD203B41FA5}">
                      <a16:colId xmlns:a16="http://schemas.microsoft.com/office/drawing/2014/main" val="20001"/>
                    </a:ext>
                  </a:extLst>
                </a:gridCol>
                <a:gridCol w="2532305">
                  <a:extLst>
                    <a:ext uri="{9D8B030D-6E8A-4147-A177-3AD203B41FA5}">
                      <a16:colId xmlns:a16="http://schemas.microsoft.com/office/drawing/2014/main" val="20002"/>
                    </a:ext>
                  </a:extLst>
                </a:gridCol>
              </a:tblGrid>
              <a:tr h="490855">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796416">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solidFill>
                            <a:schemeClr val="bg1"/>
                          </a:solidFill>
                        </a:rPr>
                        <a:t>资产在出资项目</a:t>
                      </a:r>
                      <a:endParaRPr lang="en-US" sz="2000"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dirty="0" smtClean="0">
                          <a:solidFill>
                            <a:srgbClr val="0066CC"/>
                          </a:solidFill>
                        </a:rPr>
                        <a:t>借：</a:t>
                      </a:r>
                      <a:r>
                        <a:rPr lang="zh-CN" altLang="en-US" sz="2000" dirty="0" smtClean="0">
                          <a:solidFill>
                            <a:srgbClr val="0066CC"/>
                          </a:solidFill>
                        </a:rPr>
                        <a:t>资产处置费用</a:t>
                      </a:r>
                      <a:r>
                        <a:rPr lang="en-US" altLang="zh-CN" sz="2000" dirty="0" smtClean="0">
                          <a:solidFill>
                            <a:srgbClr val="0066CC"/>
                          </a:solidFill>
                        </a:rPr>
                        <a:t>   </a:t>
                      </a:r>
                      <a:r>
                        <a:rPr lang="zh-CN" altLang="en-US" sz="2000" dirty="0" smtClean="0">
                          <a:solidFill>
                            <a:srgbClr val="0066CC"/>
                          </a:solidFill>
                        </a:rPr>
                        <a:t>（出资</a:t>
                      </a:r>
                      <a:r>
                        <a:rPr lang="zh-CN" altLang="zh-CN" sz="2000" dirty="0" smtClean="0">
                          <a:solidFill>
                            <a:srgbClr val="0066CC"/>
                          </a:solidFill>
                        </a:rPr>
                        <a:t>项目</a:t>
                      </a:r>
                      <a:r>
                        <a:rPr lang="zh-CN" altLang="en-US" sz="2000" dirty="0" smtClean="0">
                          <a:solidFill>
                            <a:srgbClr val="0066CC"/>
                          </a:solidFill>
                        </a:rPr>
                        <a:t>）</a:t>
                      </a:r>
                      <a:endParaRPr lang="en-US" altLang="zh-CN" sz="2000" dirty="0" smtClean="0">
                        <a:solidFill>
                          <a:srgbClr val="0066CC"/>
                        </a:solidFill>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000" dirty="0" smtClean="0">
                          <a:solidFill>
                            <a:srgbClr val="0066CC"/>
                          </a:solidFill>
                        </a:rPr>
                        <a:t>       </a:t>
                      </a:r>
                      <a:r>
                        <a:rPr lang="zh-CN" altLang="en-US" sz="2000" dirty="0" smtClean="0">
                          <a:solidFill>
                            <a:srgbClr val="0066CC"/>
                          </a:solidFill>
                        </a:rPr>
                        <a:t>累计折旧</a:t>
                      </a:r>
                      <a:r>
                        <a:rPr lang="en-US" altLang="zh-CN" sz="2000" dirty="0" smtClean="0">
                          <a:solidFill>
                            <a:srgbClr val="0066CC"/>
                          </a:solidFill>
                        </a:rPr>
                        <a:t>      </a:t>
                      </a:r>
                      <a:r>
                        <a:rPr lang="zh-CN" altLang="en-US" sz="2000" dirty="0" smtClean="0">
                          <a:solidFill>
                            <a:srgbClr val="0066CC"/>
                          </a:solidFill>
                        </a:rPr>
                        <a:t>（出资</a:t>
                      </a:r>
                      <a:r>
                        <a:rPr lang="zh-CN" altLang="zh-CN" sz="2000" dirty="0" smtClean="0">
                          <a:solidFill>
                            <a:srgbClr val="0066CC"/>
                          </a:solidFill>
                        </a:rPr>
                        <a:t>项目</a:t>
                      </a:r>
                      <a:r>
                        <a:rPr lang="zh-CN" altLang="en-US" sz="2000" dirty="0" smtClean="0">
                          <a:solidFill>
                            <a:srgbClr val="0066CC"/>
                          </a:solidFill>
                        </a:rPr>
                        <a:t>）</a:t>
                      </a:r>
                      <a:endParaRPr lang="en-US" altLang="zh-CN" sz="2000" dirty="0" smtClean="0">
                        <a:solidFill>
                          <a:srgbClr val="0066CC"/>
                        </a:solidFill>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000" dirty="0" smtClean="0">
                          <a:solidFill>
                            <a:srgbClr val="0066CC"/>
                          </a:solidFill>
                        </a:rPr>
                        <a:t>    </a:t>
                      </a:r>
                      <a:r>
                        <a:rPr lang="zh-CN" altLang="zh-CN" sz="2000" dirty="0" smtClean="0">
                          <a:solidFill>
                            <a:srgbClr val="0066CC"/>
                          </a:solidFill>
                        </a:rPr>
                        <a:t>贷：</a:t>
                      </a:r>
                      <a:r>
                        <a:rPr lang="zh-CN" altLang="en-US" sz="2000" dirty="0" smtClean="0">
                          <a:solidFill>
                            <a:srgbClr val="0066CC"/>
                          </a:solidFill>
                        </a:rPr>
                        <a:t>固定资产</a:t>
                      </a:r>
                      <a:r>
                        <a:rPr lang="en-US" altLang="zh-CN" sz="2000" dirty="0" smtClean="0">
                          <a:solidFill>
                            <a:srgbClr val="0066CC"/>
                          </a:solidFill>
                        </a:rPr>
                        <a:t>  </a:t>
                      </a:r>
                      <a:r>
                        <a:rPr lang="zh-CN" altLang="en-US" sz="2000" dirty="0" smtClean="0">
                          <a:solidFill>
                            <a:srgbClr val="0066CC"/>
                          </a:solidFill>
                        </a:rPr>
                        <a:t>（出资</a:t>
                      </a:r>
                      <a:r>
                        <a:rPr lang="zh-CN" altLang="zh-CN" sz="2000" dirty="0" smtClean="0">
                          <a:solidFill>
                            <a:srgbClr val="0066CC"/>
                          </a:solidFill>
                        </a:rPr>
                        <a:t>项目</a:t>
                      </a:r>
                      <a:r>
                        <a:rPr lang="zh-CN" altLang="en-US" sz="2000" dirty="0" smtClean="0">
                          <a:solidFill>
                            <a:srgbClr val="0066CC"/>
                          </a:solidFill>
                        </a:rPr>
                        <a:t>）</a:t>
                      </a:r>
                      <a:endParaRPr lang="en-US" altLang="zh-CN" sz="2000" dirty="0" smtClean="0">
                        <a:solidFill>
                          <a:srgbClr val="0066CC"/>
                        </a:solidFill>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1"/>
                  </a:ext>
                </a:extLst>
              </a:tr>
            </a:tbl>
          </a:graphicData>
        </a:graphic>
      </p:graphicFrame>
      <p:pic>
        <p:nvPicPr>
          <p:cNvPr id="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79" y="3836027"/>
            <a:ext cx="11487511" cy="2226262"/>
          </a:xfrm>
          <a:prstGeom prst="rect">
            <a:avLst/>
          </a:prstGeom>
          <a:noFill/>
          <a:ln>
            <a:noFill/>
          </a:ln>
          <a:effectLst>
            <a:outerShdw blurRad="50800" dist="38100" dir="2700000" algn="tl" rotWithShape="0">
              <a:schemeClr val="tx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1395063138"/>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12" name="文本框 5"/>
          <p:cNvSpPr txBox="1"/>
          <p:nvPr/>
        </p:nvSpPr>
        <p:spPr>
          <a:xfrm>
            <a:off x="516619" y="1770232"/>
            <a:ext cx="5436000"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dirty="0" smtClean="0">
                <a:solidFill>
                  <a:srgbClr val="005A9E"/>
                </a:solidFill>
              </a:rPr>
              <a:t>项目结题结账，资产移交归集项目</a:t>
            </a:r>
          </a:p>
        </p:txBody>
      </p:sp>
      <p:graphicFrame>
        <p:nvGraphicFramePr>
          <p:cNvPr id="13" name="表格 12"/>
          <p:cNvGraphicFramePr>
            <a:graphicFrameLocks noGrp="1"/>
          </p:cNvGraphicFramePr>
          <p:nvPr/>
        </p:nvGraphicFramePr>
        <p:xfrm>
          <a:off x="665480" y="2519579"/>
          <a:ext cx="10538781" cy="250408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99098">
                  <a:extLst>
                    <a:ext uri="{9D8B030D-6E8A-4147-A177-3AD203B41FA5}">
                      <a16:colId xmlns:a16="http://schemas.microsoft.com/office/drawing/2014/main" val="20000"/>
                    </a:ext>
                  </a:extLst>
                </a:gridCol>
                <a:gridCol w="5033646">
                  <a:extLst>
                    <a:ext uri="{9D8B030D-6E8A-4147-A177-3AD203B41FA5}">
                      <a16:colId xmlns:a16="http://schemas.microsoft.com/office/drawing/2014/main" val="20001"/>
                    </a:ext>
                  </a:extLst>
                </a:gridCol>
                <a:gridCol w="4006037">
                  <a:extLst>
                    <a:ext uri="{9D8B030D-6E8A-4147-A177-3AD203B41FA5}">
                      <a16:colId xmlns:a16="http://schemas.microsoft.com/office/drawing/2014/main" val="20002"/>
                    </a:ext>
                  </a:extLst>
                </a:gridCol>
              </a:tblGrid>
              <a:tr h="67528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1496045">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en-US" sz="2000"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lvl="0"/>
                      <a:r>
                        <a:rPr lang="zh-CN" altLang="en-US" sz="2000" dirty="0" smtClean="0">
                          <a:solidFill>
                            <a:srgbClr val="0066CC"/>
                          </a:solidFill>
                        </a:rPr>
                        <a:t>借：固定资产 </a:t>
                      </a:r>
                      <a:r>
                        <a:rPr lang="zh-CN" altLang="zh-CN" sz="2000" dirty="0" smtClean="0">
                          <a:solidFill>
                            <a:srgbClr val="0066CC"/>
                          </a:solidFill>
                        </a:rPr>
                        <a:t>（</a:t>
                      </a:r>
                      <a:r>
                        <a:rPr lang="zh-CN" altLang="en-US" sz="2000" b="1" dirty="0" smtClean="0">
                          <a:solidFill>
                            <a:srgbClr val="0066CC"/>
                          </a:solidFill>
                        </a:rPr>
                        <a:t>归集</a:t>
                      </a:r>
                      <a:r>
                        <a:rPr lang="zh-CN" altLang="zh-CN" sz="2000" b="1" dirty="0" smtClean="0">
                          <a:solidFill>
                            <a:srgbClr val="0066CC"/>
                          </a:solidFill>
                        </a:rPr>
                        <a:t>项目</a:t>
                      </a:r>
                      <a:r>
                        <a:rPr lang="zh-CN" altLang="zh-CN" sz="2000" dirty="0" smtClean="0">
                          <a:solidFill>
                            <a:srgbClr val="0066CC"/>
                          </a:solidFill>
                        </a:rPr>
                        <a:t>）</a:t>
                      </a:r>
                      <a:endParaRPr lang="en-US" altLang="zh-CN" sz="2000" dirty="0" smtClean="0">
                        <a:solidFill>
                          <a:srgbClr val="0066CC"/>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dirty="0" smtClean="0">
                          <a:solidFill>
                            <a:srgbClr val="0066CC"/>
                          </a:solidFill>
                        </a:rPr>
                        <a:t>       </a:t>
                      </a:r>
                      <a:r>
                        <a:rPr lang="zh-CN" altLang="en-US" sz="2000" dirty="0" smtClean="0">
                          <a:solidFill>
                            <a:srgbClr val="0066CC"/>
                          </a:solidFill>
                        </a:rPr>
                        <a:t>累计折旧（</a:t>
                      </a:r>
                      <a:r>
                        <a:rPr lang="zh-CN" altLang="en-US" sz="2000" b="1" dirty="0" smtClean="0">
                          <a:solidFill>
                            <a:srgbClr val="0066CC"/>
                          </a:solidFill>
                        </a:rPr>
                        <a:t>出资项目</a:t>
                      </a:r>
                      <a:r>
                        <a:rPr lang="zh-CN" altLang="en-US" sz="2000" dirty="0" smtClean="0">
                          <a:solidFill>
                            <a:srgbClr val="0066CC"/>
                          </a:solidFill>
                        </a:rPr>
                        <a:t>）</a:t>
                      </a:r>
                      <a:endParaRPr lang="en-US" altLang="zh-CN" sz="2000" dirty="0" smtClean="0">
                        <a:solidFill>
                          <a:srgbClr val="0066CC"/>
                        </a:solidFill>
                      </a:endParaRPr>
                    </a:p>
                    <a:p>
                      <a:pPr lvl="0"/>
                      <a:r>
                        <a:rPr lang="en-US" altLang="zh-CN" sz="2000" dirty="0" smtClean="0">
                          <a:solidFill>
                            <a:srgbClr val="0066CC"/>
                          </a:solidFill>
                        </a:rPr>
                        <a:t>    </a:t>
                      </a:r>
                      <a:r>
                        <a:rPr lang="zh-CN" altLang="en-US" sz="2000" dirty="0" smtClean="0">
                          <a:solidFill>
                            <a:srgbClr val="0066CC"/>
                          </a:solidFill>
                        </a:rPr>
                        <a:t>贷：固定资产 （</a:t>
                      </a:r>
                      <a:r>
                        <a:rPr lang="zh-CN" altLang="en-US" sz="2000" b="1" dirty="0" smtClean="0">
                          <a:solidFill>
                            <a:srgbClr val="0066CC"/>
                          </a:solidFill>
                        </a:rPr>
                        <a:t>出资项目</a:t>
                      </a:r>
                      <a:r>
                        <a:rPr lang="zh-CN" altLang="en-US" sz="2000" dirty="0" smtClean="0">
                          <a:solidFill>
                            <a:srgbClr val="0066CC"/>
                          </a:solidFill>
                        </a:rPr>
                        <a:t>）</a:t>
                      </a:r>
                      <a:endParaRPr lang="en-US" altLang="zh-CN" sz="2000" dirty="0" smtClean="0">
                        <a:solidFill>
                          <a:srgbClr val="0066CC"/>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dirty="0" smtClean="0">
                          <a:solidFill>
                            <a:srgbClr val="0066CC"/>
                          </a:solidFill>
                        </a:rPr>
                        <a:t>           </a:t>
                      </a:r>
                      <a:r>
                        <a:rPr lang="zh-CN" altLang="en-US" sz="2000" dirty="0" smtClean="0">
                          <a:solidFill>
                            <a:srgbClr val="0066CC"/>
                          </a:solidFill>
                        </a:rPr>
                        <a:t>累计折旧 </a:t>
                      </a:r>
                      <a:r>
                        <a:rPr lang="zh-CN" altLang="zh-CN" sz="2000" dirty="0" smtClean="0">
                          <a:solidFill>
                            <a:srgbClr val="0066CC"/>
                          </a:solidFill>
                        </a:rPr>
                        <a:t>（</a:t>
                      </a:r>
                      <a:r>
                        <a:rPr lang="zh-CN" altLang="en-US" sz="2000" b="1" dirty="0" smtClean="0">
                          <a:solidFill>
                            <a:srgbClr val="0066CC"/>
                          </a:solidFill>
                        </a:rPr>
                        <a:t>归集</a:t>
                      </a:r>
                      <a:r>
                        <a:rPr lang="zh-CN" altLang="zh-CN" sz="2000" b="1" dirty="0" smtClean="0">
                          <a:solidFill>
                            <a:srgbClr val="0066CC"/>
                          </a:solidFill>
                        </a:rPr>
                        <a:t>项目</a:t>
                      </a:r>
                      <a:r>
                        <a:rPr lang="zh-CN" altLang="zh-CN" sz="2000" dirty="0" smtClean="0">
                          <a:solidFill>
                            <a:srgbClr val="0066CC"/>
                          </a:solidFill>
                        </a:rPr>
                        <a:t>）</a:t>
                      </a:r>
                      <a:endParaRPr lang="en-US" altLang="zh-CN" sz="2000" dirty="0" smtClean="0">
                        <a:solidFill>
                          <a:srgbClr val="0066CC"/>
                        </a:solidFill>
                      </a:endParaRPr>
                    </a:p>
                    <a:p>
                      <a:pPr lvl="0"/>
                      <a:r>
                        <a:rPr lang="zh-CN" altLang="zh-CN" sz="2000" dirty="0" smtClean="0">
                          <a:solidFill>
                            <a:srgbClr val="0066CC"/>
                          </a:solidFill>
                        </a:rPr>
                        <a:t>借：累计盈余（</a:t>
                      </a:r>
                      <a:r>
                        <a:rPr lang="zh-CN" altLang="en-US" sz="2000" b="1" i="0" dirty="0" smtClean="0">
                          <a:solidFill>
                            <a:srgbClr val="0066CC"/>
                          </a:solidFill>
                        </a:rPr>
                        <a:t>出资</a:t>
                      </a:r>
                      <a:r>
                        <a:rPr lang="zh-CN" altLang="zh-CN" sz="2000" b="1" i="0" dirty="0" smtClean="0">
                          <a:solidFill>
                            <a:srgbClr val="0066CC"/>
                          </a:solidFill>
                        </a:rPr>
                        <a:t>项目</a:t>
                      </a:r>
                      <a:r>
                        <a:rPr lang="zh-CN" altLang="zh-CN" sz="2000" dirty="0" smtClean="0">
                          <a:solidFill>
                            <a:srgbClr val="0066CC"/>
                          </a:solidFill>
                        </a:rPr>
                        <a:t>）</a:t>
                      </a:r>
                      <a:endParaRPr lang="en-US" altLang="zh-CN" sz="2000" dirty="0" smtClean="0">
                        <a:solidFill>
                          <a:srgbClr val="0066CC"/>
                        </a:solidFill>
                      </a:endParaRPr>
                    </a:p>
                    <a:p>
                      <a:pPr lvl="0"/>
                      <a:r>
                        <a:rPr lang="en-US" altLang="zh-CN" sz="2000" dirty="0" smtClean="0">
                          <a:solidFill>
                            <a:srgbClr val="0066CC"/>
                          </a:solidFill>
                        </a:rPr>
                        <a:t>    </a:t>
                      </a:r>
                      <a:r>
                        <a:rPr lang="zh-CN" altLang="zh-CN" sz="2000" dirty="0" smtClean="0">
                          <a:solidFill>
                            <a:srgbClr val="0066CC"/>
                          </a:solidFill>
                        </a:rPr>
                        <a:t>贷：累计盈余</a:t>
                      </a:r>
                      <a:r>
                        <a:rPr lang="en-US" altLang="zh-CN" sz="2000" dirty="0" smtClean="0">
                          <a:solidFill>
                            <a:srgbClr val="0066CC"/>
                          </a:solidFill>
                        </a:rPr>
                        <a:t> </a:t>
                      </a:r>
                      <a:r>
                        <a:rPr lang="zh-CN" altLang="en-US" sz="2000" dirty="0" smtClean="0">
                          <a:solidFill>
                            <a:srgbClr val="0066CC"/>
                          </a:solidFill>
                        </a:rPr>
                        <a:t>（</a:t>
                      </a:r>
                      <a:r>
                        <a:rPr lang="zh-CN" altLang="en-US" sz="2000" b="1" dirty="0" smtClean="0">
                          <a:solidFill>
                            <a:srgbClr val="0066CC"/>
                          </a:solidFill>
                        </a:rPr>
                        <a:t>归集项目</a:t>
                      </a:r>
                      <a:r>
                        <a:rPr lang="zh-CN" altLang="en-US" sz="2000" dirty="0" smtClean="0">
                          <a:solidFill>
                            <a:srgbClr val="0066CC"/>
                          </a:solidFill>
                        </a:rPr>
                        <a:t>）</a:t>
                      </a:r>
                      <a:endParaRPr lang="en-US" altLang="zh-CN" sz="2000" dirty="0" smtClean="0">
                        <a:solidFill>
                          <a:srgbClr val="0066CC"/>
                        </a:solidFill>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defRPr/>
                      </a:pPr>
                      <a:r>
                        <a:rPr lang="zh-CN" altLang="zh-CN" sz="2000" dirty="0" smtClean="0">
                          <a:solidFill>
                            <a:srgbClr val="0066CC"/>
                          </a:solidFill>
                        </a:rPr>
                        <a:t>借：非财政拨款结转（</a:t>
                      </a:r>
                      <a:r>
                        <a:rPr lang="zh-CN" altLang="en-US" sz="2000" b="1" dirty="0" smtClean="0">
                          <a:solidFill>
                            <a:srgbClr val="0066CC"/>
                          </a:solidFill>
                        </a:rPr>
                        <a:t>出资</a:t>
                      </a:r>
                      <a:r>
                        <a:rPr lang="zh-CN" altLang="zh-CN" sz="2000" b="1" dirty="0" smtClean="0">
                          <a:solidFill>
                            <a:srgbClr val="0066CC"/>
                          </a:solidFill>
                        </a:rPr>
                        <a:t>项目</a:t>
                      </a:r>
                      <a:r>
                        <a:rPr lang="zh-CN" altLang="zh-CN" sz="2000" dirty="0" smtClean="0">
                          <a:solidFill>
                            <a:srgbClr val="0066CC"/>
                          </a:solidFill>
                        </a:rPr>
                        <a:t>）</a:t>
                      </a:r>
                      <a:r>
                        <a:rPr lang="en-US" altLang="zh-CN" sz="2000" dirty="0" smtClean="0">
                          <a:solidFill>
                            <a:srgbClr val="0066CC"/>
                          </a:solidFill>
                        </a:rPr>
                        <a:t>         </a:t>
                      </a:r>
                      <a:br>
                        <a:rPr lang="en-US" altLang="zh-CN" sz="2000" dirty="0" smtClean="0">
                          <a:solidFill>
                            <a:srgbClr val="0066CC"/>
                          </a:solidFill>
                        </a:rPr>
                      </a:br>
                      <a:r>
                        <a:rPr lang="en-US" altLang="zh-CN" sz="2000" dirty="0" smtClean="0">
                          <a:solidFill>
                            <a:srgbClr val="0066CC"/>
                          </a:solidFill>
                        </a:rPr>
                        <a:t>   </a:t>
                      </a:r>
                      <a:r>
                        <a:rPr lang="zh-CN" altLang="zh-CN" sz="2000" dirty="0" smtClean="0">
                          <a:solidFill>
                            <a:srgbClr val="0066CC"/>
                          </a:solidFill>
                        </a:rPr>
                        <a:t>贷：非财政拨款结余</a:t>
                      </a:r>
                      <a:r>
                        <a:rPr lang="zh-CN" altLang="en-US" sz="2000" dirty="0" smtClean="0">
                          <a:solidFill>
                            <a:srgbClr val="0066CC"/>
                          </a:solidFill>
                        </a:rPr>
                        <a:t>（</a:t>
                      </a:r>
                      <a:r>
                        <a:rPr lang="zh-CN" altLang="en-US" sz="2000" b="1" dirty="0" smtClean="0">
                          <a:solidFill>
                            <a:srgbClr val="0066CC"/>
                          </a:solidFill>
                        </a:rPr>
                        <a:t>归集项目</a:t>
                      </a:r>
                      <a:r>
                        <a:rPr lang="zh-CN" altLang="en-US" sz="2000" b="0" dirty="0" smtClean="0">
                          <a:solidFill>
                            <a:srgbClr val="0066CC"/>
                          </a:solidFill>
                        </a:rPr>
                        <a:t>）</a:t>
                      </a:r>
                      <a:endParaRPr lang="en-US" altLang="zh-CN" sz="2000" b="1" dirty="0" smtClean="0">
                        <a:solidFill>
                          <a:srgbClr val="0066CC"/>
                        </a:solidFill>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1"/>
                  </a:ext>
                </a:extLst>
              </a:tr>
            </a:tbl>
          </a:graphicData>
        </a:graphic>
      </p:graphicFrame>
      <p:sp>
        <p:nvSpPr>
          <p:cNvPr id="19" name="文本框 5"/>
          <p:cNvSpPr txBox="1"/>
          <p:nvPr/>
        </p:nvSpPr>
        <p:spPr>
          <a:xfrm>
            <a:off x="665480" y="5515610"/>
            <a:ext cx="7651750"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005A9E"/>
                </a:solidFill>
              </a:rPr>
              <a:t>项目结题不结账，则不作处理继续在原项目计提折旧</a:t>
            </a:r>
          </a:p>
        </p:txBody>
      </p:sp>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5"/>
          <p:cNvSpPr txBox="1"/>
          <p:nvPr/>
        </p:nvSpPr>
        <p:spPr>
          <a:xfrm>
            <a:off x="516935" y="1083259"/>
            <a:ext cx="7679878"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1</a:t>
            </a:r>
            <a:r>
              <a:rPr lang="zh-CN" altLang="en-US" sz="2400" b="1" dirty="0" smtClean="0">
                <a:solidFill>
                  <a:srgbClr val="C00000"/>
                </a:solidFill>
              </a:rPr>
              <a:t>：出资项目</a:t>
            </a:r>
            <a:r>
              <a:rPr lang="zh-CN" altLang="en-US" sz="2400" b="1" dirty="0">
                <a:solidFill>
                  <a:srgbClr val="C00000"/>
                </a:solidFill>
              </a:rPr>
              <a:t>入账</a:t>
            </a:r>
            <a:r>
              <a:rPr lang="zh-CN" altLang="en-US" sz="2400" b="1" dirty="0" smtClean="0">
                <a:solidFill>
                  <a:srgbClr val="C00000"/>
                </a:solidFill>
              </a:rPr>
              <a:t>、出资项目折旧（推荐）</a:t>
            </a:r>
          </a:p>
        </p:txBody>
      </p:sp>
      <p:sp>
        <p:nvSpPr>
          <p:cNvPr id="14" name="矩形 13"/>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837579786"/>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48" name="文本框 5"/>
          <p:cNvSpPr txBox="1"/>
          <p:nvPr/>
        </p:nvSpPr>
        <p:spPr>
          <a:xfrm>
            <a:off x="516300" y="816559"/>
            <a:ext cx="9192046"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2</a:t>
            </a:r>
            <a:r>
              <a:rPr lang="zh-CN" altLang="en-US" sz="2400" b="1" dirty="0" smtClean="0">
                <a:solidFill>
                  <a:srgbClr val="C00000"/>
                </a:solidFill>
              </a:rPr>
              <a:t>：出资项目入账立即转入归集项目、归集项目折旧</a:t>
            </a:r>
          </a:p>
        </p:txBody>
      </p:sp>
      <p:sp>
        <p:nvSpPr>
          <p:cNvPr id="12" name="文本框 5"/>
          <p:cNvSpPr txBox="1"/>
          <p:nvPr/>
        </p:nvSpPr>
        <p:spPr>
          <a:xfrm>
            <a:off x="516255" y="1276985"/>
            <a:ext cx="1393190"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marL="342900" indent="-342900" algn="l">
              <a:buFont typeface="Wingdings" panose="05000000000000000000" charset="0"/>
              <a:buChar char="u"/>
            </a:pPr>
            <a:r>
              <a:rPr lang="zh-CN" altLang="en-US" sz="2400" dirty="0" smtClean="0">
                <a:solidFill>
                  <a:srgbClr val="005A9E"/>
                </a:solidFill>
              </a:rPr>
              <a:t>入账</a:t>
            </a:r>
          </a:p>
        </p:txBody>
      </p:sp>
      <p:graphicFrame>
        <p:nvGraphicFramePr>
          <p:cNvPr id="14" name="表格 13"/>
          <p:cNvGraphicFramePr>
            <a:graphicFrameLocks noGrp="1"/>
          </p:cNvGraphicFramePr>
          <p:nvPr/>
        </p:nvGraphicFramePr>
        <p:xfrm>
          <a:off x="1763884" y="1348794"/>
          <a:ext cx="9661097" cy="197511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74251">
                  <a:extLst>
                    <a:ext uri="{9D8B030D-6E8A-4147-A177-3AD203B41FA5}">
                      <a16:colId xmlns:a16="http://schemas.microsoft.com/office/drawing/2014/main" val="20000"/>
                    </a:ext>
                  </a:extLst>
                </a:gridCol>
                <a:gridCol w="3838905">
                  <a:extLst>
                    <a:ext uri="{9D8B030D-6E8A-4147-A177-3AD203B41FA5}">
                      <a16:colId xmlns:a16="http://schemas.microsoft.com/office/drawing/2014/main" val="20001"/>
                    </a:ext>
                  </a:extLst>
                </a:gridCol>
                <a:gridCol w="4447941">
                  <a:extLst>
                    <a:ext uri="{9D8B030D-6E8A-4147-A177-3AD203B41FA5}">
                      <a16:colId xmlns:a16="http://schemas.microsoft.com/office/drawing/2014/main" val="20002"/>
                    </a:ext>
                  </a:extLst>
                </a:gridCol>
              </a:tblGrid>
              <a:tr h="493395">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148171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600" kern="0" dirty="0" smtClean="0">
                          <a:solidFill>
                            <a:schemeClr val="bg1"/>
                          </a:solidFill>
                          <a:effectLst/>
                          <a:latin typeface="微软雅黑" panose="020B0503020204020204" charset="-122"/>
                          <a:ea typeface="微软雅黑" panose="020B0503020204020204" charset="-122"/>
                          <a:cs typeface="+mn-cs"/>
                        </a:rPr>
                        <a:t>资产入账</a:t>
                      </a:r>
                      <a:endParaRPr lang="zh-CN" altLang="zh-CN" sz="1600" kern="0" dirty="0" smtClean="0">
                        <a:solidFill>
                          <a:schemeClr val="bg1"/>
                        </a:solidFill>
                        <a:effectLst/>
                        <a:latin typeface="微软雅黑" panose="020B0503020204020204" charset="-122"/>
                        <a:ea typeface="微软雅黑" panose="020B0503020204020204" charset="-122"/>
                        <a:cs typeface="+mn-cs"/>
                      </a:endParaRPr>
                    </a:p>
                    <a:p>
                      <a:pPr algn="ctr">
                        <a:spcAft>
                          <a:spcPts val="0"/>
                        </a:spcAft>
                      </a:pPr>
                      <a:endParaRPr lang="en-US" sz="16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0" algn="l" defTabSz="914400" rtl="0" eaLnBrk="1" latinLnBrk="0" hangingPunct="1">
                        <a:lnSpc>
                          <a:spcPct val="150000"/>
                        </a:lnSpc>
                        <a:spcAft>
                          <a:spcPts val="0"/>
                        </a:spcAft>
                      </a:pPr>
                      <a:r>
                        <a:rPr lang="zh-CN" altLang="en-US" sz="1600" kern="1200" dirty="0" smtClean="0">
                          <a:solidFill>
                            <a:srgbClr val="0066CC"/>
                          </a:solidFill>
                          <a:latin typeface="+mn-lt"/>
                          <a:ea typeface="+mn-ea"/>
                          <a:cs typeface="+mn-cs"/>
                        </a:rPr>
                        <a:t>借：固定资产  （出资项目）</a:t>
                      </a:r>
                      <a:endParaRPr lang="en-US" altLang="zh-CN" sz="1600" kern="1200" dirty="0" smtClean="0">
                        <a:solidFill>
                          <a:srgbClr val="0066CC"/>
                        </a:solidFill>
                        <a:latin typeface="+mn-lt"/>
                        <a:ea typeface="+mn-ea"/>
                        <a:cs typeface="+mn-cs"/>
                      </a:endParaRPr>
                    </a:p>
                    <a:p>
                      <a:pPr marL="0" marR="0" indent="0" algn="l" defTabSz="914400" rtl="0" eaLnBrk="1" fontAlgn="auto" latinLnBrk="0" hangingPunct="1">
                        <a:lnSpc>
                          <a:spcPct val="150000"/>
                        </a:lnSpc>
                        <a:spcBef>
                          <a:spcPts val="0"/>
                        </a:spcBef>
                        <a:spcAft>
                          <a:spcPts val="0"/>
                        </a:spcAft>
                        <a:buClrTx/>
                        <a:buSzTx/>
                        <a:buFontTx/>
                        <a:buNone/>
                        <a:defRPr/>
                      </a:pPr>
                      <a:r>
                        <a:rPr lang="zh-CN" altLang="en-US" sz="1600" kern="1200" dirty="0" smtClean="0">
                          <a:solidFill>
                            <a:srgbClr val="0066CC"/>
                          </a:solidFill>
                          <a:latin typeface="+mn-lt"/>
                          <a:ea typeface="+mn-ea"/>
                          <a:cs typeface="+mn-cs"/>
                        </a:rPr>
                        <a:t>    贷：银行存款等</a:t>
                      </a:r>
                      <a:endParaRPr lang="en-US" altLang="zh-CN" sz="1600" kern="1200" dirty="0" smtClean="0">
                        <a:solidFill>
                          <a:srgbClr val="0066CC"/>
                        </a:solidFill>
                        <a:latin typeface="+mn-lt"/>
                        <a:ea typeface="+mn-ea"/>
                        <a:cs typeface="+mn-cs"/>
                      </a:endParaRPr>
                    </a:p>
                    <a:p>
                      <a:pPr marL="0" marR="0" indent="0" algn="l" defTabSz="914400" rtl="0" eaLnBrk="1" fontAlgn="auto" latinLnBrk="0" hangingPunct="1">
                        <a:lnSpc>
                          <a:spcPct val="150000"/>
                        </a:lnSpc>
                        <a:spcBef>
                          <a:spcPts val="0"/>
                        </a:spcBef>
                        <a:spcAft>
                          <a:spcPts val="0"/>
                        </a:spcAft>
                        <a:buClrTx/>
                        <a:buSzTx/>
                        <a:buFontTx/>
                        <a:buNone/>
                        <a:defRPr/>
                      </a:pPr>
                      <a:r>
                        <a:rPr lang="zh-CN" altLang="en-US" sz="1600" kern="1200" dirty="0" smtClean="0">
                          <a:solidFill>
                            <a:srgbClr val="0066CC"/>
                          </a:solidFill>
                          <a:latin typeface="+mn-lt"/>
                          <a:ea typeface="+mn-ea"/>
                          <a:cs typeface="+mn-cs"/>
                        </a:rPr>
                        <a:t>借：固定资产（归集项目）</a:t>
                      </a:r>
                      <a:endParaRPr lang="en-US" altLang="zh-CN" sz="1600" kern="1200" dirty="0" smtClean="0">
                        <a:solidFill>
                          <a:srgbClr val="0066CC"/>
                        </a:solidFill>
                        <a:latin typeface="+mn-lt"/>
                        <a:ea typeface="+mn-ea"/>
                        <a:cs typeface="+mn-cs"/>
                      </a:endParaRPr>
                    </a:p>
                    <a:p>
                      <a:pPr marL="0" algn="l" defTabSz="914400" rtl="0" eaLnBrk="1" latinLnBrk="0" hangingPunct="1">
                        <a:lnSpc>
                          <a:spcPct val="150000"/>
                        </a:lnSpc>
                        <a:spcAft>
                          <a:spcPts val="0"/>
                        </a:spcAft>
                      </a:pPr>
                      <a:r>
                        <a:rPr lang="zh-CN" altLang="en-US" sz="1600" kern="1200" dirty="0" smtClean="0">
                          <a:solidFill>
                            <a:srgbClr val="0066CC"/>
                          </a:solidFill>
                          <a:latin typeface="+mn-lt"/>
                          <a:ea typeface="+mn-ea"/>
                          <a:cs typeface="+mn-cs"/>
                        </a:rPr>
                        <a:t>    贷：固定资产（出资项目）</a:t>
                      </a:r>
                      <a:endParaRPr lang="en-US" altLang="zh-CN" sz="1600" kern="1200" dirty="0" smtClean="0">
                        <a:solidFill>
                          <a:srgbClr val="0066CC"/>
                        </a:solidFill>
                        <a:latin typeface="+mn-lt"/>
                        <a:ea typeface="+mn-ea"/>
                        <a:cs typeface="+mn-cs"/>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marL="0" algn="l" defTabSz="914400" rtl="0" eaLnBrk="1" latinLnBrk="0" hangingPunct="1">
                        <a:lnSpc>
                          <a:spcPct val="150000"/>
                        </a:lnSpc>
                        <a:spcAft>
                          <a:spcPts val="0"/>
                        </a:spcAft>
                      </a:pPr>
                      <a:r>
                        <a:rPr lang="zh-CN" altLang="en-US" sz="1600" kern="1200" dirty="0" smtClean="0">
                          <a:solidFill>
                            <a:srgbClr val="0066CC"/>
                          </a:solidFill>
                          <a:latin typeface="+mn-lt"/>
                          <a:ea typeface="+mn-ea"/>
                          <a:cs typeface="+mn-cs"/>
                        </a:rPr>
                        <a:t>借：事业支出等 （出资项目）</a:t>
                      </a:r>
                      <a:endParaRPr lang="en-US" altLang="zh-CN" sz="1600" kern="1200" dirty="0" smtClean="0">
                        <a:solidFill>
                          <a:srgbClr val="0066CC"/>
                        </a:solidFill>
                        <a:latin typeface="+mn-lt"/>
                        <a:ea typeface="+mn-ea"/>
                        <a:cs typeface="+mn-cs"/>
                      </a:endParaRPr>
                    </a:p>
                    <a:p>
                      <a:pPr marL="0" marR="0" indent="0" algn="l" defTabSz="914400" rtl="0" eaLnBrk="1" fontAlgn="auto" latinLnBrk="0" hangingPunct="1">
                        <a:lnSpc>
                          <a:spcPct val="150000"/>
                        </a:lnSpc>
                        <a:spcBef>
                          <a:spcPts val="0"/>
                        </a:spcBef>
                        <a:spcAft>
                          <a:spcPts val="0"/>
                        </a:spcAft>
                        <a:buClrTx/>
                        <a:buSzTx/>
                        <a:buFontTx/>
                        <a:buNone/>
                        <a:defRPr/>
                      </a:pPr>
                      <a:r>
                        <a:rPr lang="en-US" altLang="zh-CN" sz="1600" kern="1200" dirty="0" smtClean="0">
                          <a:solidFill>
                            <a:srgbClr val="0066CC"/>
                          </a:solidFill>
                          <a:latin typeface="+mn-lt"/>
                          <a:ea typeface="+mn-ea"/>
                          <a:cs typeface="+mn-cs"/>
                        </a:rPr>
                        <a:t>    </a:t>
                      </a:r>
                      <a:r>
                        <a:rPr lang="zh-CN" altLang="en-US" sz="1600" kern="1200" dirty="0" smtClean="0">
                          <a:solidFill>
                            <a:srgbClr val="0066CC"/>
                          </a:solidFill>
                          <a:latin typeface="+mn-lt"/>
                          <a:ea typeface="+mn-ea"/>
                          <a:cs typeface="+mn-cs"/>
                        </a:rPr>
                        <a:t>贷：资金结存</a:t>
                      </a:r>
                      <a:endParaRPr lang="en-US" altLang="zh-CN" sz="1600" kern="1200" dirty="0" smtClean="0">
                        <a:solidFill>
                          <a:srgbClr val="0066CC"/>
                        </a:solidFill>
                        <a:latin typeface="+mn-lt"/>
                        <a:ea typeface="+mn-ea"/>
                        <a:cs typeface="+mn-cs"/>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bl>
          </a:graphicData>
        </a:graphic>
      </p:graphicFrame>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65" y="3444875"/>
            <a:ext cx="10778490" cy="3123565"/>
          </a:xfrm>
          <a:prstGeom prst="rect">
            <a:avLst/>
          </a:prstGeom>
          <a:noFill/>
          <a:ln w="9525">
            <a:solidFill>
              <a:schemeClr val="tx1">
                <a:lumMod val="50000"/>
                <a:lumOff val="50000"/>
              </a:schemeClr>
            </a:solidFill>
            <a:miter lim="800000"/>
            <a:headEnd/>
            <a:tailEnd/>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2445128571"/>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12" name="文本框 5"/>
          <p:cNvSpPr txBox="1"/>
          <p:nvPr/>
        </p:nvSpPr>
        <p:spPr>
          <a:xfrm>
            <a:off x="516581" y="1460832"/>
            <a:ext cx="5436000"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marL="342900" indent="-342900" algn="l">
              <a:buFont typeface="Wingdings" panose="05000000000000000000" charset="0"/>
              <a:buChar char="u"/>
            </a:pPr>
            <a:r>
              <a:rPr lang="zh-CN" altLang="en-US" sz="2400" dirty="0" smtClean="0">
                <a:solidFill>
                  <a:srgbClr val="005A9E"/>
                </a:solidFill>
              </a:rPr>
              <a:t>折旧</a:t>
            </a:r>
          </a:p>
        </p:txBody>
      </p:sp>
      <p:graphicFrame>
        <p:nvGraphicFramePr>
          <p:cNvPr id="13" name="表格 12"/>
          <p:cNvGraphicFramePr>
            <a:graphicFrameLocks noGrp="1"/>
          </p:cNvGraphicFramePr>
          <p:nvPr/>
        </p:nvGraphicFramePr>
        <p:xfrm>
          <a:off x="695400" y="2105327"/>
          <a:ext cx="9661097" cy="1995917"/>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74251">
                  <a:extLst>
                    <a:ext uri="{9D8B030D-6E8A-4147-A177-3AD203B41FA5}">
                      <a16:colId xmlns:a16="http://schemas.microsoft.com/office/drawing/2014/main" val="20000"/>
                    </a:ext>
                  </a:extLst>
                </a:gridCol>
                <a:gridCol w="5754541">
                  <a:extLst>
                    <a:ext uri="{9D8B030D-6E8A-4147-A177-3AD203B41FA5}">
                      <a16:colId xmlns:a16="http://schemas.microsoft.com/office/drawing/2014/main" val="20001"/>
                    </a:ext>
                  </a:extLst>
                </a:gridCol>
                <a:gridCol w="2532305">
                  <a:extLst>
                    <a:ext uri="{9D8B030D-6E8A-4147-A177-3AD203B41FA5}">
                      <a16:colId xmlns:a16="http://schemas.microsoft.com/office/drawing/2014/main" val="20002"/>
                    </a:ext>
                  </a:extLst>
                </a:gridCol>
              </a:tblGrid>
              <a:tr h="707279">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1288638">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solidFill>
                            <a:schemeClr val="bg1"/>
                          </a:solidFill>
                        </a:rPr>
                        <a:t>折旧在归集项目</a:t>
                      </a:r>
                      <a:endParaRPr lang="en-US" sz="2000"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dirty="0" smtClean="0">
                          <a:solidFill>
                            <a:srgbClr val="0066CC"/>
                          </a:solidFill>
                        </a:rPr>
                        <a:t>借：</a:t>
                      </a:r>
                      <a:r>
                        <a:rPr lang="zh-CN" altLang="en-US" sz="2000" dirty="0" smtClean="0">
                          <a:solidFill>
                            <a:srgbClr val="0066CC"/>
                          </a:solidFill>
                        </a:rPr>
                        <a:t>业务活动费用</a:t>
                      </a:r>
                      <a:r>
                        <a:rPr lang="en-US" altLang="zh-CN" sz="2000" dirty="0" smtClean="0">
                          <a:solidFill>
                            <a:srgbClr val="0066CC"/>
                          </a:solidFill>
                        </a:rPr>
                        <a:t>-</a:t>
                      </a:r>
                      <a:r>
                        <a:rPr lang="zh-CN" altLang="en-US" sz="2000" dirty="0" smtClean="0">
                          <a:solidFill>
                            <a:srgbClr val="0066CC"/>
                          </a:solidFill>
                        </a:rPr>
                        <a:t>教育</a:t>
                      </a:r>
                      <a:r>
                        <a:rPr lang="zh-CN" altLang="zh-CN" sz="2000" dirty="0" smtClean="0">
                          <a:solidFill>
                            <a:srgbClr val="0066CC"/>
                          </a:solidFill>
                        </a:rPr>
                        <a:t>费用</a:t>
                      </a:r>
                      <a:r>
                        <a:rPr lang="zh-CN" altLang="en-US" sz="2000" kern="1200" dirty="0" smtClean="0">
                          <a:solidFill>
                            <a:srgbClr val="0066CC"/>
                          </a:solidFill>
                          <a:latin typeface="+mn-lt"/>
                          <a:ea typeface="+mn-ea"/>
                          <a:cs typeface="+mn-cs"/>
                        </a:rPr>
                        <a:t>等</a:t>
                      </a:r>
                      <a:r>
                        <a:rPr lang="en-US" altLang="zh-CN" sz="2000" kern="1200" dirty="0" smtClean="0">
                          <a:solidFill>
                            <a:srgbClr val="0066CC"/>
                          </a:solidFill>
                          <a:latin typeface="+mn-lt"/>
                          <a:ea typeface="+mn-ea"/>
                          <a:cs typeface="+mn-cs"/>
                        </a:rPr>
                        <a:t>   </a:t>
                      </a:r>
                      <a:r>
                        <a:rPr lang="zh-CN" altLang="en-US" sz="2000" kern="1200" dirty="0" smtClean="0">
                          <a:solidFill>
                            <a:srgbClr val="0066CC"/>
                          </a:solidFill>
                          <a:latin typeface="+mn-lt"/>
                          <a:ea typeface="+mn-ea"/>
                          <a:cs typeface="+mn-cs"/>
                        </a:rPr>
                        <a:t>（归集</a:t>
                      </a:r>
                      <a:r>
                        <a:rPr lang="zh-CN" altLang="zh-CN" sz="2000" kern="1200" dirty="0" smtClean="0">
                          <a:solidFill>
                            <a:srgbClr val="0066CC"/>
                          </a:solidFill>
                          <a:latin typeface="+mn-lt"/>
                          <a:ea typeface="+mn-ea"/>
                          <a:cs typeface="+mn-cs"/>
                        </a:rPr>
                        <a:t>项目</a:t>
                      </a:r>
                      <a:r>
                        <a:rPr lang="zh-CN" altLang="en-US" sz="2000" kern="1200" dirty="0" smtClean="0">
                          <a:solidFill>
                            <a:srgbClr val="0066CC"/>
                          </a:solidFill>
                          <a:latin typeface="+mn-lt"/>
                          <a:ea typeface="+mn-ea"/>
                          <a:cs typeface="+mn-cs"/>
                        </a:rPr>
                        <a:t>）</a:t>
                      </a:r>
                      <a:endParaRPr lang="en-US" altLang="zh-CN" sz="2000" kern="1200" dirty="0" smtClean="0">
                        <a:solidFill>
                          <a:srgbClr val="0066CC"/>
                        </a:solidFill>
                        <a:latin typeface="+mn-lt"/>
                        <a:ea typeface="+mn-ea"/>
                        <a:cs typeface="+mn-cs"/>
                      </a:endParaRPr>
                    </a:p>
                    <a:p>
                      <a:r>
                        <a:rPr lang="en-US" altLang="zh-CN" sz="2000" dirty="0" smtClean="0">
                          <a:solidFill>
                            <a:srgbClr val="0066CC"/>
                          </a:solidFill>
                        </a:rPr>
                        <a:t>    </a:t>
                      </a:r>
                      <a:r>
                        <a:rPr lang="zh-CN" altLang="zh-CN" sz="2000" dirty="0" smtClean="0">
                          <a:solidFill>
                            <a:srgbClr val="0066CC"/>
                          </a:solidFill>
                        </a:rPr>
                        <a:t>贷：累计折旧</a:t>
                      </a:r>
                      <a:endParaRPr lang="en-US" altLang="zh-CN" sz="2000" dirty="0">
                        <a:solidFill>
                          <a:srgbClr val="0066CC"/>
                        </a:solidFill>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1"/>
                  </a:ext>
                </a:extLst>
              </a:tr>
            </a:tbl>
          </a:graphicData>
        </a:graphic>
      </p:graphicFrame>
      <p:sp>
        <p:nvSpPr>
          <p:cNvPr id="19" name="文本框 5"/>
          <p:cNvSpPr txBox="1"/>
          <p:nvPr/>
        </p:nvSpPr>
        <p:spPr>
          <a:xfrm>
            <a:off x="674984" y="4480735"/>
            <a:ext cx="5853064" cy="46166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005A9E"/>
                </a:solidFill>
              </a:rPr>
              <a:t>按单位成本核算程度设置归集项目：</a:t>
            </a:r>
          </a:p>
        </p:txBody>
      </p:sp>
      <p:sp>
        <p:nvSpPr>
          <p:cNvPr id="21" name="文本框 5"/>
          <p:cNvSpPr txBox="1"/>
          <p:nvPr/>
        </p:nvSpPr>
        <p:spPr>
          <a:xfrm>
            <a:off x="839416" y="5169085"/>
            <a:ext cx="7410510" cy="400110"/>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000" b="1" dirty="0" smtClean="0">
                <a:solidFill>
                  <a:srgbClr val="005A9E"/>
                </a:solidFill>
              </a:rPr>
              <a:t> 按费用分类设置归集项目：如教育、科研、行政等</a:t>
            </a:r>
          </a:p>
        </p:txBody>
      </p:sp>
      <p:sp>
        <p:nvSpPr>
          <p:cNvPr id="22" name="文本框 5"/>
          <p:cNvSpPr txBox="1"/>
          <p:nvPr/>
        </p:nvSpPr>
        <p:spPr>
          <a:xfrm>
            <a:off x="935662" y="5765194"/>
            <a:ext cx="10290830" cy="400110"/>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000" b="1" dirty="0" smtClean="0">
                <a:solidFill>
                  <a:srgbClr val="005A9E"/>
                </a:solidFill>
              </a:rPr>
              <a:t>按部门设置归集项目：如经济学院、计算机学院、后勤保障部、财务处等</a:t>
            </a:r>
          </a:p>
        </p:txBody>
      </p:sp>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5"/>
          <p:cNvSpPr txBox="1"/>
          <p:nvPr/>
        </p:nvSpPr>
        <p:spPr>
          <a:xfrm>
            <a:off x="516300" y="816559"/>
            <a:ext cx="9192046"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2</a:t>
            </a:r>
            <a:r>
              <a:rPr lang="zh-CN" altLang="en-US" sz="2400" b="1" dirty="0" smtClean="0">
                <a:solidFill>
                  <a:srgbClr val="C00000"/>
                </a:solidFill>
              </a:rPr>
              <a:t>：出资项目入账立即转入归集项目、归集项目折旧</a:t>
            </a:r>
          </a:p>
        </p:txBody>
      </p:sp>
      <p:sp>
        <p:nvSpPr>
          <p:cNvPr id="14" name="矩形 13"/>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2351435504"/>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12" name="文本框 5"/>
          <p:cNvSpPr txBox="1"/>
          <p:nvPr/>
        </p:nvSpPr>
        <p:spPr>
          <a:xfrm>
            <a:off x="705811" y="2163142"/>
            <a:ext cx="5436000"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marL="342900" indent="-342900" algn="l">
              <a:buFont typeface="Wingdings" panose="05000000000000000000" charset="0"/>
              <a:buChar char="u"/>
            </a:pPr>
            <a:r>
              <a:rPr lang="zh-CN" altLang="en-US" sz="2400" dirty="0" smtClean="0">
                <a:solidFill>
                  <a:srgbClr val="005A9E"/>
                </a:solidFill>
              </a:rPr>
              <a:t>报废处置</a:t>
            </a:r>
          </a:p>
        </p:txBody>
      </p:sp>
      <p:graphicFrame>
        <p:nvGraphicFramePr>
          <p:cNvPr id="14" name="表格 13"/>
          <p:cNvGraphicFramePr>
            <a:graphicFrameLocks noGrp="1"/>
          </p:cNvGraphicFramePr>
          <p:nvPr/>
        </p:nvGraphicFramePr>
        <p:xfrm>
          <a:off x="706214" y="3020581"/>
          <a:ext cx="9661097" cy="227753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74251">
                  <a:extLst>
                    <a:ext uri="{9D8B030D-6E8A-4147-A177-3AD203B41FA5}">
                      <a16:colId xmlns:a16="http://schemas.microsoft.com/office/drawing/2014/main" val="20000"/>
                    </a:ext>
                  </a:extLst>
                </a:gridCol>
                <a:gridCol w="5754541">
                  <a:extLst>
                    <a:ext uri="{9D8B030D-6E8A-4147-A177-3AD203B41FA5}">
                      <a16:colId xmlns:a16="http://schemas.microsoft.com/office/drawing/2014/main" val="20001"/>
                    </a:ext>
                  </a:extLst>
                </a:gridCol>
                <a:gridCol w="2532305">
                  <a:extLst>
                    <a:ext uri="{9D8B030D-6E8A-4147-A177-3AD203B41FA5}">
                      <a16:colId xmlns:a16="http://schemas.microsoft.com/office/drawing/2014/main" val="20002"/>
                    </a:ext>
                  </a:extLst>
                </a:gridCol>
              </a:tblGrid>
              <a:tr h="86846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1409065">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solidFill>
                            <a:schemeClr val="bg1"/>
                          </a:solidFill>
                        </a:rPr>
                        <a:t>资产在归集项目</a:t>
                      </a:r>
                      <a:endParaRPr lang="en-US" sz="2000"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dirty="0" smtClean="0">
                          <a:solidFill>
                            <a:srgbClr val="0066CC"/>
                          </a:solidFill>
                        </a:rPr>
                        <a:t>借：</a:t>
                      </a:r>
                      <a:r>
                        <a:rPr lang="zh-CN" altLang="en-US" sz="2000" dirty="0" smtClean="0">
                          <a:solidFill>
                            <a:srgbClr val="0066CC"/>
                          </a:solidFill>
                        </a:rPr>
                        <a:t>资产处置费用</a:t>
                      </a:r>
                      <a:r>
                        <a:rPr lang="en-US" altLang="zh-CN" sz="2000" dirty="0" smtClean="0">
                          <a:solidFill>
                            <a:srgbClr val="0066CC"/>
                          </a:solidFill>
                        </a:rPr>
                        <a:t>   </a:t>
                      </a:r>
                      <a:r>
                        <a:rPr lang="zh-CN" altLang="en-US" sz="2000" dirty="0" smtClean="0">
                          <a:solidFill>
                            <a:srgbClr val="0066CC"/>
                          </a:solidFill>
                        </a:rPr>
                        <a:t>（归集</a:t>
                      </a:r>
                      <a:r>
                        <a:rPr lang="zh-CN" altLang="zh-CN" sz="2000" dirty="0" smtClean="0">
                          <a:solidFill>
                            <a:srgbClr val="0066CC"/>
                          </a:solidFill>
                        </a:rPr>
                        <a:t>项目</a:t>
                      </a:r>
                      <a:r>
                        <a:rPr lang="zh-CN" altLang="en-US" sz="2000" dirty="0" smtClean="0">
                          <a:solidFill>
                            <a:srgbClr val="0066CC"/>
                          </a:solidFill>
                        </a:rPr>
                        <a:t>）</a:t>
                      </a:r>
                      <a:endParaRPr lang="en-US" altLang="zh-CN" sz="2000" dirty="0" smtClean="0">
                        <a:solidFill>
                          <a:srgbClr val="0066CC"/>
                        </a:solidFill>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000" dirty="0" smtClean="0">
                          <a:solidFill>
                            <a:srgbClr val="0066CC"/>
                          </a:solidFill>
                        </a:rPr>
                        <a:t>       </a:t>
                      </a:r>
                      <a:r>
                        <a:rPr lang="zh-CN" altLang="en-US" sz="2000" dirty="0" smtClean="0">
                          <a:solidFill>
                            <a:srgbClr val="0066CC"/>
                          </a:solidFill>
                        </a:rPr>
                        <a:t>累计折旧</a:t>
                      </a:r>
                      <a:r>
                        <a:rPr lang="en-US" altLang="zh-CN" sz="2000" dirty="0" smtClean="0">
                          <a:solidFill>
                            <a:srgbClr val="0066CC"/>
                          </a:solidFill>
                        </a:rPr>
                        <a:t>      </a:t>
                      </a:r>
                      <a:r>
                        <a:rPr lang="zh-CN" altLang="en-US" sz="2000" dirty="0" smtClean="0">
                          <a:solidFill>
                            <a:srgbClr val="0066CC"/>
                          </a:solidFill>
                        </a:rPr>
                        <a:t>（归集</a:t>
                      </a:r>
                      <a:r>
                        <a:rPr lang="zh-CN" altLang="zh-CN" sz="2000" dirty="0" smtClean="0">
                          <a:solidFill>
                            <a:srgbClr val="0066CC"/>
                          </a:solidFill>
                        </a:rPr>
                        <a:t>项目</a:t>
                      </a:r>
                      <a:r>
                        <a:rPr lang="zh-CN" altLang="en-US" sz="2000" dirty="0" smtClean="0">
                          <a:solidFill>
                            <a:srgbClr val="0066CC"/>
                          </a:solidFill>
                        </a:rPr>
                        <a:t>）</a:t>
                      </a:r>
                      <a:endParaRPr lang="en-US" altLang="zh-CN" sz="2000" dirty="0" smtClean="0">
                        <a:solidFill>
                          <a:srgbClr val="0066CC"/>
                        </a:solidFill>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000" dirty="0" smtClean="0">
                          <a:solidFill>
                            <a:srgbClr val="0066CC"/>
                          </a:solidFill>
                        </a:rPr>
                        <a:t>    </a:t>
                      </a:r>
                      <a:r>
                        <a:rPr lang="zh-CN" altLang="zh-CN" sz="2000" dirty="0" smtClean="0">
                          <a:solidFill>
                            <a:srgbClr val="0066CC"/>
                          </a:solidFill>
                        </a:rPr>
                        <a:t>贷：</a:t>
                      </a:r>
                      <a:r>
                        <a:rPr lang="zh-CN" altLang="en-US" sz="2000" dirty="0" smtClean="0">
                          <a:solidFill>
                            <a:srgbClr val="0066CC"/>
                          </a:solidFill>
                        </a:rPr>
                        <a:t>固定资产</a:t>
                      </a:r>
                      <a:r>
                        <a:rPr lang="en-US" altLang="zh-CN" sz="2000" dirty="0" smtClean="0">
                          <a:solidFill>
                            <a:srgbClr val="0066CC"/>
                          </a:solidFill>
                        </a:rPr>
                        <a:t>  </a:t>
                      </a:r>
                      <a:r>
                        <a:rPr lang="zh-CN" altLang="en-US" sz="2000" dirty="0" smtClean="0">
                          <a:solidFill>
                            <a:srgbClr val="0066CC"/>
                          </a:solidFill>
                        </a:rPr>
                        <a:t>（归集</a:t>
                      </a:r>
                      <a:r>
                        <a:rPr lang="zh-CN" altLang="zh-CN" sz="2000" dirty="0" smtClean="0">
                          <a:solidFill>
                            <a:srgbClr val="0066CC"/>
                          </a:solidFill>
                        </a:rPr>
                        <a:t>项目</a:t>
                      </a:r>
                      <a:r>
                        <a:rPr lang="zh-CN" altLang="en-US" sz="2000" dirty="0" smtClean="0">
                          <a:solidFill>
                            <a:srgbClr val="0066CC"/>
                          </a:solidFill>
                        </a:rPr>
                        <a:t>）</a:t>
                      </a:r>
                      <a:endParaRPr lang="en-US" altLang="zh-CN" sz="2000" dirty="0" smtClean="0">
                        <a:solidFill>
                          <a:srgbClr val="0066CC"/>
                        </a:solidFill>
                      </a:endParaRPr>
                    </a:p>
                  </a:txBody>
                  <a:tcPr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1"/>
                  </a:ext>
                </a:extLst>
              </a:tr>
            </a:tbl>
          </a:graphicData>
        </a:graphic>
      </p:graphicFrame>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5"/>
          <p:cNvSpPr txBox="1"/>
          <p:nvPr/>
        </p:nvSpPr>
        <p:spPr>
          <a:xfrm>
            <a:off x="528924" y="1052811"/>
            <a:ext cx="9192046"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2</a:t>
            </a:r>
            <a:r>
              <a:rPr lang="zh-CN" altLang="en-US" sz="2400" b="1" dirty="0" smtClean="0">
                <a:solidFill>
                  <a:srgbClr val="C00000"/>
                </a:solidFill>
              </a:rPr>
              <a:t>：出资项目入账立即转入归集项目、归集项目折旧</a:t>
            </a:r>
          </a:p>
        </p:txBody>
      </p:sp>
      <p:sp>
        <p:nvSpPr>
          <p:cNvPr id="11" name="矩形 10"/>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3526183403"/>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25" name="Picture 1" descr="C:\Users\Administrator\Documents\Tencent Files\125128385\Image\C2C\T9C74KC{7K{R%Y2U[%_M3$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987" y="965082"/>
            <a:ext cx="10519642" cy="5416246"/>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5"/>
          <p:cNvSpPr txBox="1"/>
          <p:nvPr/>
        </p:nvSpPr>
        <p:spPr>
          <a:xfrm>
            <a:off x="133335" y="2623991"/>
            <a:ext cx="767110" cy="1569660"/>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r>
              <a:rPr lang="zh-CN" altLang="en-US" sz="2400" b="1" dirty="0" smtClean="0">
                <a:solidFill>
                  <a:srgbClr val="C00000"/>
                </a:solidFill>
              </a:rPr>
              <a:t>功能说明</a:t>
            </a:r>
          </a:p>
        </p:txBody>
      </p:sp>
      <p:graphicFrame>
        <p:nvGraphicFramePr>
          <p:cNvPr id="7" name="图示 6"/>
          <p:cNvGraphicFramePr/>
          <p:nvPr>
            <p:extLst/>
          </p:nvPr>
        </p:nvGraphicFramePr>
        <p:xfrm>
          <a:off x="3215680" y="1628800"/>
          <a:ext cx="8064896" cy="383530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矩形 9"/>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2777936993"/>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flipV="1">
            <a:off x="4933315" y="3277772"/>
            <a:ext cx="2484018" cy="5813"/>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73124"/>
            <a:ext cx="2621280" cy="829945"/>
          </a:xfrm>
          <a:prstGeom prst="rect">
            <a:avLst/>
          </a:prstGeom>
        </p:spPr>
        <p:txBody>
          <a:bodyPr wrap="none" lIns="91440" tIns="45720" rIns="91440" bIns="45720">
            <a:spAutoFit/>
          </a:bodyPr>
          <a:lstStyle/>
          <a:p>
            <a:pPr algn="l" defTabSz="913765">
              <a:spcBef>
                <a:spcPts val="0"/>
              </a:spcBef>
              <a:spcAft>
                <a:spcPts val="0"/>
              </a:spcAft>
              <a:defRPr/>
            </a:pPr>
            <a:r>
              <a:rPr lang="zh-CN" altLang="en-US" sz="4800" b="1" kern="0" dirty="0">
                <a:solidFill>
                  <a:srgbClr val="005A9E"/>
                </a:solidFill>
                <a:latin typeface="微软雅黑" panose="020B0503020204020204" charset="-122"/>
                <a:ea typeface="微软雅黑" panose="020B0503020204020204" charset="-122"/>
                <a:cs typeface="+mn-ea"/>
                <a:sym typeface="+mn-lt"/>
              </a:rPr>
              <a:t>衔接转换</a:t>
            </a: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315773"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6</a:t>
            </a:r>
          </a:p>
        </p:txBody>
      </p:sp>
      <p:sp>
        <p:nvSpPr>
          <p:cNvPr id="29" name="矩形 28"/>
          <p:cNvSpPr/>
          <p:nvPr/>
        </p:nvSpPr>
        <p:spPr>
          <a:xfrm>
            <a:off x="4846373" y="3446016"/>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准备</a:t>
            </a:r>
          </a:p>
        </p:txBody>
      </p:sp>
      <p:sp>
        <p:nvSpPr>
          <p:cNvPr id="32" name="矩形 31"/>
          <p:cNvSpPr/>
          <p:nvPr/>
        </p:nvSpPr>
        <p:spPr>
          <a:xfrm>
            <a:off x="6389423" y="3445951"/>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转换</a:t>
            </a:r>
          </a:p>
        </p:txBody>
      </p:sp>
      <p:sp>
        <p:nvSpPr>
          <p:cNvPr id="3" name="矩形 2"/>
          <p:cNvSpPr/>
          <p:nvPr/>
        </p:nvSpPr>
        <p:spPr>
          <a:xfrm>
            <a:off x="517001" y="94201"/>
            <a:ext cx="5872480" cy="583565"/>
          </a:xfrm>
          <a:prstGeom prst="rect">
            <a:avLst/>
          </a:prstGeom>
        </p:spPr>
        <p:txBody>
          <a:bodyPr wrap="none">
            <a:spAutoFit/>
          </a:bodyPr>
          <a:lstStyle/>
          <a:p>
            <a:pPr defTabSz="913765">
              <a:defRPr/>
            </a:pPr>
            <a:r>
              <a:rPr lang="zh-CN" altLang="en-US" sz="3200" kern="0" dirty="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7" name="矩形 6"/>
          <p:cNvSpPr/>
          <p:nvPr/>
        </p:nvSpPr>
        <p:spPr>
          <a:xfrm>
            <a:off x="4891458" y="4028246"/>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补记</a:t>
            </a:r>
          </a:p>
        </p:txBody>
      </p:sp>
      <p:sp>
        <p:nvSpPr>
          <p:cNvPr id="8" name="矩形 7"/>
          <p:cNvSpPr/>
          <p:nvPr/>
        </p:nvSpPr>
        <p:spPr>
          <a:xfrm>
            <a:off x="6389423" y="4028246"/>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调整</a:t>
            </a:r>
          </a:p>
        </p:txBody>
      </p:sp>
      <p:sp>
        <p:nvSpPr>
          <p:cNvPr id="9" name="矩形 8"/>
          <p:cNvSpPr/>
          <p:nvPr/>
        </p:nvSpPr>
        <p:spPr>
          <a:xfrm>
            <a:off x="4891458" y="4622606"/>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检查</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149"/>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25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25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1+#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2" grpId="0"/>
      <p:bldP spid="7" grpId="0"/>
      <p:bldP spid="8" grpId="0"/>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79" name="矩形 78"/>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grpSp>
        <p:nvGrpSpPr>
          <p:cNvPr id="32" name="组合 31"/>
          <p:cNvGrpSpPr/>
          <p:nvPr/>
        </p:nvGrpSpPr>
        <p:grpSpPr>
          <a:xfrm>
            <a:off x="516255" y="2278380"/>
            <a:ext cx="11310620" cy="4037965"/>
            <a:chOff x="813" y="3588"/>
            <a:chExt cx="17812" cy="6359"/>
          </a:xfrm>
        </p:grpSpPr>
        <p:grpSp>
          <p:nvGrpSpPr>
            <p:cNvPr id="30" name="组合 29"/>
            <p:cNvGrpSpPr/>
            <p:nvPr/>
          </p:nvGrpSpPr>
          <p:grpSpPr>
            <a:xfrm>
              <a:off x="813" y="3588"/>
              <a:ext cx="17812" cy="6359"/>
              <a:chOff x="813" y="3588"/>
              <a:chExt cx="17812" cy="6359"/>
            </a:xfrm>
          </p:grpSpPr>
          <p:sp>
            <p:nvSpPr>
              <p:cNvPr id="26" name="手杖形箭头 25"/>
              <p:cNvSpPr/>
              <p:nvPr/>
            </p:nvSpPr>
            <p:spPr>
              <a:xfrm rot="5400000">
                <a:off x="6743" y="-2342"/>
                <a:ext cx="5953" cy="17812"/>
              </a:xfrm>
              <a:prstGeom prst="uturnArrow">
                <a:avLst>
                  <a:gd name="adj1" fmla="val 8565"/>
                  <a:gd name="adj2" fmla="val 25000"/>
                  <a:gd name="adj3" fmla="val 20100"/>
                  <a:gd name="adj4" fmla="val 23015"/>
                  <a:gd name="adj5" fmla="val 75965"/>
                </a:avLst>
              </a:prstGeom>
              <a:solidFill>
                <a:schemeClr val="accent5">
                  <a:lumMod val="60000"/>
                  <a:lumOff val="40000"/>
                </a:schemeClr>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4962" y="5979"/>
                <a:ext cx="1742" cy="3969"/>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grpSp>
        <p:sp>
          <p:nvSpPr>
            <p:cNvPr id="27" name="左箭头 26"/>
            <p:cNvSpPr/>
            <p:nvPr/>
          </p:nvSpPr>
          <p:spPr>
            <a:xfrm>
              <a:off x="5798" y="7504"/>
              <a:ext cx="1616" cy="1077"/>
            </a:xfrm>
            <a:prstGeom prst="leftArrow">
              <a:avLst>
                <a:gd name="adj1" fmla="val 50000"/>
                <a:gd name="adj2" fmla="val 68337"/>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圆角矩形 3"/>
          <p:cNvSpPr/>
          <p:nvPr/>
        </p:nvSpPr>
        <p:spPr>
          <a:xfrm>
            <a:off x="8065135" y="4048760"/>
            <a:ext cx="2736215" cy="2016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3" name="圆角矩形 12"/>
          <p:cNvSpPr/>
          <p:nvPr/>
        </p:nvSpPr>
        <p:spPr>
          <a:xfrm>
            <a:off x="4607560" y="1402715"/>
            <a:ext cx="2736215" cy="2016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2" name="圆角矩形 11"/>
          <p:cNvSpPr/>
          <p:nvPr/>
        </p:nvSpPr>
        <p:spPr>
          <a:xfrm>
            <a:off x="1017270" y="1402715"/>
            <a:ext cx="2736215" cy="2016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grpSp>
        <p:nvGrpSpPr>
          <p:cNvPr id="10" name="组合 9"/>
          <p:cNvGrpSpPr/>
          <p:nvPr/>
        </p:nvGrpSpPr>
        <p:grpSpPr>
          <a:xfrm>
            <a:off x="10801350" y="890660"/>
            <a:ext cx="1352550" cy="329687"/>
            <a:chOff x="12270" y="1337"/>
            <a:chExt cx="2130" cy="557"/>
          </a:xfrm>
        </p:grpSpPr>
        <p:sp>
          <p:nvSpPr>
            <p:cNvPr id="9" name="矩形 8"/>
            <p:cNvSpPr/>
            <p:nvPr/>
          </p:nvSpPr>
          <p:spPr>
            <a:xfrm flipV="1">
              <a:off x="13436" y="1337"/>
              <a:ext cx="964" cy="557"/>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 name="矩形 10"/>
            <p:cNvSpPr>
              <a:spLocks noChangeArrowheads="1"/>
            </p:cNvSpPr>
            <p:nvPr/>
          </p:nvSpPr>
          <p:spPr bwMode="auto">
            <a:xfrm>
              <a:off x="12270" y="1338"/>
              <a:ext cx="2085" cy="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7" tIns="41458" rIns="82917" bIns="414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1600" b="1" dirty="0">
                  <a:solidFill>
                    <a:schemeClr val="bg1"/>
                  </a:solidFill>
                  <a:cs typeface="+mn-ea"/>
                  <a:sym typeface="+mn-lt"/>
                </a:rPr>
                <a:t>步骤</a:t>
              </a:r>
            </a:p>
          </p:txBody>
        </p:sp>
      </p:grpSp>
      <p:sp>
        <p:nvSpPr>
          <p:cNvPr id="5" name="圆角矩形 4"/>
          <p:cNvSpPr/>
          <p:nvPr/>
        </p:nvSpPr>
        <p:spPr>
          <a:xfrm>
            <a:off x="4607560" y="4048760"/>
            <a:ext cx="2736215" cy="2016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grpSp>
        <p:nvGrpSpPr>
          <p:cNvPr id="6" name="组合 5"/>
          <p:cNvGrpSpPr/>
          <p:nvPr/>
        </p:nvGrpSpPr>
        <p:grpSpPr>
          <a:xfrm>
            <a:off x="1415723" y="2649978"/>
            <a:ext cx="2337492" cy="768350"/>
            <a:chOff x="2229" y="4259"/>
            <a:chExt cx="3681" cy="1210"/>
          </a:xfrm>
        </p:grpSpPr>
        <p:grpSp>
          <p:nvGrpSpPr>
            <p:cNvPr id="44" name="组合 43"/>
            <p:cNvGrpSpPr/>
            <p:nvPr/>
          </p:nvGrpSpPr>
          <p:grpSpPr>
            <a:xfrm>
              <a:off x="2229" y="4259"/>
              <a:ext cx="3681" cy="1210"/>
              <a:chOff x="1310100" y="3582988"/>
              <a:chExt cx="2337184" cy="768350"/>
            </a:xfrm>
          </p:grpSpPr>
          <p:sp>
            <p:nvSpPr>
              <p:cNvPr id="45" name="文本框 14"/>
              <p:cNvSpPr txBox="1"/>
              <p:nvPr/>
            </p:nvSpPr>
            <p:spPr>
              <a:xfrm>
                <a:off x="1310100" y="3582988"/>
                <a:ext cx="870789" cy="768350"/>
              </a:xfrm>
              <a:prstGeom prst="rect">
                <a:avLst/>
              </a:prstGeom>
              <a:noFill/>
            </p:spPr>
            <p:txBody>
              <a:bodyPr wrap="square" rtlCol="0">
                <a:spAutoFit/>
              </a:bodyPr>
              <a:lstStyle/>
              <a:p>
                <a:pPr algn="ctr"/>
                <a:r>
                  <a:rPr lang="en-US" altLang="zh-CN" sz="4400" dirty="0">
                    <a:solidFill>
                      <a:srgbClr val="005A9E"/>
                    </a:solidFill>
                    <a:cs typeface="+mn-ea"/>
                    <a:sym typeface="+mn-lt"/>
                  </a:rPr>
                  <a:t>01</a:t>
                </a:r>
              </a:p>
            </p:txBody>
          </p:sp>
          <p:sp>
            <p:nvSpPr>
              <p:cNvPr id="48" name="文本框 15"/>
              <p:cNvSpPr txBox="1"/>
              <p:nvPr/>
            </p:nvSpPr>
            <p:spPr>
              <a:xfrm>
                <a:off x="2048624" y="3656234"/>
                <a:ext cx="1598660" cy="368300"/>
              </a:xfrm>
              <a:prstGeom prst="rect">
                <a:avLst/>
              </a:prstGeom>
              <a:noFill/>
            </p:spPr>
            <p:txBody>
              <a:bodyPr wrap="square" rtlCol="0">
                <a:spAutoFit/>
              </a:bodyPr>
              <a:lstStyle/>
              <a:p>
                <a:r>
                  <a:rPr lang="zh-CN" altLang="en-US" dirty="0">
                    <a:solidFill>
                      <a:srgbClr val="005A9E"/>
                    </a:solidFill>
                    <a:cs typeface="+mn-ea"/>
                    <a:sym typeface="+mn-lt"/>
                  </a:rPr>
                  <a:t>准备</a:t>
                </a:r>
              </a:p>
            </p:txBody>
          </p:sp>
        </p:grpSp>
        <p:sp>
          <p:nvSpPr>
            <p:cNvPr id="7" name="文本框 15"/>
            <p:cNvSpPr txBox="1"/>
            <p:nvPr/>
          </p:nvSpPr>
          <p:spPr>
            <a:xfrm>
              <a:off x="3393" y="4841"/>
              <a:ext cx="2518" cy="483"/>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Get Ready</a:t>
              </a:r>
            </a:p>
          </p:txBody>
        </p:sp>
      </p:grpSp>
      <p:sp>
        <p:nvSpPr>
          <p:cNvPr id="8" name="圆角矩形 7"/>
          <p:cNvSpPr/>
          <p:nvPr/>
        </p:nvSpPr>
        <p:spPr>
          <a:xfrm>
            <a:off x="8065135" y="1402715"/>
            <a:ext cx="2736215" cy="2016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grpSp>
        <p:nvGrpSpPr>
          <p:cNvPr id="14" name="组合 13"/>
          <p:cNvGrpSpPr/>
          <p:nvPr/>
        </p:nvGrpSpPr>
        <p:grpSpPr>
          <a:xfrm>
            <a:off x="5003473" y="2649978"/>
            <a:ext cx="2338127" cy="768350"/>
            <a:chOff x="2229" y="4259"/>
            <a:chExt cx="3682" cy="1210"/>
          </a:xfrm>
        </p:grpSpPr>
        <p:grpSp>
          <p:nvGrpSpPr>
            <p:cNvPr id="35" name="组合 34"/>
            <p:cNvGrpSpPr/>
            <p:nvPr/>
          </p:nvGrpSpPr>
          <p:grpSpPr>
            <a:xfrm>
              <a:off x="2229" y="4259"/>
              <a:ext cx="3681" cy="1210"/>
              <a:chOff x="1310100" y="3582988"/>
              <a:chExt cx="2337184" cy="768350"/>
            </a:xfrm>
          </p:grpSpPr>
          <p:sp>
            <p:nvSpPr>
              <p:cNvPr id="36" name="文本框 14"/>
              <p:cNvSpPr txBox="1"/>
              <p:nvPr/>
            </p:nvSpPr>
            <p:spPr>
              <a:xfrm>
                <a:off x="1310100" y="3582988"/>
                <a:ext cx="870789" cy="768350"/>
              </a:xfrm>
              <a:prstGeom prst="rect">
                <a:avLst/>
              </a:prstGeom>
              <a:noFill/>
            </p:spPr>
            <p:txBody>
              <a:bodyPr wrap="square" rtlCol="0">
                <a:spAutoFit/>
              </a:bodyPr>
              <a:lstStyle/>
              <a:p>
                <a:pPr algn="ctr"/>
                <a:r>
                  <a:rPr lang="en-US" altLang="zh-CN" sz="4400" dirty="0">
                    <a:solidFill>
                      <a:srgbClr val="005A9E"/>
                    </a:solidFill>
                    <a:cs typeface="+mn-ea"/>
                    <a:sym typeface="+mn-lt"/>
                  </a:rPr>
                  <a:t>02</a:t>
                </a:r>
              </a:p>
            </p:txBody>
          </p:sp>
          <p:sp>
            <p:nvSpPr>
              <p:cNvPr id="37" name="文本框 15"/>
              <p:cNvSpPr txBox="1"/>
              <p:nvPr/>
            </p:nvSpPr>
            <p:spPr>
              <a:xfrm>
                <a:off x="2048624" y="3656234"/>
                <a:ext cx="1598660" cy="368300"/>
              </a:xfrm>
              <a:prstGeom prst="rect">
                <a:avLst/>
              </a:prstGeom>
              <a:noFill/>
            </p:spPr>
            <p:txBody>
              <a:bodyPr wrap="square" rtlCol="0">
                <a:spAutoFit/>
              </a:bodyPr>
              <a:lstStyle/>
              <a:p>
                <a:r>
                  <a:rPr lang="zh-CN" altLang="en-US" dirty="0">
                    <a:solidFill>
                      <a:srgbClr val="005A9E"/>
                    </a:solidFill>
                    <a:cs typeface="+mn-ea"/>
                    <a:sym typeface="+mn-lt"/>
                  </a:rPr>
                  <a:t>转换</a:t>
                </a:r>
              </a:p>
            </p:txBody>
          </p:sp>
        </p:grpSp>
        <p:sp>
          <p:nvSpPr>
            <p:cNvPr id="38" name="文本框 15"/>
            <p:cNvSpPr txBox="1"/>
            <p:nvPr/>
          </p:nvSpPr>
          <p:spPr>
            <a:xfrm>
              <a:off x="3393" y="4841"/>
              <a:ext cx="2518" cy="483"/>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Transformation</a:t>
              </a:r>
            </a:p>
          </p:txBody>
        </p:sp>
      </p:grpSp>
      <p:grpSp>
        <p:nvGrpSpPr>
          <p:cNvPr id="39" name="组合 38"/>
          <p:cNvGrpSpPr/>
          <p:nvPr/>
        </p:nvGrpSpPr>
        <p:grpSpPr>
          <a:xfrm>
            <a:off x="8408978" y="2649978"/>
            <a:ext cx="2338127" cy="768350"/>
            <a:chOff x="2229" y="4259"/>
            <a:chExt cx="3682" cy="1210"/>
          </a:xfrm>
        </p:grpSpPr>
        <p:grpSp>
          <p:nvGrpSpPr>
            <p:cNvPr id="40" name="组合 39"/>
            <p:cNvGrpSpPr/>
            <p:nvPr/>
          </p:nvGrpSpPr>
          <p:grpSpPr>
            <a:xfrm>
              <a:off x="2229" y="4259"/>
              <a:ext cx="3681" cy="1210"/>
              <a:chOff x="1310100" y="3582988"/>
              <a:chExt cx="2337184" cy="768350"/>
            </a:xfrm>
          </p:grpSpPr>
          <p:sp>
            <p:nvSpPr>
              <p:cNvPr id="41" name="文本框 14"/>
              <p:cNvSpPr txBox="1"/>
              <p:nvPr/>
            </p:nvSpPr>
            <p:spPr>
              <a:xfrm>
                <a:off x="1310100" y="3582988"/>
                <a:ext cx="870789" cy="768350"/>
              </a:xfrm>
              <a:prstGeom prst="rect">
                <a:avLst/>
              </a:prstGeom>
              <a:noFill/>
            </p:spPr>
            <p:txBody>
              <a:bodyPr wrap="square" rtlCol="0">
                <a:spAutoFit/>
              </a:bodyPr>
              <a:lstStyle/>
              <a:p>
                <a:pPr algn="ctr"/>
                <a:r>
                  <a:rPr lang="en-US" altLang="zh-CN" sz="4400" dirty="0">
                    <a:solidFill>
                      <a:srgbClr val="005A9E"/>
                    </a:solidFill>
                    <a:cs typeface="+mn-ea"/>
                    <a:sym typeface="+mn-lt"/>
                  </a:rPr>
                  <a:t>03</a:t>
                </a:r>
              </a:p>
            </p:txBody>
          </p:sp>
          <p:sp>
            <p:nvSpPr>
              <p:cNvPr id="42" name="文本框 15"/>
              <p:cNvSpPr txBox="1"/>
              <p:nvPr/>
            </p:nvSpPr>
            <p:spPr>
              <a:xfrm>
                <a:off x="2048624" y="3656234"/>
                <a:ext cx="1598660" cy="368300"/>
              </a:xfrm>
              <a:prstGeom prst="rect">
                <a:avLst/>
              </a:prstGeom>
              <a:noFill/>
            </p:spPr>
            <p:txBody>
              <a:bodyPr wrap="square" rtlCol="0">
                <a:spAutoFit/>
              </a:bodyPr>
              <a:lstStyle/>
              <a:p>
                <a:r>
                  <a:rPr lang="zh-CN" altLang="en-US" dirty="0">
                    <a:solidFill>
                      <a:srgbClr val="005A9E"/>
                    </a:solidFill>
                    <a:cs typeface="+mn-ea"/>
                    <a:sym typeface="+mn-lt"/>
                  </a:rPr>
                  <a:t>补记</a:t>
                </a:r>
              </a:p>
            </p:txBody>
          </p:sp>
        </p:grpSp>
        <p:sp>
          <p:nvSpPr>
            <p:cNvPr id="43" name="文本框 15"/>
            <p:cNvSpPr txBox="1"/>
            <p:nvPr/>
          </p:nvSpPr>
          <p:spPr>
            <a:xfrm>
              <a:off x="3393" y="4841"/>
              <a:ext cx="2518" cy="483"/>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Supplement</a:t>
              </a:r>
            </a:p>
          </p:txBody>
        </p:sp>
      </p:grpSp>
      <p:grpSp>
        <p:nvGrpSpPr>
          <p:cNvPr id="46" name="组合 45"/>
          <p:cNvGrpSpPr/>
          <p:nvPr/>
        </p:nvGrpSpPr>
        <p:grpSpPr>
          <a:xfrm>
            <a:off x="8408343" y="5290308"/>
            <a:ext cx="2338127" cy="768350"/>
            <a:chOff x="2229" y="4259"/>
            <a:chExt cx="3682" cy="1210"/>
          </a:xfrm>
        </p:grpSpPr>
        <p:grpSp>
          <p:nvGrpSpPr>
            <p:cNvPr id="47" name="组合 46"/>
            <p:cNvGrpSpPr/>
            <p:nvPr/>
          </p:nvGrpSpPr>
          <p:grpSpPr>
            <a:xfrm>
              <a:off x="2229" y="4259"/>
              <a:ext cx="3681" cy="1210"/>
              <a:chOff x="1310100" y="3582988"/>
              <a:chExt cx="2337184" cy="768350"/>
            </a:xfrm>
          </p:grpSpPr>
          <p:sp>
            <p:nvSpPr>
              <p:cNvPr id="49" name="文本框 14"/>
              <p:cNvSpPr txBox="1"/>
              <p:nvPr/>
            </p:nvSpPr>
            <p:spPr>
              <a:xfrm>
                <a:off x="1310100" y="3582988"/>
                <a:ext cx="870789" cy="768350"/>
              </a:xfrm>
              <a:prstGeom prst="rect">
                <a:avLst/>
              </a:prstGeom>
              <a:noFill/>
            </p:spPr>
            <p:txBody>
              <a:bodyPr wrap="square" rtlCol="0">
                <a:spAutoFit/>
              </a:bodyPr>
              <a:lstStyle/>
              <a:p>
                <a:pPr algn="ctr"/>
                <a:r>
                  <a:rPr lang="en-US" altLang="zh-CN" sz="4400" dirty="0">
                    <a:solidFill>
                      <a:srgbClr val="005A9E"/>
                    </a:solidFill>
                    <a:cs typeface="+mn-ea"/>
                    <a:sym typeface="+mn-lt"/>
                  </a:rPr>
                  <a:t>04</a:t>
                </a:r>
              </a:p>
            </p:txBody>
          </p:sp>
          <p:sp>
            <p:nvSpPr>
              <p:cNvPr id="50" name="文本框 15"/>
              <p:cNvSpPr txBox="1"/>
              <p:nvPr/>
            </p:nvSpPr>
            <p:spPr>
              <a:xfrm>
                <a:off x="2048624" y="3656234"/>
                <a:ext cx="1598660" cy="368300"/>
              </a:xfrm>
              <a:prstGeom prst="rect">
                <a:avLst/>
              </a:prstGeom>
              <a:noFill/>
            </p:spPr>
            <p:txBody>
              <a:bodyPr wrap="square" rtlCol="0">
                <a:spAutoFit/>
              </a:bodyPr>
              <a:lstStyle/>
              <a:p>
                <a:r>
                  <a:rPr lang="zh-CN" altLang="en-US" dirty="0">
                    <a:solidFill>
                      <a:srgbClr val="005A9E"/>
                    </a:solidFill>
                    <a:cs typeface="+mn-ea"/>
                    <a:sym typeface="+mn-lt"/>
                  </a:rPr>
                  <a:t>调整</a:t>
                </a:r>
              </a:p>
            </p:txBody>
          </p:sp>
        </p:grpSp>
        <p:sp>
          <p:nvSpPr>
            <p:cNvPr id="51" name="文本框 15"/>
            <p:cNvSpPr txBox="1"/>
            <p:nvPr/>
          </p:nvSpPr>
          <p:spPr>
            <a:xfrm>
              <a:off x="3393" y="4841"/>
              <a:ext cx="2518" cy="483"/>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Adjustment</a:t>
              </a:r>
            </a:p>
          </p:txBody>
        </p:sp>
      </p:grpSp>
      <p:grpSp>
        <p:nvGrpSpPr>
          <p:cNvPr id="52" name="组合 51"/>
          <p:cNvGrpSpPr/>
          <p:nvPr/>
        </p:nvGrpSpPr>
        <p:grpSpPr>
          <a:xfrm>
            <a:off x="4912033" y="5290308"/>
            <a:ext cx="2338127" cy="768350"/>
            <a:chOff x="2229" y="4259"/>
            <a:chExt cx="3682" cy="1210"/>
          </a:xfrm>
        </p:grpSpPr>
        <p:grpSp>
          <p:nvGrpSpPr>
            <p:cNvPr id="53" name="组合 52"/>
            <p:cNvGrpSpPr/>
            <p:nvPr/>
          </p:nvGrpSpPr>
          <p:grpSpPr>
            <a:xfrm>
              <a:off x="2229" y="4259"/>
              <a:ext cx="3681" cy="1210"/>
              <a:chOff x="1310100" y="3582988"/>
              <a:chExt cx="2337184" cy="768350"/>
            </a:xfrm>
          </p:grpSpPr>
          <p:sp>
            <p:nvSpPr>
              <p:cNvPr id="22" name="文本框 14"/>
              <p:cNvSpPr txBox="1"/>
              <p:nvPr/>
            </p:nvSpPr>
            <p:spPr>
              <a:xfrm>
                <a:off x="1310100" y="3582988"/>
                <a:ext cx="870789" cy="768350"/>
              </a:xfrm>
              <a:prstGeom prst="rect">
                <a:avLst/>
              </a:prstGeom>
              <a:noFill/>
            </p:spPr>
            <p:txBody>
              <a:bodyPr wrap="square" rtlCol="0">
                <a:spAutoFit/>
              </a:bodyPr>
              <a:lstStyle/>
              <a:p>
                <a:pPr algn="ctr"/>
                <a:r>
                  <a:rPr lang="en-US" altLang="zh-CN" sz="4400" dirty="0">
                    <a:solidFill>
                      <a:srgbClr val="005A9E"/>
                    </a:solidFill>
                    <a:cs typeface="+mn-ea"/>
                    <a:sym typeface="+mn-lt"/>
                  </a:rPr>
                  <a:t>05</a:t>
                </a:r>
              </a:p>
            </p:txBody>
          </p:sp>
          <p:sp>
            <p:nvSpPr>
              <p:cNvPr id="25" name="文本框 15"/>
              <p:cNvSpPr txBox="1"/>
              <p:nvPr/>
            </p:nvSpPr>
            <p:spPr>
              <a:xfrm>
                <a:off x="2048624" y="3656234"/>
                <a:ext cx="1598660" cy="368300"/>
              </a:xfrm>
              <a:prstGeom prst="rect">
                <a:avLst/>
              </a:prstGeom>
              <a:noFill/>
            </p:spPr>
            <p:txBody>
              <a:bodyPr wrap="square" rtlCol="0">
                <a:spAutoFit/>
              </a:bodyPr>
              <a:lstStyle/>
              <a:p>
                <a:r>
                  <a:rPr lang="zh-CN" altLang="en-US" dirty="0">
                    <a:solidFill>
                      <a:srgbClr val="005A9E"/>
                    </a:solidFill>
                    <a:cs typeface="+mn-ea"/>
                    <a:sym typeface="+mn-lt"/>
                  </a:rPr>
                  <a:t>检查</a:t>
                </a:r>
              </a:p>
            </p:txBody>
          </p:sp>
        </p:grpSp>
        <p:sp>
          <p:nvSpPr>
            <p:cNvPr id="28" name="文本框 15"/>
            <p:cNvSpPr txBox="1"/>
            <p:nvPr/>
          </p:nvSpPr>
          <p:spPr>
            <a:xfrm>
              <a:off x="3393" y="4841"/>
              <a:ext cx="2518" cy="483"/>
            </a:xfrm>
            <a:prstGeom prst="rect">
              <a:avLst/>
            </a:prstGeom>
            <a:noFill/>
          </p:spPr>
          <p:txBody>
            <a:bodyPr wrap="square" rtlCol="0">
              <a:spAutoFit/>
            </a:bodyPr>
            <a:lstStyle/>
            <a:p>
              <a:r>
                <a:rPr lang="en-US" altLang="zh-CN" sz="1400" dirty="0">
                  <a:solidFill>
                    <a:schemeClr val="tx1">
                      <a:lumMod val="65000"/>
                      <a:lumOff val="35000"/>
                    </a:schemeClr>
                  </a:solidFill>
                  <a:cs typeface="+mn-ea"/>
                  <a:sym typeface="+mn-lt"/>
                </a:rPr>
                <a:t>Check it out</a:t>
              </a:r>
            </a:p>
          </p:txBody>
        </p:sp>
      </p:grpSp>
      <p:pic>
        <p:nvPicPr>
          <p:cNvPr id="33" name="图片 32"/>
          <p:cNvPicPr>
            <a:picLocks noChangeAspect="1"/>
          </p:cNvPicPr>
          <p:nvPr/>
        </p:nvPicPr>
        <p:blipFill>
          <a:blip r:embed="rId4" cstate="print"/>
          <a:srcRect l="12282" t="8512" r="10099" b="8313"/>
          <a:stretch>
            <a:fillRect/>
          </a:stretch>
        </p:blipFill>
        <p:spPr>
          <a:xfrm>
            <a:off x="5303520" y="1428750"/>
            <a:ext cx="1343660" cy="1221105"/>
          </a:xfrm>
          <a:prstGeom prst="rect">
            <a:avLst/>
          </a:prstGeom>
        </p:spPr>
      </p:pic>
      <p:pic>
        <p:nvPicPr>
          <p:cNvPr id="34" name="图片 33" descr="准备"/>
          <p:cNvPicPr>
            <a:picLocks noChangeAspect="1"/>
          </p:cNvPicPr>
          <p:nvPr/>
        </p:nvPicPr>
        <p:blipFill>
          <a:blip r:embed="rId5" cstate="print"/>
          <a:stretch>
            <a:fillRect/>
          </a:stretch>
        </p:blipFill>
        <p:spPr>
          <a:xfrm>
            <a:off x="1732280" y="1506855"/>
            <a:ext cx="1253490" cy="1143000"/>
          </a:xfrm>
          <a:prstGeom prst="rect">
            <a:avLst/>
          </a:prstGeom>
        </p:spPr>
      </p:pic>
      <p:pic>
        <p:nvPicPr>
          <p:cNvPr id="54" name="图片 53" descr="放大镜"/>
          <p:cNvPicPr>
            <a:picLocks noChangeAspect="1"/>
          </p:cNvPicPr>
          <p:nvPr/>
        </p:nvPicPr>
        <p:blipFill>
          <a:blip r:embed="rId6"/>
          <a:stretch>
            <a:fillRect/>
          </a:stretch>
        </p:blipFill>
        <p:spPr>
          <a:xfrm>
            <a:off x="5463540" y="4137660"/>
            <a:ext cx="1023620" cy="1152525"/>
          </a:xfrm>
          <a:prstGeom prst="rect">
            <a:avLst/>
          </a:prstGeom>
        </p:spPr>
      </p:pic>
      <p:pic>
        <p:nvPicPr>
          <p:cNvPr id="61" name="图片 60" descr="齿轮"/>
          <p:cNvPicPr>
            <a:picLocks noChangeAspect="1"/>
          </p:cNvPicPr>
          <p:nvPr/>
        </p:nvPicPr>
        <p:blipFill>
          <a:blip r:embed="rId7" cstate="print"/>
          <a:stretch>
            <a:fillRect/>
          </a:stretch>
        </p:blipFill>
        <p:spPr>
          <a:xfrm>
            <a:off x="8849995" y="4139565"/>
            <a:ext cx="1165899" cy="1224009"/>
          </a:xfrm>
          <a:prstGeom prst="rect">
            <a:avLst/>
          </a:prstGeom>
        </p:spPr>
      </p:pic>
      <p:pic>
        <p:nvPicPr>
          <p:cNvPr id="62" name="图片 61" descr="笔记本"/>
          <p:cNvPicPr>
            <a:picLocks noChangeAspect="1"/>
          </p:cNvPicPr>
          <p:nvPr/>
        </p:nvPicPr>
        <p:blipFill>
          <a:blip r:embed="rId8" cstate="print"/>
          <a:stretch>
            <a:fillRect/>
          </a:stretch>
        </p:blipFill>
        <p:spPr>
          <a:xfrm>
            <a:off x="8849995" y="1620520"/>
            <a:ext cx="1163320" cy="8369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88544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理旧账</a:t>
            </a:r>
            <a:endParaRPr lang="zh-CN" altLang="en-US" sz="2400" dirty="0" smtClean="0">
              <a:solidFill>
                <a:srgbClr val="005A9E"/>
              </a:solidFill>
              <a:latin typeface="微软雅黑" panose="020B0503020204020204" charset="-122"/>
              <a:ea typeface="微软雅黑" panose="020B0503020204020204" charset="-122"/>
              <a:sym typeface="+mn-ea"/>
            </a:endParaRPr>
          </a:p>
        </p:txBody>
      </p:sp>
      <p:grpSp>
        <p:nvGrpSpPr>
          <p:cNvPr id="15" name="组合 3"/>
          <p:cNvGrpSpPr/>
          <p:nvPr/>
        </p:nvGrpSpPr>
        <p:grpSpPr>
          <a:xfrm>
            <a:off x="120649" y="1687195"/>
            <a:ext cx="2757805" cy="4612005"/>
            <a:chOff x="782675" y="1325777"/>
            <a:chExt cx="1994113" cy="3495046"/>
          </a:xfrm>
        </p:grpSpPr>
        <p:sp>
          <p:nvSpPr>
            <p:cNvPr id="19" name="圆角矩形 18"/>
            <p:cNvSpPr/>
            <p:nvPr/>
          </p:nvSpPr>
          <p:spPr>
            <a:xfrm>
              <a:off x="886997" y="1325777"/>
              <a:ext cx="1785231" cy="1502773"/>
            </a:xfrm>
            <a:prstGeom prst="roundRect">
              <a:avLst>
                <a:gd name="adj" fmla="val 9350"/>
              </a:avLst>
            </a:prstGeom>
            <a:solidFill>
              <a:srgbClr val="005A9E"/>
            </a:solidFill>
            <a:ln w="25400" cap="flat" cmpd="sng" algn="ctr">
              <a:solidFill>
                <a:sysClr val="window" lastClr="FFFFFF"/>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20" name="任意多边形 19"/>
            <p:cNvSpPr/>
            <p:nvPr/>
          </p:nvSpPr>
          <p:spPr>
            <a:xfrm>
              <a:off x="782675" y="1925849"/>
              <a:ext cx="1994113" cy="2894974"/>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005A9E"/>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21" name="椭圆 20"/>
            <p:cNvSpPr/>
            <p:nvPr/>
          </p:nvSpPr>
          <p:spPr>
            <a:xfrm>
              <a:off x="1462596" y="1647875"/>
              <a:ext cx="600075" cy="600075"/>
            </a:xfrm>
            <a:prstGeom prst="ellipse">
              <a:avLst/>
            </a:prstGeom>
            <a:solidFill>
              <a:srgbClr val="005A9E"/>
            </a:solidFill>
            <a:ln w="25400" cap="flat" cmpd="sng" algn="ctr">
              <a:no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Impact" panose="020B0806030902050204" pitchFamily="34" charset="0"/>
                <a:ea typeface="PMingLiU" panose="02020500000000000000" pitchFamily="18" charset="-120"/>
              </a:endParaRPr>
            </a:p>
          </p:txBody>
        </p:sp>
        <p:sp>
          <p:nvSpPr>
            <p:cNvPr id="23" name="文本框 11"/>
            <p:cNvSpPr txBox="1"/>
            <p:nvPr/>
          </p:nvSpPr>
          <p:spPr>
            <a:xfrm>
              <a:off x="1012088" y="1432132"/>
              <a:ext cx="1504673" cy="441272"/>
            </a:xfrm>
            <a:prstGeom prst="rect">
              <a:avLst/>
            </a:prstGeom>
            <a:noFill/>
          </p:spPr>
          <p:txBody>
            <a:bodyPr wrap="square" lIns="91412" tIns="45706" rIns="91412" bIns="45706" rtlCol="0">
              <a:spAutoFit/>
            </a:bodyPr>
            <a:lstStyle/>
            <a:p>
              <a:pPr algn="ctr" defTabSz="1217930">
                <a:defRPr/>
              </a:pPr>
              <a:r>
                <a:rPr lang="zh-CN" altLang="zh-HK" sz="3200" kern="0" dirty="0">
                  <a:solidFill>
                    <a:schemeClr val="bg1"/>
                  </a:solidFill>
                  <a:latin typeface="方正大黑简体" panose="03000509000000000000" charset="-122"/>
                  <a:ea typeface="方正大黑简体" panose="03000509000000000000" charset="-122"/>
                </a:rPr>
                <a:t>资产账</a:t>
              </a:r>
            </a:p>
          </p:txBody>
        </p:sp>
        <p:sp>
          <p:nvSpPr>
            <p:cNvPr id="24" name="文本框 65"/>
            <p:cNvSpPr txBox="1"/>
            <p:nvPr/>
          </p:nvSpPr>
          <p:spPr>
            <a:xfrm>
              <a:off x="852797" y="2193574"/>
              <a:ext cx="1853630" cy="2586998"/>
            </a:xfrm>
            <a:prstGeom prst="rect">
              <a:avLst/>
            </a:prstGeom>
            <a:noFill/>
          </p:spPr>
          <p:txBody>
            <a:bodyPr wrap="square" lIns="91412" tIns="45706" rIns="91412" bIns="45706" rtlCol="0">
              <a:spAutoFit/>
            </a:bodyPr>
            <a:lstStyle/>
            <a:p>
              <a:pPr algn="l">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rPr>
                <a:t>确定资产确认入账流程、确定计提折旧与摊销业务责任部门及入账流程；根据折旧以及资产入账流程，通过资产核查明晰资产使用责任主体与归类；确定存货管理制度及入账流程；确定对外投资的确认及核算方法等。</a:t>
              </a:r>
            </a:p>
          </p:txBody>
        </p:sp>
      </p:grpSp>
      <p:grpSp>
        <p:nvGrpSpPr>
          <p:cNvPr id="55" name="组合 3"/>
          <p:cNvGrpSpPr/>
          <p:nvPr/>
        </p:nvGrpSpPr>
        <p:grpSpPr>
          <a:xfrm>
            <a:off x="3180714" y="1687195"/>
            <a:ext cx="2757805" cy="4612005"/>
            <a:chOff x="782675" y="1325777"/>
            <a:chExt cx="1994113" cy="3495046"/>
          </a:xfrm>
        </p:grpSpPr>
        <p:sp>
          <p:nvSpPr>
            <p:cNvPr id="56" name="圆角矩形 55"/>
            <p:cNvSpPr/>
            <p:nvPr/>
          </p:nvSpPr>
          <p:spPr>
            <a:xfrm>
              <a:off x="886997" y="1325777"/>
              <a:ext cx="1785231" cy="1502773"/>
            </a:xfrm>
            <a:prstGeom prst="roundRect">
              <a:avLst>
                <a:gd name="adj" fmla="val 9350"/>
              </a:avLst>
            </a:prstGeom>
            <a:solidFill>
              <a:srgbClr val="005A9E"/>
            </a:solidFill>
            <a:ln w="25400" cap="flat" cmpd="sng" algn="ctr">
              <a:solidFill>
                <a:sysClr val="window" lastClr="FFFFFF"/>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57" name="任意多边形 56"/>
            <p:cNvSpPr/>
            <p:nvPr/>
          </p:nvSpPr>
          <p:spPr>
            <a:xfrm>
              <a:off x="782675" y="1925849"/>
              <a:ext cx="1994113" cy="2894974"/>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005A9E"/>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58" name="椭圆 57"/>
            <p:cNvSpPr/>
            <p:nvPr/>
          </p:nvSpPr>
          <p:spPr>
            <a:xfrm>
              <a:off x="1462596" y="1647875"/>
              <a:ext cx="600075" cy="600075"/>
            </a:xfrm>
            <a:prstGeom prst="ellipse">
              <a:avLst/>
            </a:prstGeom>
            <a:solidFill>
              <a:srgbClr val="005A9E"/>
            </a:solidFill>
            <a:ln w="25400" cap="flat" cmpd="sng" algn="ctr">
              <a:no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Impact" panose="020B0806030902050204" pitchFamily="34" charset="0"/>
                <a:ea typeface="PMingLiU" panose="02020500000000000000" pitchFamily="18" charset="-120"/>
              </a:endParaRPr>
            </a:p>
          </p:txBody>
        </p:sp>
        <p:sp>
          <p:nvSpPr>
            <p:cNvPr id="59" name="文本框 11"/>
            <p:cNvSpPr txBox="1"/>
            <p:nvPr/>
          </p:nvSpPr>
          <p:spPr>
            <a:xfrm>
              <a:off x="1012088" y="1432132"/>
              <a:ext cx="1504673" cy="441272"/>
            </a:xfrm>
            <a:prstGeom prst="rect">
              <a:avLst/>
            </a:prstGeom>
            <a:noFill/>
          </p:spPr>
          <p:txBody>
            <a:bodyPr wrap="square" lIns="91412" tIns="45706" rIns="91412" bIns="45706" rtlCol="0">
              <a:spAutoFit/>
            </a:bodyPr>
            <a:lstStyle/>
            <a:p>
              <a:pPr algn="ctr" defTabSz="1217930">
                <a:defRPr/>
              </a:pPr>
              <a:r>
                <a:rPr lang="zh-CN" altLang="zh-HK" sz="3200" kern="0" dirty="0">
                  <a:solidFill>
                    <a:schemeClr val="bg1"/>
                  </a:solidFill>
                  <a:latin typeface="方正大黑简体" panose="03000509000000000000" charset="-122"/>
                  <a:ea typeface="方正大黑简体" panose="03000509000000000000" charset="-122"/>
                </a:rPr>
                <a:t>往来账</a:t>
              </a:r>
            </a:p>
          </p:txBody>
        </p:sp>
        <p:sp>
          <p:nvSpPr>
            <p:cNvPr id="60" name="文本框 65"/>
            <p:cNvSpPr txBox="1"/>
            <p:nvPr/>
          </p:nvSpPr>
          <p:spPr>
            <a:xfrm>
              <a:off x="852926" y="2193403"/>
              <a:ext cx="1855907" cy="2610578"/>
            </a:xfrm>
            <a:prstGeom prst="rect">
              <a:avLst/>
            </a:prstGeom>
            <a:noFill/>
          </p:spPr>
          <p:txBody>
            <a:bodyPr wrap="square" lIns="91412" tIns="45706" rIns="91412" bIns="45706" rtlCol="0">
              <a:spAutoFit/>
            </a:bodyPr>
            <a:lstStyle/>
            <a:p>
              <a:pPr algn="l">
                <a:lnSpc>
                  <a:spcPct val="130000"/>
                </a:lnSpc>
                <a:spcBef>
                  <a:spcPts val="0"/>
                </a:spcBef>
                <a:spcAft>
                  <a:spcPts val="0"/>
                </a:spcAft>
              </a:pP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开展往来款项专项清理和账龄分析工作，做好坏账计提的准备工作，确定计提坏账准备的方法。明确债权债务关系，按规定程序及时核销往来款项；其他应收款与其他应付款应区分预(暂)付、预（暂）收款项、周转类款项；年底确无法核销的，需要理出债权债务人；应付(缴)款项年底确实无法支付的，理出对应的项目与支出科目。</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67" name="组合 3"/>
          <p:cNvGrpSpPr/>
          <p:nvPr/>
        </p:nvGrpSpPr>
        <p:grpSpPr>
          <a:xfrm>
            <a:off x="6236334" y="1687195"/>
            <a:ext cx="2757805" cy="4612005"/>
            <a:chOff x="782675" y="1325777"/>
            <a:chExt cx="1994113" cy="3495046"/>
          </a:xfrm>
        </p:grpSpPr>
        <p:sp>
          <p:nvSpPr>
            <p:cNvPr id="68" name="圆角矩形 67"/>
            <p:cNvSpPr/>
            <p:nvPr/>
          </p:nvSpPr>
          <p:spPr>
            <a:xfrm>
              <a:off x="886997" y="1325777"/>
              <a:ext cx="1785231" cy="1502773"/>
            </a:xfrm>
            <a:prstGeom prst="roundRect">
              <a:avLst>
                <a:gd name="adj" fmla="val 9350"/>
              </a:avLst>
            </a:prstGeom>
            <a:solidFill>
              <a:srgbClr val="005A9E"/>
            </a:solidFill>
            <a:ln w="25400" cap="flat" cmpd="sng" algn="ctr">
              <a:solidFill>
                <a:sysClr val="window" lastClr="FFFFFF"/>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69" name="任意多边形 68"/>
            <p:cNvSpPr/>
            <p:nvPr/>
          </p:nvSpPr>
          <p:spPr>
            <a:xfrm>
              <a:off x="782675" y="1925849"/>
              <a:ext cx="1994113" cy="2894974"/>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005A9E"/>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70" name="椭圆 69"/>
            <p:cNvSpPr/>
            <p:nvPr/>
          </p:nvSpPr>
          <p:spPr>
            <a:xfrm>
              <a:off x="1462596" y="1647875"/>
              <a:ext cx="600075" cy="600075"/>
            </a:xfrm>
            <a:prstGeom prst="ellipse">
              <a:avLst/>
            </a:prstGeom>
            <a:solidFill>
              <a:srgbClr val="005A9E"/>
            </a:solidFill>
            <a:ln w="25400" cap="flat" cmpd="sng" algn="ctr">
              <a:no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Impact" panose="020B0806030902050204" pitchFamily="34" charset="0"/>
                <a:ea typeface="PMingLiU" panose="02020500000000000000" pitchFamily="18" charset="-120"/>
              </a:endParaRPr>
            </a:p>
          </p:txBody>
        </p:sp>
        <p:sp>
          <p:nvSpPr>
            <p:cNvPr id="71" name="文本框 11"/>
            <p:cNvSpPr txBox="1"/>
            <p:nvPr/>
          </p:nvSpPr>
          <p:spPr>
            <a:xfrm>
              <a:off x="1012088" y="1432132"/>
              <a:ext cx="1504673" cy="441272"/>
            </a:xfrm>
            <a:prstGeom prst="rect">
              <a:avLst/>
            </a:prstGeom>
            <a:noFill/>
          </p:spPr>
          <p:txBody>
            <a:bodyPr wrap="square" lIns="91412" tIns="45706" rIns="91412" bIns="45706" rtlCol="0">
              <a:spAutoFit/>
            </a:bodyPr>
            <a:lstStyle/>
            <a:p>
              <a:pPr algn="ctr" defTabSz="1217930">
                <a:defRPr/>
              </a:pPr>
              <a:r>
                <a:rPr lang="zh-CN" altLang="zh-HK" sz="3200" kern="0" dirty="0">
                  <a:solidFill>
                    <a:schemeClr val="bg1"/>
                  </a:solidFill>
                  <a:latin typeface="方正大黑简体" panose="03000509000000000000" charset="-122"/>
                  <a:ea typeface="方正大黑简体" panose="03000509000000000000" charset="-122"/>
                </a:rPr>
                <a:t>基建账</a:t>
              </a:r>
            </a:p>
          </p:txBody>
        </p:sp>
        <p:sp>
          <p:nvSpPr>
            <p:cNvPr id="72" name="文本框 65"/>
            <p:cNvSpPr txBox="1"/>
            <p:nvPr/>
          </p:nvSpPr>
          <p:spPr>
            <a:xfrm>
              <a:off x="904811" y="2302157"/>
              <a:ext cx="1855907" cy="2307414"/>
            </a:xfrm>
            <a:prstGeom prst="rect">
              <a:avLst/>
            </a:prstGeom>
            <a:noFill/>
          </p:spPr>
          <p:txBody>
            <a:bodyPr wrap="square" lIns="91412" tIns="45706" rIns="91412" bIns="45706" rtlCol="0">
              <a:spAutoFit/>
            </a:bodyPr>
            <a:lstStyle/>
            <a:p>
              <a:pPr algn="l">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基本建设管理部门和财务部门应进一步清理基本建设会计账务，按规定及时办理基本建设项目竣工财务决算及固定资产入账等手续，为取消基建会计账套、统一基本建设业务的会计核算准备条件。</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73" name="组合 3"/>
          <p:cNvGrpSpPr/>
          <p:nvPr/>
        </p:nvGrpSpPr>
        <p:grpSpPr>
          <a:xfrm>
            <a:off x="9297034" y="1687195"/>
            <a:ext cx="2757805" cy="4612005"/>
            <a:chOff x="782675" y="1325777"/>
            <a:chExt cx="1994113" cy="3495046"/>
          </a:xfrm>
        </p:grpSpPr>
        <p:sp>
          <p:nvSpPr>
            <p:cNvPr id="74" name="圆角矩形 73"/>
            <p:cNvSpPr/>
            <p:nvPr/>
          </p:nvSpPr>
          <p:spPr>
            <a:xfrm>
              <a:off x="886997" y="1325777"/>
              <a:ext cx="1785231" cy="1502773"/>
            </a:xfrm>
            <a:prstGeom prst="roundRect">
              <a:avLst>
                <a:gd name="adj" fmla="val 9350"/>
              </a:avLst>
            </a:prstGeom>
            <a:solidFill>
              <a:srgbClr val="005A9E"/>
            </a:solidFill>
            <a:ln w="25400" cap="flat" cmpd="sng" algn="ctr">
              <a:solidFill>
                <a:sysClr val="window" lastClr="FFFFFF"/>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75" name="任意多边形 74"/>
            <p:cNvSpPr/>
            <p:nvPr/>
          </p:nvSpPr>
          <p:spPr>
            <a:xfrm>
              <a:off x="782675" y="1925849"/>
              <a:ext cx="1994113" cy="2894974"/>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005A9E"/>
              </a:solid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Calibri" panose="020F0502020204030204"/>
                <a:ea typeface="PMingLiU" panose="02020500000000000000" pitchFamily="18" charset="-120"/>
              </a:endParaRPr>
            </a:p>
          </p:txBody>
        </p:sp>
        <p:sp>
          <p:nvSpPr>
            <p:cNvPr id="76" name="椭圆 75"/>
            <p:cNvSpPr/>
            <p:nvPr/>
          </p:nvSpPr>
          <p:spPr>
            <a:xfrm>
              <a:off x="1462596" y="1647875"/>
              <a:ext cx="600075" cy="600075"/>
            </a:xfrm>
            <a:prstGeom prst="ellipse">
              <a:avLst/>
            </a:prstGeom>
            <a:solidFill>
              <a:srgbClr val="005A9E"/>
            </a:solidFill>
            <a:ln w="25400" cap="flat" cmpd="sng" algn="ctr">
              <a:noFill/>
              <a:prstDash val="solid"/>
            </a:ln>
            <a:effectLst/>
          </p:spPr>
          <p:txBody>
            <a:bodyPr lIns="91412" tIns="45706" rIns="91412" bIns="45706" rtlCol="0" anchor="ctr"/>
            <a:lstStyle/>
            <a:p>
              <a:pPr algn="ctr" defTabSz="1217930">
                <a:defRPr/>
              </a:pPr>
              <a:endParaRPr lang="zh-HK" altLang="en-US" sz="2135" kern="0" dirty="0">
                <a:solidFill>
                  <a:prstClr val="white"/>
                </a:solidFill>
                <a:latin typeface="Impact" panose="020B0806030902050204" pitchFamily="34" charset="0"/>
                <a:ea typeface="PMingLiU" panose="02020500000000000000" pitchFamily="18" charset="-120"/>
              </a:endParaRPr>
            </a:p>
          </p:txBody>
        </p:sp>
        <p:sp>
          <p:nvSpPr>
            <p:cNvPr id="77" name="文本框 11"/>
            <p:cNvSpPr txBox="1"/>
            <p:nvPr/>
          </p:nvSpPr>
          <p:spPr>
            <a:xfrm>
              <a:off x="1012088" y="1432132"/>
              <a:ext cx="1504673" cy="441272"/>
            </a:xfrm>
            <a:prstGeom prst="rect">
              <a:avLst/>
            </a:prstGeom>
            <a:noFill/>
          </p:spPr>
          <p:txBody>
            <a:bodyPr wrap="square" lIns="91412" tIns="45706" rIns="91412" bIns="45706" rtlCol="0">
              <a:spAutoFit/>
            </a:bodyPr>
            <a:lstStyle/>
            <a:p>
              <a:pPr algn="ctr" defTabSz="1217930">
                <a:defRPr/>
              </a:pPr>
              <a:r>
                <a:rPr lang="zh-CN" altLang="zh-HK" sz="3200" kern="0" dirty="0">
                  <a:solidFill>
                    <a:schemeClr val="bg1"/>
                  </a:solidFill>
                  <a:latin typeface="方正大黑简体" panose="03000509000000000000" charset="-122"/>
                  <a:ea typeface="方正大黑简体" panose="03000509000000000000" charset="-122"/>
                </a:rPr>
                <a:t>合同帐</a:t>
              </a:r>
            </a:p>
          </p:txBody>
        </p:sp>
        <p:sp>
          <p:nvSpPr>
            <p:cNvPr id="78" name="文本框 65"/>
            <p:cNvSpPr txBox="1"/>
            <p:nvPr/>
          </p:nvSpPr>
          <p:spPr>
            <a:xfrm>
              <a:off x="904811" y="2302157"/>
              <a:ext cx="1855907" cy="1747282"/>
            </a:xfrm>
            <a:prstGeom prst="rect">
              <a:avLst/>
            </a:prstGeom>
            <a:noFill/>
          </p:spPr>
          <p:txBody>
            <a:bodyPr wrap="square" lIns="91412" tIns="45706" rIns="91412" bIns="45706" rtlCol="0">
              <a:spAutoFit/>
            </a:bodyPr>
            <a:lstStyle/>
            <a:p>
              <a:pP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收入类合同应明确收入权责确认依据和时点要求，支出类合同应明确</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mn-ea"/>
                </a:rPr>
                <a:t>付款</a:t>
              </a: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依据和进度时间，为按权责发生制要求进行账务处理提供依据。</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sp>
        <p:nvSpPr>
          <p:cNvPr id="79" name="矩形 78"/>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9" name="图片 48" descr="喇叭"/>
          <p:cNvPicPr>
            <a:picLocks noChangeAspect="1"/>
          </p:cNvPicPr>
          <p:nvPr/>
        </p:nvPicPr>
        <p:blipFill>
          <a:blip r:embed="rId2"/>
          <a:stretch>
            <a:fillRect/>
          </a:stretch>
        </p:blipFill>
        <p:spPr>
          <a:xfrm rot="19800000">
            <a:off x="110502" y="4322127"/>
            <a:ext cx="1808480" cy="1825625"/>
          </a:xfrm>
          <a:prstGeom prst="rect">
            <a:avLst/>
          </a:prstGeom>
        </p:spPr>
      </p:pic>
      <p:sp>
        <p:nvSpPr>
          <p:cNvPr id="50" name="文本框 49"/>
          <p:cNvSpPr txBox="1"/>
          <p:nvPr/>
        </p:nvSpPr>
        <p:spPr>
          <a:xfrm rot="20040000">
            <a:off x="1741817" y="3490644"/>
            <a:ext cx="1858010" cy="646331"/>
          </a:xfrm>
          <a:prstGeom prst="rect">
            <a:avLst/>
          </a:prstGeom>
          <a:noFill/>
        </p:spPr>
        <p:txBody>
          <a:bodyPr wrap="square" rtlCol="0">
            <a:spAutoFit/>
          </a:bodyPr>
          <a:lstStyle/>
          <a:p>
            <a:r>
              <a:rPr lang="zh-CN" altLang="en-US" sz="3600" b="1" dirty="0">
                <a:solidFill>
                  <a:srgbClr val="C00000"/>
                </a:solidFill>
                <a:latin typeface="幼圆" panose="02010509060101010101" charset="-122"/>
                <a:ea typeface="幼圆" panose="02010509060101010101" charset="-122"/>
                <a:cs typeface="方正大黑简体" panose="03000509000000000000" charset="-122"/>
              </a:rPr>
              <a:t>不</a:t>
            </a:r>
            <a:r>
              <a:rPr lang="zh-CN" altLang="en-US" sz="3600" b="1" dirty="0" smtClean="0">
                <a:solidFill>
                  <a:srgbClr val="C00000"/>
                </a:solidFill>
                <a:latin typeface="幼圆" panose="02010509060101010101" charset="-122"/>
                <a:ea typeface="幼圆" panose="02010509060101010101" charset="-122"/>
                <a:cs typeface="方正大黑简体" panose="03000509000000000000" charset="-122"/>
              </a:rPr>
              <a:t>变形</a:t>
            </a:r>
            <a:endParaRPr lang="zh-CN" altLang="en-US" sz="3600" b="1" dirty="0">
              <a:solidFill>
                <a:srgbClr val="C00000"/>
              </a:solidFill>
              <a:latin typeface="幼圆" panose="02010509060101010101" charset="-122"/>
              <a:ea typeface="幼圆" panose="02010509060101010101" charset="-122"/>
              <a:cs typeface="方正大黑简体" panose="03000509000000000000" charset="-122"/>
            </a:endParaRPr>
          </a:p>
        </p:txBody>
      </p:sp>
      <p:sp>
        <p:nvSpPr>
          <p:cNvPr id="51" name="文本框 50"/>
          <p:cNvSpPr txBox="1"/>
          <p:nvPr/>
        </p:nvSpPr>
        <p:spPr>
          <a:xfrm>
            <a:off x="1991372" y="4661217"/>
            <a:ext cx="1858010" cy="646331"/>
          </a:xfrm>
          <a:prstGeom prst="rect">
            <a:avLst/>
          </a:prstGeom>
          <a:noFill/>
        </p:spPr>
        <p:txBody>
          <a:bodyPr wrap="square" rtlCol="0">
            <a:spAutoFit/>
          </a:bodyPr>
          <a:lstStyle/>
          <a:p>
            <a:r>
              <a:rPr lang="zh-CN" altLang="en-US" sz="3600" b="1" dirty="0">
                <a:solidFill>
                  <a:srgbClr val="C00000"/>
                </a:solidFill>
                <a:latin typeface="幼圆" panose="02010509060101010101" charset="-122"/>
                <a:ea typeface="幼圆" panose="02010509060101010101" charset="-122"/>
                <a:cs typeface="方正大黑简体" panose="03000509000000000000" charset="-122"/>
              </a:rPr>
              <a:t>不</a:t>
            </a:r>
            <a:r>
              <a:rPr lang="zh-CN" altLang="en-US" sz="3600" b="1" dirty="0" smtClean="0">
                <a:solidFill>
                  <a:srgbClr val="C00000"/>
                </a:solidFill>
                <a:latin typeface="幼圆" panose="02010509060101010101" charset="-122"/>
                <a:ea typeface="幼圆" panose="02010509060101010101" charset="-122"/>
                <a:cs typeface="方正大黑简体" panose="03000509000000000000" charset="-122"/>
              </a:rPr>
              <a:t>走样</a:t>
            </a:r>
            <a:endParaRPr lang="zh-CN" altLang="en-US" sz="3600" b="1" dirty="0">
              <a:solidFill>
                <a:srgbClr val="C00000"/>
              </a:solidFill>
              <a:latin typeface="幼圆" panose="02010509060101010101" charset="-122"/>
              <a:ea typeface="幼圆" panose="02010509060101010101" charset="-122"/>
              <a:cs typeface="方正大黑简体" panose="03000509000000000000" charset="-122"/>
            </a:endParaRPr>
          </a:p>
        </p:txBody>
      </p:sp>
      <p:sp>
        <p:nvSpPr>
          <p:cNvPr id="52" name="任意多边形 51"/>
          <p:cNvSpPr>
            <a:spLocks noChangeAspect="1"/>
          </p:cNvSpPr>
          <p:nvPr/>
        </p:nvSpPr>
        <p:spPr>
          <a:xfrm>
            <a:off x="4737154" y="1060450"/>
            <a:ext cx="1260009" cy="1260009"/>
          </a:xfrm>
          <a:custGeom>
            <a:avLst/>
            <a:gdLst>
              <a:gd name="connsiteX0" fmla="*/ 0 w 1353343"/>
              <a:gd name="connsiteY0" fmla="*/ 676672 h 1353343"/>
              <a:gd name="connsiteX1" fmla="*/ 676672 w 1353343"/>
              <a:gd name="connsiteY1" fmla="*/ 0 h 1353343"/>
              <a:gd name="connsiteX2" fmla="*/ 1353344 w 1353343"/>
              <a:gd name="connsiteY2" fmla="*/ 676672 h 1353343"/>
              <a:gd name="connsiteX3" fmla="*/ 676672 w 1353343"/>
              <a:gd name="connsiteY3" fmla="*/ 1353344 h 1353343"/>
              <a:gd name="connsiteX4" fmla="*/ 0 w 1353343"/>
              <a:gd name="connsiteY4" fmla="*/ 676672 h 1353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343" h="1353343">
                <a:moveTo>
                  <a:pt x="0" y="676672"/>
                </a:moveTo>
                <a:cubicBezTo>
                  <a:pt x="0" y="302956"/>
                  <a:pt x="302956" y="0"/>
                  <a:pt x="676672" y="0"/>
                </a:cubicBezTo>
                <a:cubicBezTo>
                  <a:pt x="1050388" y="0"/>
                  <a:pt x="1353344" y="302956"/>
                  <a:pt x="1353344" y="676672"/>
                </a:cubicBezTo>
                <a:cubicBezTo>
                  <a:pt x="1353344" y="1050388"/>
                  <a:pt x="1050388" y="1353344"/>
                  <a:pt x="676672" y="1353344"/>
                </a:cubicBezTo>
                <a:cubicBezTo>
                  <a:pt x="302956" y="1353344"/>
                  <a:pt x="0" y="1050388"/>
                  <a:pt x="0" y="676672"/>
                </a:cubicBezTo>
                <a:close/>
              </a:path>
            </a:pathLst>
          </a:custGeom>
          <a:solidFill>
            <a:srgbClr val="005A9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6292" tIns="236292" rIns="236292" bIns="236292" spcCol="1270" anchor="ctr"/>
          <a:lstStyle/>
          <a:p>
            <a:pPr algn="ctr" defTabSz="1333500" eaLnBrk="1" fontAlgn="auto" hangingPunct="1">
              <a:lnSpc>
                <a:spcPct val="100000"/>
              </a:lnSpc>
              <a:spcBef>
                <a:spcPts val="0"/>
              </a:spcBef>
              <a:spcAft>
                <a:spcPts val="35"/>
              </a:spcAft>
              <a:defRPr/>
            </a:pPr>
            <a:r>
              <a:rPr lang="zh-CN" altLang="zh-CN" sz="2500" b="1"/>
              <a:t>遵循</a:t>
            </a:r>
          </a:p>
          <a:p>
            <a:pPr algn="ctr" defTabSz="1333500" eaLnBrk="1" fontAlgn="auto" hangingPunct="1">
              <a:lnSpc>
                <a:spcPct val="100000"/>
              </a:lnSpc>
              <a:spcBef>
                <a:spcPts val="0"/>
              </a:spcBef>
              <a:spcAft>
                <a:spcPts val="35"/>
              </a:spcAft>
              <a:defRPr/>
            </a:pPr>
            <a:r>
              <a:rPr lang="zh-CN" altLang="zh-CN" sz="2500" b="1"/>
              <a:t>制度</a:t>
            </a:r>
          </a:p>
        </p:txBody>
      </p:sp>
      <p:sp>
        <p:nvSpPr>
          <p:cNvPr id="53" name="任意多边形 52"/>
          <p:cNvSpPr>
            <a:spLocks noChangeAspect="1"/>
          </p:cNvSpPr>
          <p:nvPr/>
        </p:nvSpPr>
        <p:spPr>
          <a:xfrm>
            <a:off x="9736509" y="1060450"/>
            <a:ext cx="1260009" cy="1260009"/>
          </a:xfrm>
          <a:custGeom>
            <a:avLst/>
            <a:gdLst>
              <a:gd name="connsiteX0" fmla="*/ 0 w 1353343"/>
              <a:gd name="connsiteY0" fmla="*/ 676672 h 1353343"/>
              <a:gd name="connsiteX1" fmla="*/ 676672 w 1353343"/>
              <a:gd name="connsiteY1" fmla="*/ 0 h 1353343"/>
              <a:gd name="connsiteX2" fmla="*/ 1353344 w 1353343"/>
              <a:gd name="connsiteY2" fmla="*/ 676672 h 1353343"/>
              <a:gd name="connsiteX3" fmla="*/ 676672 w 1353343"/>
              <a:gd name="connsiteY3" fmla="*/ 1353344 h 1353343"/>
              <a:gd name="connsiteX4" fmla="*/ 0 w 1353343"/>
              <a:gd name="connsiteY4" fmla="*/ 676672 h 1353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343" h="1353343">
                <a:moveTo>
                  <a:pt x="0" y="676672"/>
                </a:moveTo>
                <a:cubicBezTo>
                  <a:pt x="0" y="302956"/>
                  <a:pt x="302956" y="0"/>
                  <a:pt x="676672" y="0"/>
                </a:cubicBezTo>
                <a:cubicBezTo>
                  <a:pt x="1050388" y="0"/>
                  <a:pt x="1353344" y="302956"/>
                  <a:pt x="1353344" y="676672"/>
                </a:cubicBezTo>
                <a:cubicBezTo>
                  <a:pt x="1353344" y="1050388"/>
                  <a:pt x="1050388" y="1353344"/>
                  <a:pt x="676672" y="1353344"/>
                </a:cubicBezTo>
                <a:cubicBezTo>
                  <a:pt x="302956" y="1353344"/>
                  <a:pt x="0" y="1050388"/>
                  <a:pt x="0" y="676672"/>
                </a:cubicBezTo>
                <a:close/>
              </a:path>
            </a:pathLst>
          </a:custGeom>
          <a:solidFill>
            <a:srgbClr val="005A9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6292" tIns="236292" rIns="236292" bIns="236292" spcCol="1270" anchor="ctr"/>
          <a:lstStyle/>
          <a:p>
            <a:pPr algn="ctr" defTabSz="1333500" eaLnBrk="1" fontAlgn="auto" hangingPunct="1">
              <a:lnSpc>
                <a:spcPct val="90000"/>
              </a:lnSpc>
              <a:spcAft>
                <a:spcPct val="35000"/>
              </a:spcAft>
              <a:defRPr/>
            </a:pPr>
            <a:r>
              <a:rPr lang="zh-CN" altLang="en-US" sz="2000" b="1"/>
              <a:t>自动化</a:t>
            </a:r>
          </a:p>
        </p:txBody>
      </p:sp>
      <p:sp>
        <p:nvSpPr>
          <p:cNvPr id="54" name="任意多边形 53"/>
          <p:cNvSpPr>
            <a:spLocks noChangeAspect="1"/>
          </p:cNvSpPr>
          <p:nvPr/>
        </p:nvSpPr>
        <p:spPr>
          <a:xfrm>
            <a:off x="7241594" y="1060450"/>
            <a:ext cx="1260009" cy="1260009"/>
          </a:xfrm>
          <a:custGeom>
            <a:avLst/>
            <a:gdLst>
              <a:gd name="connsiteX0" fmla="*/ 0 w 1353343"/>
              <a:gd name="connsiteY0" fmla="*/ 676672 h 1353343"/>
              <a:gd name="connsiteX1" fmla="*/ 676672 w 1353343"/>
              <a:gd name="connsiteY1" fmla="*/ 0 h 1353343"/>
              <a:gd name="connsiteX2" fmla="*/ 1353344 w 1353343"/>
              <a:gd name="connsiteY2" fmla="*/ 676672 h 1353343"/>
              <a:gd name="connsiteX3" fmla="*/ 676672 w 1353343"/>
              <a:gd name="connsiteY3" fmla="*/ 1353344 h 1353343"/>
              <a:gd name="connsiteX4" fmla="*/ 0 w 1353343"/>
              <a:gd name="connsiteY4" fmla="*/ 676672 h 1353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343" h="1353343">
                <a:moveTo>
                  <a:pt x="0" y="676672"/>
                </a:moveTo>
                <a:cubicBezTo>
                  <a:pt x="0" y="302956"/>
                  <a:pt x="302956" y="0"/>
                  <a:pt x="676672" y="0"/>
                </a:cubicBezTo>
                <a:cubicBezTo>
                  <a:pt x="1050388" y="0"/>
                  <a:pt x="1353344" y="302956"/>
                  <a:pt x="1353344" y="676672"/>
                </a:cubicBezTo>
                <a:cubicBezTo>
                  <a:pt x="1353344" y="1050388"/>
                  <a:pt x="1050388" y="1353344"/>
                  <a:pt x="676672" y="1353344"/>
                </a:cubicBezTo>
                <a:cubicBezTo>
                  <a:pt x="302956" y="1353344"/>
                  <a:pt x="0" y="1050388"/>
                  <a:pt x="0" y="676672"/>
                </a:cubicBezTo>
                <a:close/>
              </a:path>
            </a:pathLst>
          </a:custGeom>
          <a:solidFill>
            <a:srgbClr val="005A9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6292" tIns="236292" rIns="236292" bIns="236292" spcCol="1270" anchor="ctr"/>
          <a:lstStyle/>
          <a:p>
            <a:pPr algn="ctr" defTabSz="1333500" eaLnBrk="1" fontAlgn="auto" hangingPunct="1">
              <a:lnSpc>
                <a:spcPct val="90000"/>
              </a:lnSpc>
              <a:spcAft>
                <a:spcPct val="35000"/>
              </a:spcAft>
              <a:defRPr/>
            </a:pPr>
            <a:r>
              <a:rPr lang="zh-CN" altLang="en-US" sz="2000" b="1"/>
              <a:t>智能化</a:t>
            </a:r>
          </a:p>
        </p:txBody>
      </p:sp>
      <p:grpSp>
        <p:nvGrpSpPr>
          <p:cNvPr id="55" name="组合 54"/>
          <p:cNvGrpSpPr/>
          <p:nvPr/>
        </p:nvGrpSpPr>
        <p:grpSpPr>
          <a:xfrm>
            <a:off x="4789224" y="2860675"/>
            <a:ext cx="6494780" cy="987425"/>
            <a:chOff x="9813" y="1648"/>
            <a:chExt cx="10228" cy="1555"/>
          </a:xfrm>
        </p:grpSpPr>
        <p:grpSp>
          <p:nvGrpSpPr>
            <p:cNvPr id="56" name="组合 34"/>
            <p:cNvGrpSpPr/>
            <p:nvPr/>
          </p:nvGrpSpPr>
          <p:grpSpPr bwMode="auto">
            <a:xfrm>
              <a:off x="11279" y="1648"/>
              <a:ext cx="8762" cy="1555"/>
              <a:chOff x="6997936" y="920817"/>
              <a:chExt cx="5563422" cy="988128"/>
            </a:xfrm>
          </p:grpSpPr>
          <p:sp>
            <p:nvSpPr>
              <p:cNvPr id="63" name="文本框 62"/>
              <p:cNvSpPr txBox="1"/>
              <p:nvPr/>
            </p:nvSpPr>
            <p:spPr>
              <a:xfrm>
                <a:off x="6997936" y="920817"/>
                <a:ext cx="5563422" cy="830536"/>
              </a:xfrm>
              <a:prstGeom prst="rect">
                <a:avLst/>
              </a:prstGeom>
              <a:noFill/>
            </p:spPr>
            <p:txBody>
              <a:bodyPr wrap="square">
                <a:spAutoFit/>
              </a:bodyPr>
              <a:lstStyle/>
              <a:p>
                <a:pPr>
                  <a:defRPr/>
                </a:pPr>
                <a:r>
                  <a:rPr lang="zh-CN" altLang="en-US" sz="2400" dirty="0">
                    <a:solidFill>
                      <a:srgbClr val="005A9E"/>
                    </a:solidFill>
                    <a:latin typeface="幼圆" panose="02010509060101010101" charset="-122"/>
                    <a:ea typeface="幼圆" panose="02010509060101010101" charset="-122"/>
                    <a:cs typeface="Arial" panose="020B0604020202020204" pitchFamily="34" charset="0"/>
                  </a:rPr>
                  <a:t>尽可能减少对原有模式的冲击</a:t>
                </a:r>
                <a:r>
                  <a:rPr lang="zh-CN" altLang="en-US" sz="2400" dirty="0" smtClean="0">
                    <a:solidFill>
                      <a:srgbClr val="005A9E"/>
                    </a:solidFill>
                    <a:latin typeface="幼圆" panose="02010509060101010101" charset="-122"/>
                    <a:ea typeface="幼圆" panose="02010509060101010101" charset="-122"/>
                    <a:cs typeface="Arial" panose="020B0604020202020204" pitchFamily="34" charset="0"/>
                  </a:rPr>
                  <a:t>，</a:t>
                </a:r>
                <a:r>
                  <a:rPr lang="en-US" altLang="zh-CN" sz="2400" dirty="0" err="1">
                    <a:solidFill>
                      <a:srgbClr val="005A9E"/>
                    </a:solidFill>
                    <a:latin typeface="幼圆" panose="02010509060101010101" charset="-122"/>
                    <a:ea typeface="幼圆" panose="02010509060101010101" charset="-122"/>
                    <a:cs typeface="Arial" panose="020B0604020202020204" pitchFamily="34" charset="0"/>
                  </a:rPr>
                  <a:t>项目</a:t>
                </a:r>
                <a:r>
                  <a:rPr lang="zh-CN" altLang="en-US" sz="2400" dirty="0">
                    <a:solidFill>
                      <a:srgbClr val="005A9E"/>
                    </a:solidFill>
                    <a:latin typeface="幼圆" panose="02010509060101010101" charset="-122"/>
                    <a:ea typeface="幼圆" panose="02010509060101010101" charset="-122"/>
                    <a:cs typeface="Arial" panose="020B0604020202020204" pitchFamily="34" charset="0"/>
                  </a:rPr>
                  <a:t>使用</a:t>
                </a:r>
                <a:r>
                  <a:rPr lang="en-US" altLang="zh-CN" sz="2400" dirty="0" err="1">
                    <a:solidFill>
                      <a:srgbClr val="005A9E"/>
                    </a:solidFill>
                    <a:latin typeface="幼圆" panose="02010509060101010101" charset="-122"/>
                    <a:ea typeface="幼圆" panose="02010509060101010101" charset="-122"/>
                    <a:cs typeface="Arial" panose="020B0604020202020204" pitchFamily="34" charset="0"/>
                  </a:rPr>
                  <a:t>方式不变</a:t>
                </a:r>
                <a:endParaRPr lang="en-US" altLang="zh-CN" sz="2400" dirty="0">
                  <a:solidFill>
                    <a:srgbClr val="005A9E"/>
                  </a:solidFill>
                  <a:latin typeface="幼圆" panose="02010509060101010101" charset="-122"/>
                  <a:ea typeface="幼圆" panose="02010509060101010101" charset="-122"/>
                  <a:cs typeface="Arial" panose="020B0604020202020204" pitchFamily="34" charset="0"/>
                </a:endParaRPr>
              </a:p>
            </p:txBody>
          </p:sp>
          <p:cxnSp>
            <p:nvCxnSpPr>
              <p:cNvPr id="64" name="直接连接符 63"/>
              <p:cNvCxnSpPr/>
              <p:nvPr/>
            </p:nvCxnSpPr>
            <p:spPr>
              <a:xfrm>
                <a:off x="7088098" y="1908945"/>
                <a:ext cx="5219618"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9813" y="1760"/>
              <a:ext cx="1275" cy="1082"/>
              <a:chOff x="1881842" y="2656049"/>
              <a:chExt cx="2397222" cy="2093640"/>
            </a:xfrm>
          </p:grpSpPr>
          <p:grpSp>
            <p:nvGrpSpPr>
              <p:cNvPr id="58" name="组合 5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6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6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59"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5A9E"/>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60" name="TextBox 93"/>
              <p:cNvSpPr txBox="1"/>
              <p:nvPr/>
            </p:nvSpPr>
            <p:spPr>
              <a:xfrm>
                <a:off x="2395130" y="3141727"/>
                <a:ext cx="1571826" cy="1122284"/>
              </a:xfrm>
              <a:prstGeom prst="rect">
                <a:avLst/>
              </a:prstGeom>
              <a:noFill/>
            </p:spPr>
            <p:txBody>
              <a:bodyPr wrap="square" rtlCol="0">
                <a:spAutoFit/>
              </a:bodyPr>
              <a:lstStyle/>
              <a:p>
                <a:r>
                  <a:rPr lang="en-US" altLang="zh-CN" b="1" dirty="0">
                    <a:solidFill>
                      <a:schemeClr val="bg1"/>
                    </a:solidFill>
                    <a:latin typeface="+mn-ea"/>
                  </a:rPr>
                  <a:t>01</a:t>
                </a:r>
                <a:endParaRPr lang="zh-CN" altLang="en-US" b="1" dirty="0">
                  <a:solidFill>
                    <a:schemeClr val="bg1"/>
                  </a:solidFill>
                  <a:latin typeface="+mn-ea"/>
                </a:endParaRPr>
              </a:p>
            </p:txBody>
          </p:sp>
        </p:grpSp>
      </p:grpSp>
      <p:grpSp>
        <p:nvGrpSpPr>
          <p:cNvPr id="65" name="组合 64"/>
          <p:cNvGrpSpPr/>
          <p:nvPr/>
        </p:nvGrpSpPr>
        <p:grpSpPr>
          <a:xfrm>
            <a:off x="4779064" y="4117975"/>
            <a:ext cx="6573520" cy="939165"/>
            <a:chOff x="9760" y="4484"/>
            <a:chExt cx="10352" cy="1479"/>
          </a:xfrm>
        </p:grpSpPr>
        <p:grpSp>
          <p:nvGrpSpPr>
            <p:cNvPr id="66" name="组合 40"/>
            <p:cNvGrpSpPr/>
            <p:nvPr/>
          </p:nvGrpSpPr>
          <p:grpSpPr bwMode="auto">
            <a:xfrm>
              <a:off x="11242" y="4484"/>
              <a:ext cx="8870" cy="1479"/>
              <a:chOff x="6974442" y="885233"/>
              <a:chExt cx="5631997" cy="939833"/>
            </a:xfrm>
          </p:grpSpPr>
          <p:sp>
            <p:nvSpPr>
              <p:cNvPr id="77" name="文本框 76"/>
              <p:cNvSpPr txBox="1"/>
              <p:nvPr/>
            </p:nvSpPr>
            <p:spPr>
              <a:xfrm>
                <a:off x="6974442" y="885233"/>
                <a:ext cx="5631997" cy="831712"/>
              </a:xfrm>
              <a:prstGeom prst="rect">
                <a:avLst/>
              </a:prstGeom>
              <a:noFill/>
            </p:spPr>
            <p:txBody>
              <a:bodyPr wrap="square">
                <a:spAutoFit/>
              </a:bodyPr>
              <a:lstStyle/>
              <a:p>
                <a:pPr eaLnBrk="1" fontAlgn="auto" hangingPunct="1">
                  <a:lnSpc>
                    <a:spcPct val="100000"/>
                  </a:lnSpc>
                  <a:spcBef>
                    <a:spcPts val="0"/>
                  </a:spcBef>
                  <a:spcAft>
                    <a:spcPts val="0"/>
                  </a:spcAft>
                  <a:defRPr/>
                </a:pPr>
                <a:r>
                  <a:rPr lang="en-US" altLang="zh-CN" sz="2400" dirty="0">
                    <a:solidFill>
                      <a:srgbClr val="005A9E"/>
                    </a:solidFill>
                    <a:latin typeface="幼圆" panose="02010509060101010101" charset="-122"/>
                    <a:ea typeface="幼圆" panose="02010509060101010101" charset="-122"/>
                    <a:cs typeface="Arial" panose="020B0604020202020204" pitchFamily="34" charset="0"/>
                  </a:rPr>
                  <a:t>严格遵循制度规定，不变形不走样</a:t>
                </a:r>
              </a:p>
              <a:p>
                <a:pPr>
                  <a:defRPr/>
                </a:pPr>
                <a:r>
                  <a:rPr lang="en-US" altLang="zh-CN" sz="2400" dirty="0" err="1" smtClean="0">
                    <a:solidFill>
                      <a:srgbClr val="005A9E"/>
                    </a:solidFill>
                    <a:latin typeface="幼圆" panose="02010509060101010101" charset="-122"/>
                    <a:ea typeface="幼圆" panose="02010509060101010101" charset="-122"/>
                    <a:cs typeface="Arial" panose="020B0604020202020204" pitchFamily="34" charset="0"/>
                  </a:rPr>
                  <a:t>科目</a:t>
                </a:r>
                <a:r>
                  <a:rPr lang="zh-CN" altLang="en-US" sz="2400" dirty="0" smtClean="0">
                    <a:solidFill>
                      <a:srgbClr val="005A9E"/>
                    </a:solidFill>
                    <a:latin typeface="幼圆" panose="02010509060101010101" charset="-122"/>
                    <a:ea typeface="幼圆" panose="02010509060101010101" charset="-122"/>
                    <a:cs typeface="Arial" panose="020B0604020202020204" pitchFamily="34" charset="0"/>
                  </a:rPr>
                  <a:t>规范</a:t>
                </a:r>
                <a:r>
                  <a:rPr lang="en-US" altLang="zh-CN" sz="2400" dirty="0" smtClean="0">
                    <a:solidFill>
                      <a:srgbClr val="005A9E"/>
                    </a:solidFill>
                    <a:latin typeface="幼圆" panose="02010509060101010101" charset="-122"/>
                    <a:ea typeface="幼圆" panose="02010509060101010101" charset="-122"/>
                    <a:cs typeface="Arial" panose="020B0604020202020204" pitchFamily="34" charset="0"/>
                  </a:rPr>
                  <a:t>    </a:t>
                </a:r>
                <a:r>
                  <a:rPr lang="en-US" altLang="zh-CN" sz="2400" dirty="0" err="1" smtClean="0">
                    <a:solidFill>
                      <a:srgbClr val="FF0000"/>
                    </a:solidFill>
                    <a:latin typeface="幼圆" panose="02010509060101010101" charset="-122"/>
                    <a:ea typeface="幼圆" panose="02010509060101010101" charset="-122"/>
                    <a:cs typeface="Arial" panose="020B0604020202020204" pitchFamily="34" charset="0"/>
                  </a:rPr>
                  <a:t>项目</a:t>
                </a:r>
                <a:r>
                  <a:rPr lang="en-US" altLang="zh-CN" sz="2400" dirty="0" err="1">
                    <a:solidFill>
                      <a:srgbClr val="FF0000"/>
                    </a:solidFill>
                    <a:latin typeface="幼圆" panose="02010509060101010101" charset="-122"/>
                    <a:ea typeface="幼圆" panose="02010509060101010101" charset="-122"/>
                    <a:cs typeface="Arial" panose="020B0604020202020204" pitchFamily="34" charset="0"/>
                  </a:rPr>
                  <a:t>-</a:t>
                </a:r>
                <a:r>
                  <a:rPr lang="en-US" altLang="zh-CN" sz="2400" dirty="0" err="1" smtClean="0">
                    <a:solidFill>
                      <a:srgbClr val="FF0000"/>
                    </a:solidFill>
                    <a:latin typeface="幼圆" panose="02010509060101010101" charset="-122"/>
                    <a:ea typeface="幼圆" panose="02010509060101010101" charset="-122"/>
                    <a:cs typeface="Arial" panose="020B0604020202020204" pitchFamily="34" charset="0"/>
                  </a:rPr>
                  <a:t>科目</a:t>
                </a:r>
                <a:r>
                  <a:rPr lang="zh-CN" altLang="en-US" sz="2400" dirty="0" smtClean="0">
                    <a:solidFill>
                      <a:srgbClr val="FF0000"/>
                    </a:solidFill>
                    <a:latin typeface="幼圆" panose="02010509060101010101" charset="-122"/>
                    <a:ea typeface="幼圆" panose="02010509060101010101" charset="-122"/>
                    <a:cs typeface="Arial" panose="020B0604020202020204" pitchFamily="34" charset="0"/>
                  </a:rPr>
                  <a:t>均需要</a:t>
                </a:r>
                <a:r>
                  <a:rPr lang="en-US" altLang="zh-CN" sz="2400" dirty="0" err="1" smtClean="0">
                    <a:solidFill>
                      <a:srgbClr val="FF0000"/>
                    </a:solidFill>
                    <a:latin typeface="幼圆" panose="02010509060101010101" charset="-122"/>
                    <a:ea typeface="幼圆" panose="02010509060101010101" charset="-122"/>
                    <a:cs typeface="Arial" panose="020B0604020202020204" pitchFamily="34" charset="0"/>
                  </a:rPr>
                  <a:t>遵循制度</a:t>
                </a:r>
                <a:endParaRPr lang="en-US" altLang="zh-CN" sz="2400" dirty="0">
                  <a:solidFill>
                    <a:srgbClr val="FF0000"/>
                  </a:solidFill>
                  <a:latin typeface="幼圆" panose="02010509060101010101" charset="-122"/>
                  <a:ea typeface="幼圆" panose="02010509060101010101" charset="-122"/>
                  <a:cs typeface="Arial" panose="020B0604020202020204" pitchFamily="34" charset="0"/>
                </a:endParaRPr>
              </a:p>
            </p:txBody>
          </p:sp>
          <p:cxnSp>
            <p:nvCxnSpPr>
              <p:cNvPr id="78" name="直接连接符 77"/>
              <p:cNvCxnSpPr/>
              <p:nvPr/>
            </p:nvCxnSpPr>
            <p:spPr>
              <a:xfrm>
                <a:off x="7064606" y="1825066"/>
                <a:ext cx="5219618"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9760" y="4597"/>
              <a:ext cx="1275" cy="1082"/>
              <a:chOff x="1881842" y="2656049"/>
              <a:chExt cx="2397222" cy="2093640"/>
            </a:xfrm>
          </p:grpSpPr>
          <p:grpSp>
            <p:nvGrpSpPr>
              <p:cNvPr id="68" name="组合 6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74"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75"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70"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5A9E"/>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72" name="TextBox 93"/>
              <p:cNvSpPr txBox="1"/>
              <p:nvPr/>
            </p:nvSpPr>
            <p:spPr>
              <a:xfrm>
                <a:off x="2395130" y="3141727"/>
                <a:ext cx="1571826" cy="1122284"/>
              </a:xfrm>
              <a:prstGeom prst="rect">
                <a:avLst/>
              </a:prstGeom>
              <a:noFill/>
            </p:spPr>
            <p:txBody>
              <a:bodyPr wrap="square" rtlCol="0">
                <a:spAutoFit/>
              </a:bodyPr>
              <a:lstStyle/>
              <a:p>
                <a:r>
                  <a:rPr lang="en-US" altLang="zh-CN" b="1" dirty="0">
                    <a:solidFill>
                      <a:schemeClr val="bg1"/>
                    </a:solidFill>
                    <a:latin typeface="+mn-ea"/>
                  </a:rPr>
                  <a:t>02</a:t>
                </a:r>
                <a:endParaRPr lang="zh-CN" altLang="en-US" b="1" dirty="0">
                  <a:solidFill>
                    <a:schemeClr val="bg1"/>
                  </a:solidFill>
                  <a:latin typeface="+mn-ea"/>
                </a:endParaRPr>
              </a:p>
            </p:txBody>
          </p:sp>
        </p:grpSp>
      </p:grpSp>
      <p:grpSp>
        <p:nvGrpSpPr>
          <p:cNvPr id="80" name="组合 79"/>
          <p:cNvGrpSpPr/>
          <p:nvPr/>
        </p:nvGrpSpPr>
        <p:grpSpPr>
          <a:xfrm>
            <a:off x="4793034" y="5302885"/>
            <a:ext cx="6533516" cy="906145"/>
            <a:chOff x="9813" y="7216"/>
            <a:chExt cx="10289" cy="1427"/>
          </a:xfrm>
        </p:grpSpPr>
        <p:grpSp>
          <p:nvGrpSpPr>
            <p:cNvPr id="81" name="组合 46"/>
            <p:cNvGrpSpPr/>
            <p:nvPr/>
          </p:nvGrpSpPr>
          <p:grpSpPr bwMode="auto">
            <a:xfrm>
              <a:off x="11189" y="7216"/>
              <a:ext cx="8913" cy="1427"/>
              <a:chOff x="6940791" y="783071"/>
              <a:chExt cx="5659300" cy="905778"/>
            </a:xfrm>
          </p:grpSpPr>
          <p:sp>
            <p:nvSpPr>
              <p:cNvPr id="89" name="文本框 88"/>
              <p:cNvSpPr txBox="1"/>
              <p:nvPr/>
            </p:nvSpPr>
            <p:spPr>
              <a:xfrm>
                <a:off x="6940791" y="783071"/>
                <a:ext cx="5659300" cy="829609"/>
              </a:xfrm>
              <a:prstGeom prst="rect">
                <a:avLst/>
              </a:prstGeom>
              <a:noFill/>
            </p:spPr>
            <p:txBody>
              <a:bodyPr wrap="square">
                <a:spAutoFit/>
              </a:bodyPr>
              <a:lstStyle/>
              <a:p>
                <a:pPr>
                  <a:defRPr/>
                </a:pPr>
                <a:r>
                  <a:rPr lang="zh-CN" altLang="en-US" sz="2400" dirty="0">
                    <a:solidFill>
                      <a:srgbClr val="005A9E"/>
                    </a:solidFill>
                    <a:latin typeface="幼圆" panose="02010509060101010101" charset="-122"/>
                    <a:ea typeface="幼圆" panose="02010509060101010101" charset="-122"/>
                    <a:cs typeface="Arial" panose="020B0604020202020204" pitchFamily="34" charset="0"/>
                  </a:rPr>
                  <a:t>全面实现</a:t>
                </a:r>
                <a:r>
                  <a:rPr lang="en-US" altLang="zh-CN" sz="2400" dirty="0" err="1">
                    <a:solidFill>
                      <a:srgbClr val="005A9E"/>
                    </a:solidFill>
                    <a:latin typeface="幼圆" panose="02010509060101010101" charset="-122"/>
                    <a:ea typeface="幼圆" panose="02010509060101010101" charset="-122"/>
                    <a:cs typeface="Arial" panose="020B0604020202020204" pitchFamily="34" charset="0"/>
                  </a:rPr>
                  <a:t>自动化、智能化</a:t>
                </a:r>
                <a:r>
                  <a:rPr lang="zh-CN" altLang="en-US" sz="2400" dirty="0">
                    <a:solidFill>
                      <a:srgbClr val="005A9E"/>
                    </a:solidFill>
                    <a:latin typeface="幼圆" panose="02010509060101010101" charset="-122"/>
                    <a:ea typeface="幼圆" panose="02010509060101010101" charset="-122"/>
                    <a:cs typeface="Arial" panose="020B0604020202020204" pitchFamily="34" charset="0"/>
                  </a:rPr>
                  <a:t>，提高财务工作效率，降低工作量，减小转换成本</a:t>
                </a:r>
              </a:p>
            </p:txBody>
          </p:sp>
          <p:cxnSp>
            <p:nvCxnSpPr>
              <p:cNvPr id="91" name="直接连接符 90"/>
              <p:cNvCxnSpPr/>
              <p:nvPr/>
            </p:nvCxnSpPr>
            <p:spPr>
              <a:xfrm>
                <a:off x="6994126" y="1688849"/>
                <a:ext cx="521961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9813" y="7329"/>
              <a:ext cx="1275" cy="1082"/>
              <a:chOff x="1881842" y="2656049"/>
              <a:chExt cx="2397222" cy="2093640"/>
            </a:xfrm>
          </p:grpSpPr>
          <p:grpSp>
            <p:nvGrpSpPr>
              <p:cNvPr id="83" name="组合 82"/>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8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8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4"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5A9E"/>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86" name="TextBox 93"/>
              <p:cNvSpPr txBox="1"/>
              <p:nvPr/>
            </p:nvSpPr>
            <p:spPr>
              <a:xfrm>
                <a:off x="2395130" y="3141727"/>
                <a:ext cx="1571826" cy="1122284"/>
              </a:xfrm>
              <a:prstGeom prst="rect">
                <a:avLst/>
              </a:prstGeom>
              <a:noFill/>
            </p:spPr>
            <p:txBody>
              <a:bodyPr wrap="square" rtlCol="0">
                <a:spAutoFit/>
              </a:bodyPr>
              <a:lstStyle/>
              <a:p>
                <a:r>
                  <a:rPr lang="en-US" altLang="zh-CN" b="1" dirty="0">
                    <a:solidFill>
                      <a:schemeClr val="bg1"/>
                    </a:solidFill>
                    <a:latin typeface="+mn-ea"/>
                  </a:rPr>
                  <a:t>03</a:t>
                </a:r>
              </a:p>
            </p:txBody>
          </p:sp>
        </p:grpSp>
      </p:grpSp>
      <p:sp>
        <p:nvSpPr>
          <p:cNvPr id="43" name="矩形 42"/>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5" name="图片 44"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46" name="矩形 45"/>
          <p:cNvSpPr/>
          <p:nvPr/>
        </p:nvSpPr>
        <p:spPr>
          <a:xfrm>
            <a:off x="517001" y="94201"/>
            <a:ext cx="2621280" cy="583565"/>
          </a:xfrm>
          <a:prstGeom prst="rect">
            <a:avLst/>
          </a:prstGeom>
        </p:spPr>
        <p:txBody>
          <a:bodyPr wrap="none">
            <a:spAutoFit/>
          </a:bodyPr>
          <a:lstStyle/>
          <a:p>
            <a:pPr defTabSz="913765">
              <a:spcBef>
                <a:spcPts val="0"/>
              </a:spcBef>
              <a:spcAft>
                <a:spcPts val="0"/>
              </a:spcAft>
              <a:defRPr/>
            </a:pPr>
            <a:r>
              <a:rPr lang="zh-CN" altLang="zh-CN" sz="3200" kern="0" dirty="0" smtClean="0">
                <a:solidFill>
                  <a:srgbClr val="005A9E"/>
                </a:solidFill>
                <a:latin typeface="微软雅黑" panose="020B0503020204020204" charset="-122"/>
                <a:ea typeface="微软雅黑" panose="020B0503020204020204" charset="-122"/>
                <a:cs typeface="+mn-ea"/>
                <a:sym typeface="+mn-lt"/>
              </a:rPr>
              <a:t>二、应对原则</a:t>
            </a:r>
            <a:endParaRPr lang="zh-CN" altLang="zh-CN" sz="3000" kern="0" dirty="0">
              <a:solidFill>
                <a:srgbClr val="005A9E"/>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606804" cy="46166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清单</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6" name="文本框 5"/>
          <p:cNvSpPr txBox="1"/>
          <p:nvPr/>
        </p:nvSpPr>
        <p:spPr>
          <a:xfrm>
            <a:off x="695400" y="1493261"/>
            <a:ext cx="2925802" cy="420884"/>
          </a:xfrm>
          <a:prstGeom prst="rect">
            <a:avLst/>
          </a:prstGeom>
          <a:noFill/>
        </p:spPr>
        <p:txBody>
          <a:bodyPr wrap="none" rtlCol="0" anchor="ctr">
            <a:spAutoFit/>
          </a:bodyPr>
          <a:lstStyle/>
          <a:p>
            <a:pPr lvl="0" algn="ctr"/>
            <a:r>
              <a:rPr lang="zh-CN" altLang="en-US" sz="2135" dirty="0" smtClean="0">
                <a:solidFill>
                  <a:schemeClr val="accent2"/>
                </a:solidFill>
                <a:latin typeface="+mn-ea"/>
              </a:rPr>
              <a:t>需要先行确定的内容：</a:t>
            </a:r>
            <a:endParaRPr lang="zh-CN" altLang="en-US" sz="2135" dirty="0">
              <a:solidFill>
                <a:schemeClr val="accent2"/>
              </a:solidFill>
              <a:latin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10" name="文本框 9"/>
          <p:cNvSpPr txBox="1"/>
          <p:nvPr/>
        </p:nvSpPr>
        <p:spPr>
          <a:xfrm>
            <a:off x="191344" y="1896033"/>
            <a:ext cx="12000656" cy="4856329"/>
          </a:xfrm>
          <a:prstGeom prst="rect">
            <a:avLst/>
          </a:prstGeom>
          <a:noFill/>
        </p:spPr>
        <p:txBody>
          <a:bodyPr wrap="square" rtlCol="0" anchor="ctr">
            <a:spAutoFit/>
          </a:bodyPr>
          <a:lstStyle/>
          <a:p>
            <a:pPr marL="457200" lvl="0" indent="-457200">
              <a:lnSpc>
                <a:spcPct val="150000"/>
              </a:lnSpc>
              <a:buFont typeface="+mj-lt"/>
              <a:buAutoNum type="arabicPeriod"/>
            </a:pPr>
            <a:r>
              <a:rPr lang="zh-CN" altLang="en-US" sz="2135" dirty="0" smtClean="0">
                <a:solidFill>
                  <a:srgbClr val="002060"/>
                </a:solidFill>
                <a:latin typeface="+mn-ea"/>
              </a:rPr>
              <a:t>确定资产入账的流程，需要系统对接的及时对接</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确定固定资产项目核算以及计提折旧的核算模式以及补提时点，具体项目（推荐）、归集项目</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确定长期股权投资的核算方法、确定是否进行存货管理的核算方法、确定无形资产以及研发支出是否核算及其方法</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确定是否进行待摊费用</a:t>
            </a:r>
            <a:r>
              <a:rPr lang="en-US" altLang="zh-CN" sz="2135" dirty="0" smtClean="0">
                <a:solidFill>
                  <a:srgbClr val="002060"/>
                </a:solidFill>
                <a:latin typeface="+mn-ea"/>
              </a:rPr>
              <a:t>/</a:t>
            </a:r>
            <a:r>
              <a:rPr lang="zh-CN" altLang="en-US" sz="2135" dirty="0" smtClean="0">
                <a:solidFill>
                  <a:srgbClr val="002060"/>
                </a:solidFill>
                <a:latin typeface="+mn-ea"/>
              </a:rPr>
              <a:t>长期待摊费用核算以及核算范围</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确定预付账款与其他应收款是否重分类（原来的借款可能都在其他应收款）</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确定坏账准备计提方法与范围</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确定基建账合并的范围和基建项目的确立</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确定收入入账的流程以及确认的方法，推荐成本法（科研事业收入）和直线法（租金收入）</a:t>
            </a:r>
            <a:endParaRPr lang="en-US" altLang="zh-CN" sz="2135" dirty="0" smtClean="0">
              <a:solidFill>
                <a:srgbClr val="002060"/>
              </a:solidFill>
              <a:latin typeface="+mn-ea"/>
            </a:endParaRPr>
          </a:p>
          <a:p>
            <a:pPr lvl="0"/>
            <a:endParaRPr lang="zh-CN" altLang="en-US" sz="2135" dirty="0">
              <a:solidFill>
                <a:schemeClr val="accent2"/>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606804" cy="46166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清单</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6" name="文本框 5"/>
          <p:cNvSpPr txBox="1"/>
          <p:nvPr/>
        </p:nvSpPr>
        <p:spPr>
          <a:xfrm>
            <a:off x="947362" y="1406327"/>
            <a:ext cx="2377574" cy="420884"/>
          </a:xfrm>
          <a:prstGeom prst="rect">
            <a:avLst/>
          </a:prstGeom>
          <a:noFill/>
        </p:spPr>
        <p:txBody>
          <a:bodyPr wrap="none" rtlCol="0" anchor="ctr">
            <a:spAutoFit/>
          </a:bodyPr>
          <a:lstStyle/>
          <a:p>
            <a:pPr lvl="0" algn="ctr"/>
            <a:r>
              <a:rPr lang="zh-CN" altLang="en-US" sz="2135" dirty="0" smtClean="0">
                <a:solidFill>
                  <a:schemeClr val="accent2"/>
                </a:solidFill>
                <a:latin typeface="+mn-ea"/>
              </a:rPr>
              <a:t>需要清理的内容：</a:t>
            </a:r>
            <a:endParaRPr lang="zh-CN" altLang="en-US" sz="2135" dirty="0">
              <a:solidFill>
                <a:schemeClr val="accent2"/>
              </a:solidFill>
              <a:latin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11" name="文本框 10"/>
          <p:cNvSpPr txBox="1"/>
          <p:nvPr/>
        </p:nvSpPr>
        <p:spPr>
          <a:xfrm>
            <a:off x="1199456" y="1781544"/>
            <a:ext cx="10441160" cy="5677708"/>
          </a:xfrm>
          <a:prstGeom prst="rect">
            <a:avLst/>
          </a:prstGeom>
          <a:noFill/>
        </p:spPr>
        <p:txBody>
          <a:bodyPr wrap="square" rtlCol="0" anchor="ctr">
            <a:spAutoFit/>
          </a:bodyPr>
          <a:lstStyle/>
          <a:p>
            <a:pPr marL="457200" lvl="0" indent="-457200">
              <a:lnSpc>
                <a:spcPct val="150000"/>
              </a:lnSpc>
              <a:buFont typeface="+mj-lt"/>
              <a:buAutoNum type="arabicPeriod"/>
            </a:pPr>
            <a:r>
              <a:rPr lang="zh-CN" altLang="en-US" sz="2135" dirty="0" smtClean="0">
                <a:solidFill>
                  <a:srgbClr val="002060"/>
                </a:solidFill>
                <a:latin typeface="+mn-ea"/>
              </a:rPr>
              <a:t>年底确实无法核销的往来账需要理出对方单位债权人债务人，根据确定的坏账准备计提方法，相应分析往来账账龄等。</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年底确实无法核销的将来会形成预算支出的应付应缴类款项，建议理出原来的项目与支出信息</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原有固定资产建议归入归集项目，但是根据归集项目的分类也需要会同资产部门理出资产对应的归集项目。</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根据确定的基建账合并范围方法，理出需要合并的基建账中的项目、项目科目余额以及未核销的往来账明细。</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根据确定的收入确认的方式方法，会同合同管理部门清理合同信息，需要对接的及时对接。</a:t>
            </a:r>
            <a:endParaRPr lang="en-US" altLang="zh-CN" sz="2135" dirty="0" smtClean="0">
              <a:solidFill>
                <a:srgbClr val="002060"/>
              </a:solidFill>
              <a:latin typeface="+mn-ea"/>
            </a:endParaRPr>
          </a:p>
          <a:p>
            <a:pPr marL="457200" lvl="0" indent="-457200">
              <a:buFont typeface="+mj-lt"/>
              <a:buAutoNum type="arabicPeriod"/>
            </a:pPr>
            <a:endParaRPr lang="en-US" altLang="zh-CN" sz="2135" dirty="0" smtClean="0">
              <a:solidFill>
                <a:schemeClr val="accent2"/>
              </a:solidFill>
              <a:latin typeface="+mn-ea"/>
            </a:endParaRPr>
          </a:p>
          <a:p>
            <a:pPr marL="457200" lvl="0" indent="-457200">
              <a:buFont typeface="+mj-lt"/>
              <a:buAutoNum type="arabicPeriod"/>
            </a:pPr>
            <a:endParaRPr lang="zh-CN" altLang="en-US" sz="2135" dirty="0">
              <a:solidFill>
                <a:schemeClr val="accent2"/>
              </a:solidFill>
              <a:latin typeface="+mn-ea"/>
            </a:endParaRPr>
          </a:p>
        </p:txBody>
      </p:sp>
    </p:spTree>
    <p:extLst>
      <p:ext uri="{BB962C8B-B14F-4D97-AF65-F5344CB8AC3E}">
        <p14:creationId xmlns:p14="http://schemas.microsoft.com/office/powerpoint/2010/main" val="2109842237"/>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606804" cy="46166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清单</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6" name="文本框 5"/>
          <p:cNvSpPr txBox="1"/>
          <p:nvPr/>
        </p:nvSpPr>
        <p:spPr>
          <a:xfrm>
            <a:off x="623392" y="1667206"/>
            <a:ext cx="2925802" cy="420884"/>
          </a:xfrm>
          <a:prstGeom prst="rect">
            <a:avLst/>
          </a:prstGeom>
          <a:noFill/>
        </p:spPr>
        <p:txBody>
          <a:bodyPr wrap="none" rtlCol="0" anchor="ctr">
            <a:spAutoFit/>
          </a:bodyPr>
          <a:lstStyle/>
          <a:p>
            <a:pPr lvl="0" algn="ctr"/>
            <a:r>
              <a:rPr lang="zh-CN" altLang="en-US" sz="2135" dirty="0" smtClean="0">
                <a:solidFill>
                  <a:schemeClr val="accent2"/>
                </a:solidFill>
                <a:latin typeface="+mn-ea"/>
              </a:rPr>
              <a:t>需要提前检查的内容：</a:t>
            </a:r>
            <a:endParaRPr lang="zh-CN" altLang="en-US" sz="2135" dirty="0">
              <a:solidFill>
                <a:schemeClr val="accent2"/>
              </a:solidFill>
              <a:latin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11" name="文本框 10"/>
          <p:cNvSpPr txBox="1"/>
          <p:nvPr/>
        </p:nvSpPr>
        <p:spPr>
          <a:xfrm>
            <a:off x="983432" y="2092552"/>
            <a:ext cx="9966190" cy="1570815"/>
          </a:xfrm>
          <a:prstGeom prst="rect">
            <a:avLst/>
          </a:prstGeom>
          <a:noFill/>
        </p:spPr>
        <p:txBody>
          <a:bodyPr wrap="none" rtlCol="0" anchor="ctr">
            <a:spAutoFit/>
          </a:bodyPr>
          <a:lstStyle/>
          <a:p>
            <a:pPr marL="457200" lvl="0" indent="-457200">
              <a:lnSpc>
                <a:spcPct val="150000"/>
              </a:lnSpc>
              <a:buFont typeface="+mj-lt"/>
              <a:buAutoNum type="arabicPeriod"/>
            </a:pPr>
            <a:r>
              <a:rPr lang="zh-CN" altLang="en-US" sz="2135" dirty="0">
                <a:solidFill>
                  <a:srgbClr val="002060"/>
                </a:solidFill>
                <a:latin typeface="+mn-ea"/>
              </a:rPr>
              <a:t>平衡</a:t>
            </a:r>
            <a:r>
              <a:rPr lang="zh-CN" altLang="en-US" sz="2135" dirty="0" smtClean="0">
                <a:solidFill>
                  <a:srgbClr val="002060"/>
                </a:solidFill>
                <a:latin typeface="+mn-ea"/>
              </a:rPr>
              <a:t>检查，检查科目项目往来平衡，如果有不平衡应及早处理</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资金</a:t>
            </a:r>
            <a:r>
              <a:rPr lang="zh-CN" altLang="en-US" sz="2135" dirty="0">
                <a:solidFill>
                  <a:srgbClr val="002060"/>
                </a:solidFill>
                <a:latin typeface="+mn-ea"/>
              </a:rPr>
              <a:t>来源</a:t>
            </a:r>
            <a:r>
              <a:rPr lang="zh-CN" altLang="en-US" sz="2135" dirty="0" smtClean="0">
                <a:solidFill>
                  <a:srgbClr val="002060"/>
                </a:solidFill>
                <a:latin typeface="+mn-ea"/>
              </a:rPr>
              <a:t>检查，所有项目应该都有来源核算，没有的补充，进行来源平衡检查</a:t>
            </a:r>
            <a:endParaRPr lang="en-US" altLang="zh-CN" sz="2135" dirty="0" smtClean="0">
              <a:solidFill>
                <a:srgbClr val="002060"/>
              </a:solidFill>
              <a:latin typeface="+mn-ea"/>
            </a:endParaRPr>
          </a:p>
          <a:p>
            <a:pPr marL="457200" lvl="0" indent="-457200">
              <a:lnSpc>
                <a:spcPct val="150000"/>
              </a:lnSpc>
              <a:buFont typeface="+mj-lt"/>
              <a:buAutoNum type="arabicPeriod"/>
            </a:pPr>
            <a:r>
              <a:rPr lang="zh-CN" altLang="en-US" sz="2135" dirty="0" smtClean="0">
                <a:solidFill>
                  <a:srgbClr val="002060"/>
                </a:solidFill>
                <a:latin typeface="+mn-ea"/>
              </a:rPr>
              <a:t>检查长期投资、固定资产、无形资产等科目与非流动资产基金是否平衡</a:t>
            </a:r>
            <a:endParaRPr lang="zh-CN" altLang="en-US" sz="2135" dirty="0">
              <a:solidFill>
                <a:srgbClr val="002060"/>
              </a:solidFill>
              <a:latin typeface="+mn-ea"/>
            </a:endParaRPr>
          </a:p>
        </p:txBody>
      </p:sp>
      <p:sp>
        <p:nvSpPr>
          <p:cNvPr id="12" name="文本框 11"/>
          <p:cNvSpPr txBox="1"/>
          <p:nvPr/>
        </p:nvSpPr>
        <p:spPr>
          <a:xfrm>
            <a:off x="654110" y="4001745"/>
            <a:ext cx="2103461" cy="420884"/>
          </a:xfrm>
          <a:prstGeom prst="rect">
            <a:avLst/>
          </a:prstGeom>
          <a:noFill/>
        </p:spPr>
        <p:txBody>
          <a:bodyPr wrap="none" rtlCol="0" anchor="ctr">
            <a:spAutoFit/>
          </a:bodyPr>
          <a:lstStyle/>
          <a:p>
            <a:pPr lvl="0"/>
            <a:r>
              <a:rPr lang="zh-CN" altLang="en-US" sz="2135" dirty="0" smtClean="0">
                <a:solidFill>
                  <a:schemeClr val="accent2"/>
                </a:solidFill>
                <a:latin typeface="+mn-ea"/>
              </a:rPr>
              <a:t>转换所需表格：</a:t>
            </a:r>
            <a:endParaRPr lang="en-US" altLang="zh-CN" sz="2135" dirty="0" smtClean="0">
              <a:solidFill>
                <a:schemeClr val="accent2"/>
              </a:solidFill>
              <a:latin typeface="+mn-ea"/>
            </a:endParaRPr>
          </a:p>
        </p:txBody>
      </p:sp>
      <p:sp>
        <p:nvSpPr>
          <p:cNvPr id="13" name="文本框 12"/>
          <p:cNvSpPr txBox="1"/>
          <p:nvPr/>
        </p:nvSpPr>
        <p:spPr>
          <a:xfrm>
            <a:off x="983432" y="4961076"/>
            <a:ext cx="2537874" cy="420884"/>
          </a:xfrm>
          <a:prstGeom prst="rect">
            <a:avLst/>
          </a:prstGeom>
          <a:noFill/>
        </p:spPr>
        <p:txBody>
          <a:bodyPr wrap="none" rtlCol="0" anchor="ctr">
            <a:spAutoFit/>
          </a:bodyPr>
          <a:lstStyle/>
          <a:p>
            <a:pPr lvl="0"/>
            <a:r>
              <a:rPr lang="en-US" altLang="zh-CN" sz="2135" dirty="0" smtClean="0">
                <a:solidFill>
                  <a:srgbClr val="002060"/>
                </a:solidFill>
                <a:latin typeface="+mn-ea"/>
              </a:rPr>
              <a:t>1</a:t>
            </a:r>
            <a:r>
              <a:rPr lang="zh-CN" altLang="en-US" sz="2135" dirty="0" smtClean="0">
                <a:solidFill>
                  <a:srgbClr val="002060"/>
                </a:solidFill>
                <a:latin typeface="+mn-ea"/>
              </a:rPr>
              <a:t>、新旧科目对照表</a:t>
            </a:r>
            <a:endParaRPr lang="en-US" altLang="zh-CN" sz="2135" dirty="0" smtClean="0">
              <a:solidFill>
                <a:srgbClr val="002060"/>
              </a:solidFill>
              <a:latin typeface="+mn-ea"/>
            </a:endParaRPr>
          </a:p>
        </p:txBody>
      </p:sp>
      <p:sp>
        <p:nvSpPr>
          <p:cNvPr id="14" name="文本框 13"/>
          <p:cNvSpPr txBox="1"/>
          <p:nvPr/>
        </p:nvSpPr>
        <p:spPr>
          <a:xfrm>
            <a:off x="4007768" y="4961076"/>
            <a:ext cx="2537874" cy="420884"/>
          </a:xfrm>
          <a:prstGeom prst="rect">
            <a:avLst/>
          </a:prstGeom>
          <a:noFill/>
        </p:spPr>
        <p:txBody>
          <a:bodyPr wrap="none" rtlCol="0" anchor="ctr">
            <a:spAutoFit/>
          </a:bodyPr>
          <a:lstStyle/>
          <a:p>
            <a:pPr lvl="0"/>
            <a:r>
              <a:rPr lang="en-US" altLang="zh-CN" sz="2135" dirty="0" smtClean="0">
                <a:solidFill>
                  <a:srgbClr val="002060"/>
                </a:solidFill>
                <a:latin typeface="+mn-ea"/>
              </a:rPr>
              <a:t>2</a:t>
            </a:r>
            <a:r>
              <a:rPr lang="zh-CN" altLang="en-US" sz="2135" dirty="0" smtClean="0">
                <a:solidFill>
                  <a:srgbClr val="002060"/>
                </a:solidFill>
                <a:latin typeface="+mn-ea"/>
              </a:rPr>
              <a:t>、预算会计科目表</a:t>
            </a:r>
            <a:endParaRPr lang="en-US" altLang="zh-CN" sz="2135" dirty="0" smtClean="0">
              <a:solidFill>
                <a:srgbClr val="002060"/>
              </a:solidFill>
              <a:latin typeface="+mn-ea"/>
            </a:endParaRPr>
          </a:p>
        </p:txBody>
      </p:sp>
      <p:sp>
        <p:nvSpPr>
          <p:cNvPr id="15" name="文本框 14"/>
          <p:cNvSpPr txBox="1"/>
          <p:nvPr/>
        </p:nvSpPr>
        <p:spPr>
          <a:xfrm>
            <a:off x="7032104" y="4941168"/>
            <a:ext cx="1989647" cy="420884"/>
          </a:xfrm>
          <a:prstGeom prst="rect">
            <a:avLst/>
          </a:prstGeom>
          <a:noFill/>
        </p:spPr>
        <p:txBody>
          <a:bodyPr wrap="none" rtlCol="0" anchor="ctr">
            <a:spAutoFit/>
          </a:bodyPr>
          <a:lstStyle/>
          <a:p>
            <a:pPr lvl="0"/>
            <a:r>
              <a:rPr lang="en-US" altLang="zh-CN" sz="2135" dirty="0" smtClean="0">
                <a:solidFill>
                  <a:srgbClr val="002060"/>
                </a:solidFill>
                <a:latin typeface="+mn-ea"/>
              </a:rPr>
              <a:t>3</a:t>
            </a:r>
            <a:r>
              <a:rPr lang="zh-CN" altLang="en-US" sz="2135" dirty="0" smtClean="0">
                <a:solidFill>
                  <a:srgbClr val="002060"/>
                </a:solidFill>
                <a:latin typeface="+mn-ea"/>
              </a:rPr>
              <a:t>、经济科目表</a:t>
            </a:r>
            <a:endParaRPr lang="en-US" altLang="zh-CN" sz="2135" dirty="0" smtClean="0">
              <a:solidFill>
                <a:srgbClr val="002060"/>
              </a:solidFill>
              <a:latin typeface="+mn-ea"/>
            </a:endParaRPr>
          </a:p>
        </p:txBody>
      </p:sp>
    </p:spTree>
    <p:extLst>
      <p:ext uri="{BB962C8B-B14F-4D97-AF65-F5344CB8AC3E}">
        <p14:creationId xmlns:p14="http://schemas.microsoft.com/office/powerpoint/2010/main" val="2263583689"/>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58064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新账</a:t>
            </a:r>
            <a:endParaRPr lang="zh-CN" altLang="en-US" sz="2400" dirty="0" smtClean="0">
              <a:solidFill>
                <a:srgbClr val="005A9E"/>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36" y="3808538"/>
            <a:ext cx="6696743" cy="2860337"/>
          </a:xfrm>
          <a:prstGeom prst="rect">
            <a:avLst/>
          </a:prstGeom>
          <a:ln>
            <a:solidFill>
              <a:schemeClr val="accent1"/>
            </a:solidFill>
          </a:ln>
          <a:effectLst>
            <a:outerShdw blurRad="50800" dist="38100" dir="2700000" algn="tl" rotWithShape="0">
              <a:prstClr val="black">
                <a:alpha val="40000"/>
              </a:prstClr>
            </a:outerShdw>
          </a:effectLst>
        </p:spPr>
      </p:pic>
      <p:sp>
        <p:nvSpPr>
          <p:cNvPr id="6" name="文本框 5"/>
          <p:cNvSpPr txBox="1"/>
          <p:nvPr/>
        </p:nvSpPr>
        <p:spPr>
          <a:xfrm>
            <a:off x="541338" y="1448798"/>
            <a:ext cx="1541780" cy="420370"/>
          </a:xfrm>
          <a:prstGeom prst="rect">
            <a:avLst/>
          </a:prstGeom>
          <a:noFill/>
        </p:spPr>
        <p:txBody>
          <a:bodyPr wrap="none" rtlCol="0" anchor="ctr">
            <a:spAutoFit/>
          </a:bodyPr>
          <a:lstStyle/>
          <a:p>
            <a:pPr lvl="0" algn="ctr"/>
            <a:r>
              <a:rPr lang="zh-CN" altLang="en-US" sz="2135" dirty="0">
                <a:solidFill>
                  <a:schemeClr val="accent2"/>
                </a:solidFill>
                <a:latin typeface="+mn-ea"/>
              </a:rPr>
              <a:t>科目对照表</a:t>
            </a: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4" name="矩形 3"/>
          <p:cNvSpPr/>
          <p:nvPr/>
        </p:nvSpPr>
        <p:spPr>
          <a:xfrm>
            <a:off x="278900" y="1943223"/>
            <a:ext cx="6377614" cy="1791260"/>
          </a:xfrm>
          <a:prstGeom prst="rect">
            <a:avLst/>
          </a:prstGeom>
        </p:spPr>
        <p:txBody>
          <a:bodyPr wrap="square">
            <a:spAutoFit/>
          </a:bodyPr>
          <a:lstStyle/>
          <a:p>
            <a:pPr>
              <a:lnSpc>
                <a:spcPct val="115000"/>
              </a:lnSpc>
            </a:pPr>
            <a:r>
              <a:rPr lang="zh-CN" altLang="zh-CN" sz="1600" b="1" kern="0" dirty="0">
                <a:latin typeface="Calibri" panose="020F0502020204030204" pitchFamily="34" charset="0"/>
                <a:ea typeface="宋体" panose="02010600030101010101" pitchFamily="2" charset="-122"/>
                <a:cs typeface="宋体" panose="02010600030101010101" pitchFamily="2" charset="-122"/>
              </a:rPr>
              <a:t>财务</a:t>
            </a:r>
            <a:r>
              <a:rPr lang="zh-CN" altLang="zh-CN" sz="1600" b="1" kern="0" dirty="0" smtClean="0">
                <a:latin typeface="Calibri" panose="020F0502020204030204" pitchFamily="34" charset="0"/>
                <a:ea typeface="宋体" panose="02010600030101010101" pitchFamily="2" charset="-122"/>
                <a:cs typeface="宋体" panose="02010600030101010101" pitchFamily="2" charset="-122"/>
              </a:rPr>
              <a:t>会计</a:t>
            </a:r>
            <a:r>
              <a:rPr lang="zh-CN" altLang="en-US" sz="1600" b="1" kern="0" dirty="0" smtClean="0">
                <a:latin typeface="Calibri" panose="020F0502020204030204" pitchFamily="34" charset="0"/>
                <a:ea typeface="宋体" panose="02010600030101010101" pitchFamily="2" charset="-122"/>
                <a:cs typeface="宋体" panose="02010600030101010101" pitchFamily="2" charset="-122"/>
              </a:rPr>
              <a:t>部分</a:t>
            </a:r>
            <a:r>
              <a:rPr lang="zh-CN" altLang="zh-CN" sz="1600" kern="0" dirty="0" smtClean="0">
                <a:latin typeface="Calibri" panose="020F0502020204030204" pitchFamily="34" charset="0"/>
                <a:ea typeface="宋体" panose="02010600030101010101" pitchFamily="2" charset="-122"/>
                <a:cs typeface="宋体" panose="02010600030101010101" pitchFamily="2" charset="-122"/>
              </a:rPr>
              <a:t>：</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15000"/>
              </a:lnSpc>
            </a:pPr>
            <a:r>
              <a:rPr lang="en-US" altLang="zh-CN" sz="1600" kern="0" dirty="0" smtClean="0">
                <a:latin typeface="+mn-ea"/>
                <a:cs typeface="宋体" panose="02010600030101010101" pitchFamily="2" charset="-122"/>
              </a:rPr>
              <a:t>①</a:t>
            </a:r>
            <a:r>
              <a:rPr lang="zh-CN" altLang="zh-CN" sz="1600" kern="0" dirty="0" smtClean="0">
                <a:latin typeface="+mn-ea"/>
                <a:cs typeface="宋体" panose="02010600030101010101" pitchFamily="2" charset="-122"/>
              </a:rPr>
              <a:t>每个</a:t>
            </a:r>
            <a:r>
              <a:rPr lang="zh-CN" altLang="en-US" sz="1600" kern="0" dirty="0" smtClean="0">
                <a:latin typeface="+mn-ea"/>
                <a:cs typeface="宋体" panose="02010600030101010101" pitchFamily="2" charset="-122"/>
              </a:rPr>
              <a:t>原科目</a:t>
            </a:r>
            <a:r>
              <a:rPr lang="zh-CN" altLang="zh-CN" sz="1600" kern="0" dirty="0" smtClean="0">
                <a:latin typeface="+mn-ea"/>
                <a:cs typeface="宋体" panose="02010600030101010101" pitchFamily="2" charset="-122"/>
              </a:rPr>
              <a:t>末</a:t>
            </a:r>
            <a:r>
              <a:rPr lang="zh-CN" altLang="zh-CN" sz="1600" kern="0" dirty="0">
                <a:latin typeface="+mn-ea"/>
                <a:cs typeface="宋体" panose="02010600030101010101" pitchFamily="2" charset="-122"/>
              </a:rPr>
              <a:t>级都需要设置对应一个新科目</a:t>
            </a:r>
            <a:r>
              <a:rPr lang="zh-CN" altLang="zh-CN" sz="1600" kern="0" dirty="0" smtClean="0">
                <a:latin typeface="+mn-ea"/>
                <a:cs typeface="宋体" panose="02010600030101010101" pitchFamily="2" charset="-122"/>
              </a:rPr>
              <a:t>，不能做单元格合并，可以多对一，</a:t>
            </a:r>
            <a:r>
              <a:rPr lang="zh-CN" altLang="zh-CN" sz="1600" kern="0" dirty="0">
                <a:latin typeface="+mn-ea"/>
                <a:cs typeface="宋体" panose="02010600030101010101" pitchFamily="2" charset="-122"/>
              </a:rPr>
              <a:t>不能一对多</a:t>
            </a:r>
            <a:r>
              <a:rPr lang="zh-CN" altLang="zh-CN" sz="1600" kern="0" dirty="0" smtClean="0">
                <a:latin typeface="+mn-ea"/>
                <a:cs typeface="宋体" panose="02010600030101010101" pitchFamily="2" charset="-122"/>
              </a:rPr>
              <a:t>，</a:t>
            </a:r>
            <a:r>
              <a:rPr lang="zh-CN" altLang="en-US" sz="1600" kern="0" dirty="0" smtClean="0">
                <a:latin typeface="+mn-ea"/>
                <a:cs typeface="宋体" panose="02010600030101010101" pitchFamily="2" charset="-122"/>
              </a:rPr>
              <a:t>需要删除的科目可以都对应一个待删除科目</a:t>
            </a:r>
            <a:r>
              <a:rPr lang="zh-CN" altLang="zh-CN" sz="1600" kern="0" dirty="0" smtClean="0">
                <a:latin typeface="+mn-ea"/>
                <a:cs typeface="宋体" panose="02010600030101010101" pitchFamily="2" charset="-122"/>
              </a:rPr>
              <a:t>。</a:t>
            </a:r>
            <a:endParaRPr lang="zh-CN" altLang="zh-CN" sz="1600" kern="100" dirty="0">
              <a:latin typeface="+mn-ea"/>
              <a:cs typeface="Times New Roman" panose="02020603050405020304" pitchFamily="18" charset="0"/>
            </a:endParaRPr>
          </a:p>
          <a:p>
            <a:pPr>
              <a:lnSpc>
                <a:spcPct val="115000"/>
              </a:lnSpc>
            </a:pPr>
            <a:r>
              <a:rPr lang="zh-CN" altLang="zh-CN" sz="1600" kern="0" dirty="0" smtClean="0">
                <a:latin typeface="+mn-ea"/>
                <a:cs typeface="宋体" panose="02010600030101010101" pitchFamily="2" charset="-122"/>
              </a:rPr>
              <a:t>②</a:t>
            </a:r>
            <a:r>
              <a:rPr lang="zh-CN" altLang="en-US" sz="1600" kern="0" dirty="0">
                <a:latin typeface="+mn-ea"/>
                <a:cs typeface="宋体" panose="02010600030101010101" pitchFamily="2" charset="-122"/>
              </a:rPr>
              <a:t>除了预算会计科目部分的非财政拨款结余</a:t>
            </a:r>
            <a:r>
              <a:rPr lang="en-US" altLang="zh-CN" sz="1600" kern="0" dirty="0">
                <a:latin typeface="+mn-ea"/>
                <a:cs typeface="宋体" panose="02010600030101010101" pitchFamily="2" charset="-122"/>
              </a:rPr>
              <a:t>-</a:t>
            </a:r>
            <a:r>
              <a:rPr lang="zh-CN" altLang="en-US" sz="1600" kern="0" dirty="0">
                <a:latin typeface="+mn-ea"/>
                <a:cs typeface="宋体" panose="02010600030101010101" pitchFamily="2" charset="-122"/>
              </a:rPr>
              <a:t>累计结余</a:t>
            </a:r>
            <a:r>
              <a:rPr lang="zh-CN" altLang="en-US" sz="1600" kern="0" dirty="0" smtClean="0">
                <a:latin typeface="+mn-ea"/>
                <a:cs typeface="宋体" panose="02010600030101010101" pitchFamily="2" charset="-122"/>
              </a:rPr>
              <a:t>科目，新旧科目对应的辅助核算属性应一致，</a:t>
            </a:r>
            <a:endParaRPr lang="zh-CN" altLang="zh-CN" sz="1600" kern="100" dirty="0">
              <a:latin typeface="+mn-ea"/>
              <a:cs typeface="Times New Roman" panose="02020603050405020304" pitchFamily="18" charset="0"/>
            </a:endParaRPr>
          </a:p>
        </p:txBody>
      </p:sp>
      <p:sp>
        <p:nvSpPr>
          <p:cNvPr id="7" name="矩形 6"/>
          <p:cNvSpPr/>
          <p:nvPr/>
        </p:nvSpPr>
        <p:spPr>
          <a:xfrm>
            <a:off x="6848439" y="1801319"/>
            <a:ext cx="6096000" cy="1862048"/>
          </a:xfrm>
          <a:prstGeom prst="rect">
            <a:avLst/>
          </a:prstGeom>
        </p:spPr>
        <p:txBody>
          <a:bodyPr>
            <a:spAutoFit/>
          </a:bodyPr>
          <a:lstStyle/>
          <a:p>
            <a:pPr>
              <a:lnSpc>
                <a:spcPct val="115000"/>
              </a:lnSpc>
            </a:pP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15000"/>
              </a:lnSpc>
            </a:pPr>
            <a:r>
              <a:rPr lang="zh-CN" altLang="zh-CN" b="1" kern="0" dirty="0">
                <a:latin typeface="Calibri" panose="020F0502020204030204" pitchFamily="34" charset="0"/>
                <a:ea typeface="宋体" panose="02010600030101010101" pitchFamily="2" charset="-122"/>
                <a:cs typeface="宋体" panose="02010600030101010101" pitchFamily="2" charset="-122"/>
              </a:rPr>
              <a:t>预算</a:t>
            </a:r>
            <a:r>
              <a:rPr lang="zh-CN" altLang="zh-CN" b="1" kern="0" dirty="0" smtClean="0">
                <a:latin typeface="Calibri" panose="020F0502020204030204" pitchFamily="34" charset="0"/>
                <a:ea typeface="宋体" panose="02010600030101010101" pitchFamily="2" charset="-122"/>
                <a:cs typeface="宋体" panose="02010600030101010101" pitchFamily="2" charset="-122"/>
              </a:rPr>
              <a:t>会计</a:t>
            </a:r>
            <a:r>
              <a:rPr lang="zh-CN" altLang="en-US" b="1" kern="0" dirty="0" smtClean="0">
                <a:latin typeface="Calibri" panose="020F0502020204030204" pitchFamily="34" charset="0"/>
                <a:ea typeface="宋体" panose="02010600030101010101" pitchFamily="2" charset="-122"/>
                <a:cs typeface="宋体" panose="02010600030101010101" pitchFamily="2" charset="-122"/>
              </a:rPr>
              <a:t>部分</a:t>
            </a:r>
            <a:r>
              <a:rPr lang="zh-CN" altLang="zh-CN" b="1" kern="0" dirty="0" smtClean="0">
                <a:latin typeface="Calibri" panose="020F0502020204030204" pitchFamily="34" charset="0"/>
                <a:ea typeface="宋体" panose="02010600030101010101" pitchFamily="2" charset="-122"/>
                <a:cs typeface="宋体" panose="02010600030101010101" pitchFamily="2" charset="-122"/>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ct val="115000"/>
              </a:lnSpc>
            </a:pPr>
            <a:r>
              <a:rPr lang="en-US" altLang="zh-CN" kern="0" dirty="0" smtClean="0">
                <a:latin typeface="+mn-ea"/>
                <a:cs typeface="宋体" panose="02010600030101010101" pitchFamily="2" charset="-122"/>
              </a:rPr>
              <a:t>①</a:t>
            </a:r>
            <a:r>
              <a:rPr lang="zh-CN" altLang="zh-CN" kern="0" dirty="0" smtClean="0">
                <a:latin typeface="+mn-ea"/>
                <a:cs typeface="宋体" panose="02010600030101010101" pitchFamily="2" charset="-122"/>
              </a:rPr>
              <a:t>非</a:t>
            </a:r>
            <a:r>
              <a:rPr lang="zh-CN" altLang="zh-CN" kern="0" dirty="0">
                <a:latin typeface="+mn-ea"/>
                <a:cs typeface="宋体" panose="02010600030101010101" pitchFamily="2" charset="-122"/>
              </a:rPr>
              <a:t>项目</a:t>
            </a:r>
            <a:r>
              <a:rPr lang="zh-CN" altLang="zh-CN" kern="0" dirty="0" smtClean="0">
                <a:latin typeface="+mn-ea"/>
                <a:cs typeface="宋体" panose="02010600030101010101" pitchFamily="2" charset="-122"/>
              </a:rPr>
              <a:t>核算</a:t>
            </a:r>
            <a:r>
              <a:rPr lang="zh-CN" altLang="en-US" kern="0" dirty="0" smtClean="0">
                <a:latin typeface="+mn-ea"/>
                <a:cs typeface="宋体" panose="02010600030101010101" pitchFamily="2" charset="-122"/>
              </a:rPr>
              <a:t>但</a:t>
            </a:r>
            <a:r>
              <a:rPr lang="zh-CN" altLang="zh-CN" kern="0" dirty="0" smtClean="0">
                <a:latin typeface="+mn-ea"/>
                <a:cs typeface="宋体" panose="02010600030101010101" pitchFamily="2" charset="-122"/>
              </a:rPr>
              <a:t>有</a:t>
            </a:r>
            <a:r>
              <a:rPr lang="zh-CN" altLang="zh-CN" kern="0" dirty="0">
                <a:latin typeface="+mn-ea"/>
                <a:cs typeface="宋体" panose="02010600030101010101" pitchFamily="2" charset="-122"/>
              </a:rPr>
              <a:t>年初数</a:t>
            </a:r>
            <a:r>
              <a:rPr lang="zh-CN" altLang="zh-CN" kern="0" dirty="0" smtClean="0">
                <a:latin typeface="+mn-ea"/>
                <a:cs typeface="宋体" panose="02010600030101010101" pitchFamily="2" charset="-122"/>
              </a:rPr>
              <a:t>的</a:t>
            </a:r>
            <a:r>
              <a:rPr lang="zh-CN" altLang="en-US" kern="0" dirty="0">
                <a:latin typeface="+mn-ea"/>
                <a:cs typeface="宋体" panose="02010600030101010101" pitchFamily="2" charset="-122"/>
              </a:rPr>
              <a:t>原</a:t>
            </a:r>
            <a:r>
              <a:rPr lang="zh-CN" altLang="zh-CN" kern="0" dirty="0" smtClean="0">
                <a:latin typeface="+mn-ea"/>
                <a:cs typeface="宋体" panose="02010600030101010101" pitchFamily="2" charset="-122"/>
              </a:rPr>
              <a:t>科目须对应</a:t>
            </a:r>
            <a:r>
              <a:rPr lang="zh-CN" altLang="zh-CN" kern="0" dirty="0">
                <a:latin typeface="+mn-ea"/>
                <a:cs typeface="宋体" panose="02010600030101010101" pitchFamily="2" charset="-122"/>
              </a:rPr>
              <a:t>的预算</a:t>
            </a:r>
            <a:r>
              <a:rPr lang="zh-CN" altLang="zh-CN" kern="0" dirty="0" smtClean="0">
                <a:latin typeface="+mn-ea"/>
                <a:cs typeface="宋体" panose="02010600030101010101" pitchFamily="2" charset="-122"/>
              </a:rPr>
              <a:t>科目</a:t>
            </a:r>
            <a:endParaRPr lang="zh-CN" altLang="zh-CN" kern="100" dirty="0">
              <a:latin typeface="+mn-ea"/>
              <a:cs typeface="Times New Roman" panose="02020603050405020304" pitchFamily="18" charset="0"/>
            </a:endParaRPr>
          </a:p>
          <a:p>
            <a:pPr>
              <a:lnSpc>
                <a:spcPct val="115000"/>
              </a:lnSpc>
            </a:pPr>
            <a:r>
              <a:rPr lang="en-US" altLang="zh-CN" kern="0" dirty="0" smtClean="0">
                <a:latin typeface="+mn-ea"/>
                <a:cs typeface="宋体" panose="02010600030101010101" pitchFamily="2" charset="-122"/>
              </a:rPr>
              <a:t>②</a:t>
            </a:r>
            <a:r>
              <a:rPr lang="zh-CN" altLang="en-US" kern="0" dirty="0" smtClean="0">
                <a:latin typeface="+mn-ea"/>
                <a:cs typeface="宋体" panose="02010600030101010101" pitchFamily="2" charset="-122"/>
              </a:rPr>
              <a:t>原净资产科目</a:t>
            </a:r>
            <a:r>
              <a:rPr lang="zh-CN" altLang="zh-CN" kern="0" dirty="0" smtClean="0">
                <a:latin typeface="+mn-ea"/>
                <a:cs typeface="宋体" panose="02010600030101010101" pitchFamily="2" charset="-122"/>
              </a:rPr>
              <a:t>对应预算</a:t>
            </a:r>
            <a:r>
              <a:rPr lang="zh-CN" altLang="en-US" kern="0" dirty="0" smtClean="0">
                <a:latin typeface="+mn-ea"/>
                <a:cs typeface="宋体" panose="02010600030101010101" pitchFamily="2" charset="-122"/>
              </a:rPr>
              <a:t>结转结余科目</a:t>
            </a:r>
            <a:r>
              <a:rPr lang="zh-CN" altLang="zh-CN" kern="0" dirty="0" smtClean="0">
                <a:latin typeface="+mn-ea"/>
                <a:cs typeface="宋体" panose="02010600030101010101" pitchFamily="2" charset="-122"/>
              </a:rPr>
              <a:t>。</a:t>
            </a:r>
            <a:endParaRPr lang="zh-CN" altLang="zh-CN" kern="100" dirty="0">
              <a:latin typeface="+mn-ea"/>
              <a:cs typeface="Times New Roman" panose="02020603050405020304" pitchFamily="18" charset="0"/>
            </a:endParaRPr>
          </a:p>
          <a:p>
            <a:pPr>
              <a:lnSpc>
                <a:spcPct val="115000"/>
              </a:lnSpc>
            </a:pPr>
            <a:r>
              <a:rPr lang="en-US" altLang="zh-CN" kern="0" dirty="0" smtClean="0">
                <a:latin typeface="+mn-ea"/>
                <a:cs typeface="宋体" panose="02010600030101010101" pitchFamily="2" charset="-122"/>
              </a:rPr>
              <a:t>③2501</a:t>
            </a:r>
            <a:r>
              <a:rPr lang="zh-CN" altLang="zh-CN" kern="0" dirty="0">
                <a:latin typeface="+mn-ea"/>
                <a:cs typeface="宋体" panose="02010600030101010101" pitchFamily="2" charset="-122"/>
              </a:rPr>
              <a:t>代管科目不需要设置对应</a:t>
            </a:r>
            <a:r>
              <a:rPr lang="en-US" altLang="zh-CN" kern="0" dirty="0">
                <a:latin typeface="+mn-ea"/>
                <a:cs typeface="宋体" panose="02010600030101010101" pitchFamily="2" charset="-122"/>
              </a:rPr>
              <a:t>8</a:t>
            </a:r>
            <a:r>
              <a:rPr lang="zh-CN" altLang="zh-CN" kern="0" dirty="0">
                <a:latin typeface="+mn-ea"/>
                <a:cs typeface="宋体" panose="02010600030101010101" pitchFamily="2" charset="-122"/>
              </a:rPr>
              <a:t>字头的预算科目</a:t>
            </a:r>
            <a:endParaRPr lang="zh-CN" altLang="zh-CN" kern="100" dirty="0">
              <a:latin typeface="+mn-ea"/>
              <a:cs typeface="Times New Roman" panose="02020603050405020304" pitchFamily="18" charset="0"/>
            </a:endParaRPr>
          </a:p>
          <a:p>
            <a:pPr>
              <a:lnSpc>
                <a:spcPct val="115000"/>
              </a:lnSpc>
            </a:pPr>
            <a:r>
              <a:rPr lang="en-US" altLang="zh-CN" sz="1400" kern="0" dirty="0">
                <a:latin typeface="宋体" panose="02010600030101010101" pitchFamily="2" charset="-122"/>
                <a:ea typeface="宋体" panose="02010600030101010101" pitchFamily="2" charset="-122"/>
                <a:cs typeface="宋体" panose="02010600030101010101" pitchFamily="2" charset="-122"/>
              </a:rPr>
              <a:t> </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951331" y="3533319"/>
            <a:ext cx="5216356" cy="2654188"/>
          </a:xfrm>
          <a:prstGeom prst="rect">
            <a:avLst/>
          </a:prstGeom>
        </p:spPr>
        <p:txBody>
          <a:bodyPr wrap="square">
            <a:spAutoFit/>
          </a:bodyPr>
          <a:lstStyle/>
          <a:p>
            <a:pPr>
              <a:lnSpc>
                <a:spcPct val="115000"/>
              </a:lnSpc>
            </a:pPr>
            <a:r>
              <a:rPr lang="zh-CN" altLang="en-US" b="1" kern="0" dirty="0" smtClean="0">
                <a:latin typeface="Calibri" panose="020F0502020204030204" pitchFamily="34" charset="0"/>
                <a:ea typeface="宋体" panose="02010600030101010101" pitchFamily="2" charset="-122"/>
                <a:cs typeface="宋体" panose="02010600030101010101" pitchFamily="2" charset="-122"/>
              </a:rPr>
              <a:t>收支类型与经济科目的对应：</a:t>
            </a:r>
            <a:endParaRPr lang="en-US" altLang="zh-CN" b="1" kern="0" dirty="0" smtClean="0">
              <a:latin typeface="Calibri" panose="020F0502020204030204" pitchFamily="34" charset="0"/>
              <a:ea typeface="宋体" panose="02010600030101010101" pitchFamily="2" charset="-122"/>
              <a:cs typeface="宋体" panose="02010600030101010101" pitchFamily="2" charset="-122"/>
            </a:endParaRPr>
          </a:p>
          <a:p>
            <a:pPr marL="342900" indent="-342900">
              <a:lnSpc>
                <a:spcPct val="115000"/>
              </a:lnSpc>
              <a:buFont typeface="+mj-lt"/>
              <a:buAutoNum type="arabicPeriod"/>
            </a:pPr>
            <a:r>
              <a:rPr lang="zh-CN" altLang="zh-CN" sz="1600" kern="0" dirty="0" smtClean="0">
                <a:latin typeface="+mn-ea"/>
                <a:cs typeface="宋体" panose="02010600030101010101" pitchFamily="2" charset="-122"/>
              </a:rPr>
              <a:t>累计</a:t>
            </a:r>
            <a:r>
              <a:rPr lang="zh-CN" altLang="zh-CN" sz="1600" kern="0" dirty="0">
                <a:latin typeface="+mn-ea"/>
                <a:cs typeface="宋体" panose="02010600030101010101" pitchFamily="2" charset="-122"/>
              </a:rPr>
              <a:t>折旧对应的经济科目</a:t>
            </a:r>
            <a:r>
              <a:rPr lang="en-US" altLang="zh-CN" sz="1600" kern="0" dirty="0">
                <a:latin typeface="+mn-ea"/>
                <a:cs typeface="宋体" panose="02010600030101010101" pitchFamily="2" charset="-122"/>
              </a:rPr>
              <a:t>99901</a:t>
            </a:r>
            <a:endParaRPr lang="zh-CN" altLang="zh-CN" sz="1600" kern="100" dirty="0">
              <a:latin typeface="+mn-ea"/>
              <a:cs typeface="Times New Roman" panose="02020603050405020304" pitchFamily="18" charset="0"/>
            </a:endParaRPr>
          </a:p>
          <a:p>
            <a:pPr marL="342900" indent="-342900">
              <a:lnSpc>
                <a:spcPct val="115000"/>
              </a:lnSpc>
              <a:buFont typeface="+mj-lt"/>
              <a:buAutoNum type="arabicPeriod"/>
            </a:pPr>
            <a:r>
              <a:rPr lang="zh-CN" altLang="zh-CN" sz="1600" kern="0" dirty="0" smtClean="0">
                <a:latin typeface="+mn-ea"/>
                <a:cs typeface="宋体" panose="02010600030101010101" pitchFamily="2" charset="-122"/>
              </a:rPr>
              <a:t>间接</a:t>
            </a:r>
            <a:r>
              <a:rPr lang="zh-CN" altLang="zh-CN" sz="1600" kern="0" dirty="0">
                <a:latin typeface="+mn-ea"/>
                <a:cs typeface="宋体" panose="02010600030101010101" pitchFamily="2" charset="-122"/>
              </a:rPr>
              <a:t>费对应的经济科目</a:t>
            </a:r>
            <a:r>
              <a:rPr lang="en-US" altLang="zh-CN" sz="1600" kern="0" dirty="0">
                <a:latin typeface="+mn-ea"/>
                <a:cs typeface="宋体" panose="02010600030101010101" pitchFamily="2" charset="-122"/>
              </a:rPr>
              <a:t>99902</a:t>
            </a:r>
            <a:r>
              <a:rPr lang="zh-CN" altLang="zh-CN" sz="1600" kern="0" dirty="0">
                <a:latin typeface="+mn-ea"/>
                <a:cs typeface="宋体" panose="02010600030101010101" pitchFamily="2" charset="-122"/>
              </a:rPr>
              <a:t>，转换</a:t>
            </a:r>
            <a:r>
              <a:rPr lang="zh-CN" altLang="zh-CN" sz="1600" kern="0" dirty="0" smtClean="0">
                <a:latin typeface="+mn-ea"/>
                <a:cs typeface="宋体" panose="02010600030101010101" pitchFamily="2" charset="-122"/>
              </a:rPr>
              <a:t>后</a:t>
            </a:r>
            <a:r>
              <a:rPr lang="zh-CN" altLang="en-US" sz="1600" kern="0" dirty="0" smtClean="0">
                <a:latin typeface="+mn-ea"/>
                <a:cs typeface="宋体" panose="02010600030101010101" pitchFamily="2" charset="-122"/>
              </a:rPr>
              <a:t>关联</a:t>
            </a:r>
            <a:r>
              <a:rPr lang="zh-CN" altLang="zh-CN" sz="1600" kern="0" dirty="0" smtClean="0">
                <a:latin typeface="+mn-ea"/>
                <a:cs typeface="宋体" panose="02010600030101010101" pitchFamily="2" charset="-122"/>
              </a:rPr>
              <a:t>其他</a:t>
            </a:r>
            <a:r>
              <a:rPr lang="zh-CN" altLang="zh-CN" sz="1600" kern="0" dirty="0">
                <a:latin typeface="+mn-ea"/>
                <a:cs typeface="宋体" panose="02010600030101010101" pitchFamily="2" charset="-122"/>
              </a:rPr>
              <a:t>需要使用的经济科目</a:t>
            </a:r>
            <a:endParaRPr lang="zh-CN" altLang="zh-CN" sz="1600" kern="100" dirty="0">
              <a:latin typeface="+mn-ea"/>
              <a:cs typeface="Times New Roman" panose="02020603050405020304" pitchFamily="18" charset="0"/>
            </a:endParaRPr>
          </a:p>
          <a:p>
            <a:pPr marL="342900" indent="-342900">
              <a:lnSpc>
                <a:spcPct val="115000"/>
              </a:lnSpc>
              <a:buFont typeface="+mj-lt"/>
              <a:buAutoNum type="arabicPeriod"/>
            </a:pPr>
            <a:r>
              <a:rPr lang="zh-CN" altLang="zh-CN" sz="1600" kern="0" dirty="0" smtClean="0">
                <a:latin typeface="+mn-ea"/>
                <a:cs typeface="宋体" panose="02010600030101010101" pitchFamily="2" charset="-122"/>
              </a:rPr>
              <a:t>专用基金</a:t>
            </a:r>
            <a:r>
              <a:rPr lang="zh-CN" altLang="zh-CN" sz="1600" kern="0" dirty="0">
                <a:latin typeface="+mn-ea"/>
                <a:cs typeface="宋体" panose="02010600030101010101" pitchFamily="2" charset="-122"/>
              </a:rPr>
              <a:t>对应经济科目</a:t>
            </a:r>
            <a:r>
              <a:rPr lang="en-US" altLang="zh-CN" sz="1600" kern="0" dirty="0">
                <a:latin typeface="+mn-ea"/>
                <a:cs typeface="宋体" panose="02010600030101010101" pitchFamily="2" charset="-122"/>
              </a:rPr>
              <a:t>99903</a:t>
            </a:r>
            <a:r>
              <a:rPr lang="zh-CN" altLang="zh-CN" sz="1600" kern="0" dirty="0">
                <a:latin typeface="+mn-ea"/>
                <a:cs typeface="宋体" panose="02010600030101010101" pitchFamily="2" charset="-122"/>
              </a:rPr>
              <a:t>，转换</a:t>
            </a:r>
            <a:r>
              <a:rPr lang="zh-CN" altLang="zh-CN" sz="1600" kern="0" dirty="0" smtClean="0">
                <a:latin typeface="+mn-ea"/>
                <a:cs typeface="宋体" panose="02010600030101010101" pitchFamily="2" charset="-122"/>
              </a:rPr>
              <a:t>后</a:t>
            </a:r>
            <a:r>
              <a:rPr lang="zh-CN" altLang="en-US" sz="1600" kern="0" dirty="0" smtClean="0">
                <a:latin typeface="+mn-ea"/>
                <a:cs typeface="宋体" panose="02010600030101010101" pitchFamily="2" charset="-122"/>
              </a:rPr>
              <a:t>关联</a:t>
            </a:r>
            <a:r>
              <a:rPr lang="zh-CN" altLang="zh-CN" sz="1600" kern="0" dirty="0" smtClean="0">
                <a:latin typeface="+mn-ea"/>
                <a:cs typeface="宋体" panose="02010600030101010101" pitchFamily="2" charset="-122"/>
              </a:rPr>
              <a:t>其他</a:t>
            </a:r>
            <a:r>
              <a:rPr lang="zh-CN" altLang="zh-CN" sz="1600" kern="0" dirty="0">
                <a:latin typeface="+mn-ea"/>
                <a:cs typeface="宋体" panose="02010600030101010101" pitchFamily="2" charset="-122"/>
              </a:rPr>
              <a:t>需要使用的经济科目</a:t>
            </a:r>
            <a:endParaRPr lang="zh-CN" altLang="zh-CN" sz="1600" kern="100" dirty="0">
              <a:latin typeface="+mn-ea"/>
              <a:cs typeface="Times New Roman" panose="02020603050405020304" pitchFamily="18" charset="0"/>
            </a:endParaRPr>
          </a:p>
          <a:p>
            <a:pPr marL="342900" indent="-342900">
              <a:lnSpc>
                <a:spcPct val="115000"/>
              </a:lnSpc>
              <a:buFont typeface="+mj-lt"/>
              <a:buAutoNum type="arabicPeriod"/>
            </a:pPr>
            <a:r>
              <a:rPr lang="zh-CN" altLang="en-US" sz="1600" kern="0" dirty="0" smtClean="0">
                <a:latin typeface="+mn-ea"/>
                <a:cs typeface="宋体" panose="02010600030101010101" pitchFamily="2" charset="-122"/>
              </a:rPr>
              <a:t>应收、预收、暂收、收入科目应对应收入类型</a:t>
            </a:r>
            <a:r>
              <a:rPr lang="zh-CN" altLang="zh-CN" sz="1600" kern="0" dirty="0" smtClean="0">
                <a:latin typeface="+mn-ea"/>
                <a:cs typeface="宋体" panose="02010600030101010101" pitchFamily="2" charset="-122"/>
              </a:rPr>
              <a:t>；</a:t>
            </a:r>
            <a:r>
              <a:rPr lang="zh-CN" altLang="en-US" sz="1600" kern="0" dirty="0" smtClean="0">
                <a:latin typeface="+mn-ea"/>
                <a:cs typeface="宋体" panose="02010600030101010101" pitchFamily="2" charset="-122"/>
              </a:rPr>
              <a:t>资产、预付类应对应支出类型；货币资金、</a:t>
            </a:r>
            <a:r>
              <a:rPr lang="zh-CN" altLang="zh-CN" sz="1600" kern="0" dirty="0" smtClean="0">
                <a:latin typeface="+mn-ea"/>
                <a:cs typeface="宋体" panose="02010600030101010101" pitchFamily="2" charset="-122"/>
              </a:rPr>
              <a:t>周转类</a:t>
            </a:r>
            <a:r>
              <a:rPr lang="zh-CN" altLang="en-US" sz="1600" kern="0" dirty="0" smtClean="0">
                <a:latin typeface="+mn-ea"/>
                <a:cs typeface="宋体" panose="02010600030101010101" pitchFamily="2" charset="-122"/>
              </a:rPr>
              <a:t>、应缴财政款、受托代理等</a:t>
            </a:r>
            <a:r>
              <a:rPr lang="zh-CN" altLang="zh-CN" sz="1600" kern="0" dirty="0" smtClean="0">
                <a:latin typeface="+mn-ea"/>
                <a:cs typeface="宋体" panose="02010600030101010101" pitchFamily="2" charset="-122"/>
              </a:rPr>
              <a:t>不</a:t>
            </a:r>
            <a:r>
              <a:rPr lang="zh-CN" altLang="en-US" sz="1600" kern="0" dirty="0" smtClean="0">
                <a:latin typeface="+mn-ea"/>
                <a:cs typeface="宋体" panose="02010600030101010101" pitchFamily="2" charset="-122"/>
              </a:rPr>
              <a:t>需要</a:t>
            </a:r>
            <a:r>
              <a:rPr lang="zh-CN" altLang="zh-CN" sz="1600" kern="0" dirty="0" smtClean="0">
                <a:latin typeface="+mn-ea"/>
                <a:cs typeface="宋体" panose="02010600030101010101" pitchFamily="2" charset="-122"/>
              </a:rPr>
              <a:t>关联</a:t>
            </a:r>
            <a:r>
              <a:rPr lang="zh-CN" altLang="en-US" sz="1600" kern="0" dirty="0" smtClean="0">
                <a:latin typeface="+mn-ea"/>
                <a:cs typeface="宋体" panose="02010600030101010101" pitchFamily="2" charset="-122"/>
              </a:rPr>
              <a:t>收支类型</a:t>
            </a:r>
            <a:r>
              <a:rPr lang="zh-CN" altLang="zh-CN" sz="1600" kern="0" dirty="0" smtClean="0">
                <a:latin typeface="+mn-ea"/>
                <a:cs typeface="宋体" panose="02010600030101010101" pitchFamily="2" charset="-122"/>
              </a:rPr>
              <a:t>。</a:t>
            </a:r>
            <a:endParaRPr lang="zh-CN" altLang="zh-CN" sz="1600" kern="100" dirty="0">
              <a:latin typeface="+mn-ea"/>
              <a:cs typeface="Times New Roman" panose="02020603050405020304" pitchFamily="18" charset="0"/>
            </a:endParaRPr>
          </a:p>
        </p:txBody>
      </p:sp>
    </p:spTree>
    <p:extLst>
      <p:ext uri="{BB962C8B-B14F-4D97-AF65-F5344CB8AC3E}">
        <p14:creationId xmlns:p14="http://schemas.microsoft.com/office/powerpoint/2010/main" val="227262642"/>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58064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新账</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6" name="文本框 5"/>
          <p:cNvSpPr txBox="1"/>
          <p:nvPr/>
        </p:nvSpPr>
        <p:spPr>
          <a:xfrm>
            <a:off x="516667" y="1525014"/>
            <a:ext cx="1541780" cy="420370"/>
          </a:xfrm>
          <a:prstGeom prst="rect">
            <a:avLst/>
          </a:prstGeom>
          <a:noFill/>
        </p:spPr>
        <p:txBody>
          <a:bodyPr wrap="none" rtlCol="0" anchor="ctr">
            <a:spAutoFit/>
          </a:bodyPr>
          <a:lstStyle/>
          <a:p>
            <a:pPr lvl="0" algn="ctr"/>
            <a:r>
              <a:rPr lang="zh-CN" altLang="en-US" sz="2135" dirty="0">
                <a:solidFill>
                  <a:schemeClr val="accent2"/>
                </a:solidFill>
                <a:latin typeface="+mn-ea"/>
              </a:rPr>
              <a:t>预算科目表</a:t>
            </a: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770" y="2210961"/>
            <a:ext cx="8291069" cy="4056276"/>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8976320" y="2712244"/>
            <a:ext cx="2975343" cy="2616037"/>
          </a:xfrm>
          <a:prstGeom prst="rect">
            <a:avLst/>
          </a:prstGeom>
        </p:spPr>
        <p:txBody>
          <a:bodyPr wrap="square">
            <a:spAutoFit/>
          </a:bodyPr>
          <a:lstStyle/>
          <a:p>
            <a:pPr marL="285750" indent="-285750">
              <a:lnSpc>
                <a:spcPct val="115000"/>
              </a:lnSpc>
              <a:buFont typeface="Wingdings" panose="05000000000000000000" pitchFamily="2" charset="2"/>
              <a:buChar char="l"/>
            </a:pPr>
            <a:r>
              <a:rPr lang="zh-CN" altLang="en-US" kern="100" dirty="0" smtClean="0">
                <a:latin typeface="+mn-ea"/>
                <a:cs typeface="Times New Roman" panose="02020603050405020304" pitchFamily="18" charset="0"/>
              </a:rPr>
              <a:t>按示例科目结合本单位实际情况设置预算会计科目表</a:t>
            </a:r>
            <a:endParaRPr lang="en-US" altLang="zh-CN" kern="100" dirty="0" smtClean="0">
              <a:latin typeface="+mn-ea"/>
              <a:cs typeface="Times New Roman" panose="02020603050405020304" pitchFamily="18" charset="0"/>
            </a:endParaRPr>
          </a:p>
          <a:p>
            <a:pPr marL="285750" indent="-285750">
              <a:lnSpc>
                <a:spcPct val="115000"/>
              </a:lnSpc>
              <a:buFont typeface="Wingdings" panose="05000000000000000000" pitchFamily="2" charset="2"/>
              <a:buChar char="l"/>
            </a:pPr>
            <a:r>
              <a:rPr lang="zh-CN" altLang="en-US" kern="100" dirty="0">
                <a:latin typeface="+mn-ea"/>
                <a:cs typeface="Times New Roman" panose="02020603050405020304" pitchFamily="18" charset="0"/>
              </a:rPr>
              <a:t>每一</a:t>
            </a:r>
            <a:r>
              <a:rPr lang="zh-CN" altLang="en-US" kern="100" dirty="0" smtClean="0">
                <a:latin typeface="+mn-ea"/>
                <a:cs typeface="Times New Roman" panose="02020603050405020304" pitchFamily="18" charset="0"/>
              </a:rPr>
              <a:t>个收支明细科目定义一个收支类型代码，转换后可以在收支类型定义修改对应名称便于识别</a:t>
            </a:r>
            <a:endParaRPr lang="zh-CN" altLang="zh-CN" kern="100" dirty="0">
              <a:latin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258064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6.1 </a:t>
            </a:r>
            <a:r>
              <a:rPr lang="zh-CN" altLang="en-US" sz="2400" dirty="0" smtClean="0">
                <a:solidFill>
                  <a:srgbClr val="005A9E"/>
                </a:solidFill>
                <a:latin typeface="微软雅黑" panose="020B0503020204020204" charset="-122"/>
                <a:ea typeface="微软雅黑" panose="020B0503020204020204" charset="-122"/>
              </a:rPr>
              <a:t>准备</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新账</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6" name="文本框 5"/>
          <p:cNvSpPr txBox="1"/>
          <p:nvPr/>
        </p:nvSpPr>
        <p:spPr>
          <a:xfrm>
            <a:off x="516667" y="1525014"/>
            <a:ext cx="1541780" cy="420370"/>
          </a:xfrm>
          <a:prstGeom prst="rect">
            <a:avLst/>
          </a:prstGeom>
          <a:noFill/>
        </p:spPr>
        <p:txBody>
          <a:bodyPr wrap="none" rtlCol="0" anchor="ctr">
            <a:spAutoFit/>
          </a:bodyPr>
          <a:lstStyle/>
          <a:p>
            <a:pPr lvl="0" algn="ctr"/>
            <a:r>
              <a:rPr lang="zh-CN" altLang="en-US" sz="2135" dirty="0">
                <a:solidFill>
                  <a:schemeClr val="accent2"/>
                </a:solidFill>
                <a:latin typeface="+mn-ea"/>
              </a:rPr>
              <a:t>经济科目表</a:t>
            </a: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526" y="2102293"/>
            <a:ext cx="8673164" cy="3678588"/>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9263911" y="2633568"/>
            <a:ext cx="2975343" cy="1978940"/>
          </a:xfrm>
          <a:prstGeom prst="rect">
            <a:avLst/>
          </a:prstGeom>
        </p:spPr>
        <p:txBody>
          <a:bodyPr wrap="square">
            <a:spAutoFit/>
          </a:bodyPr>
          <a:lstStyle/>
          <a:p>
            <a:pPr marL="285750" indent="-285750">
              <a:lnSpc>
                <a:spcPct val="115000"/>
              </a:lnSpc>
              <a:buFont typeface="Wingdings" panose="05000000000000000000" pitchFamily="2" charset="2"/>
              <a:buChar char="l"/>
            </a:pPr>
            <a:r>
              <a:rPr lang="zh-CN" altLang="en-US" kern="100" dirty="0" smtClean="0">
                <a:latin typeface="+mn-ea"/>
                <a:cs typeface="Times New Roman" panose="02020603050405020304" pitchFamily="18" charset="0"/>
              </a:rPr>
              <a:t>通过导出经济科目表，系统可以将科目体系下的经济科目部分予以筛选汇总导出，单位根据具体情况修改或增加下级</a:t>
            </a:r>
            <a:endParaRPr lang="en-US" altLang="zh-CN" kern="100" dirty="0" smtClean="0">
              <a:latin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131318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6.2 </a:t>
            </a:r>
            <a:r>
              <a:rPr lang="zh-CN" altLang="en-US" sz="2400" dirty="0" smtClean="0">
                <a:solidFill>
                  <a:srgbClr val="005A9E"/>
                </a:solidFill>
                <a:latin typeface="微软雅黑" panose="020B0503020204020204" charset="-122"/>
                <a:ea typeface="微软雅黑" panose="020B0503020204020204" charset="-122"/>
              </a:rPr>
              <a:t>转换</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705" y="1770928"/>
            <a:ext cx="9000066" cy="4235724"/>
          </a:xfrm>
          <a:prstGeom prst="rect">
            <a:avLst/>
          </a:prstGeom>
          <a:ln>
            <a:solidFill>
              <a:schemeClr val="accent1"/>
            </a:solidFill>
          </a:ln>
          <a:effectLst>
            <a:outerShdw blurRad="50800" dist="38100" dir="2700000" algn="tl" rotWithShape="0">
              <a:prstClr val="black">
                <a:alpha val="40000"/>
              </a:prstClr>
            </a:outerShdw>
          </a:effectLst>
        </p:spPr>
      </p:pic>
      <p:sp>
        <p:nvSpPr>
          <p:cNvPr id="9" name="矩形 8"/>
          <p:cNvSpPr/>
          <p:nvPr/>
        </p:nvSpPr>
        <p:spPr>
          <a:xfrm>
            <a:off x="9408368" y="2470385"/>
            <a:ext cx="2975343" cy="1341842"/>
          </a:xfrm>
          <a:prstGeom prst="rect">
            <a:avLst/>
          </a:prstGeom>
        </p:spPr>
        <p:txBody>
          <a:bodyPr wrap="square">
            <a:spAutoFit/>
          </a:bodyPr>
          <a:lstStyle/>
          <a:p>
            <a:pPr marL="285750" indent="-285750">
              <a:lnSpc>
                <a:spcPct val="115000"/>
              </a:lnSpc>
              <a:buFont typeface="Wingdings" panose="05000000000000000000" pitchFamily="2" charset="2"/>
              <a:buChar char="l"/>
            </a:pPr>
            <a:r>
              <a:rPr lang="zh-CN" altLang="en-US" kern="100" dirty="0" smtClean="0">
                <a:latin typeface="+mn-ea"/>
                <a:cs typeface="Times New Roman" panose="02020603050405020304" pitchFamily="18" charset="0"/>
              </a:rPr>
              <a:t>依次点击转换工具按钮导入三张表格，并做替换</a:t>
            </a:r>
            <a:endParaRPr lang="en-US" altLang="zh-CN" kern="100" dirty="0" smtClean="0">
              <a:latin typeface="+mn-ea"/>
              <a:cs typeface="Times New Roman" panose="02020603050405020304" pitchFamily="18" charset="0"/>
            </a:endParaRPr>
          </a:p>
          <a:p>
            <a:pPr marL="285750" indent="-285750">
              <a:lnSpc>
                <a:spcPct val="115000"/>
              </a:lnSpc>
              <a:buFont typeface="Wingdings" panose="05000000000000000000" pitchFamily="2" charset="2"/>
              <a:buChar char="l"/>
            </a:pPr>
            <a:endParaRPr lang="en-US" altLang="zh-CN" kern="100" dirty="0" smtClean="0">
              <a:latin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131318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6.3 </a:t>
            </a:r>
            <a:r>
              <a:rPr lang="zh-CN" altLang="en-US" sz="2400" dirty="0" smtClean="0">
                <a:solidFill>
                  <a:srgbClr val="005A9E"/>
                </a:solidFill>
                <a:latin typeface="微软雅黑" panose="020B0503020204020204" charset="-122"/>
                <a:ea typeface="微软雅黑" panose="020B0503020204020204" charset="-122"/>
              </a:rPr>
              <a:t>补记</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6" name="文本框 5"/>
          <p:cNvSpPr txBox="1"/>
          <p:nvPr/>
        </p:nvSpPr>
        <p:spPr>
          <a:xfrm>
            <a:off x="531495" y="1429385"/>
            <a:ext cx="2900680" cy="1198880"/>
          </a:xfrm>
          <a:prstGeom prst="rect">
            <a:avLst/>
          </a:prstGeom>
          <a:noFill/>
        </p:spPr>
        <p:txBody>
          <a:bodyPr wrap="square" rtlCol="0">
            <a:spAutoFit/>
          </a:bodyPr>
          <a:lstStyle/>
          <a:p>
            <a:pPr marL="342900" lvl="0" indent="-342900">
              <a:lnSpc>
                <a:spcPct val="150000"/>
              </a:lnSpc>
              <a:buFont typeface="Wingdings" panose="05000000000000000000" charset="0"/>
              <a:buChar char="u"/>
              <a:defRPr/>
            </a:pPr>
            <a:r>
              <a:rPr lang="zh-CN" altLang="en-US" sz="1600" kern="0" dirty="0">
                <a:solidFill>
                  <a:srgbClr val="005A9E"/>
                </a:solidFill>
                <a:latin typeface="Segoe UI Semibold" panose="020B0702040204020203" pitchFamily="34" charset="0"/>
                <a:cs typeface="Segoe UI Semibold" panose="020B0702040204020203" pitchFamily="34" charset="0"/>
              </a:rPr>
              <a:t>计提坏账准备</a:t>
            </a:r>
            <a:endParaRPr lang="zh-CN" altLang="en-US" sz="1600" dirty="0">
              <a:solidFill>
                <a:schemeClr val="accent2"/>
              </a:solidFill>
              <a:latin typeface="+mn-ea"/>
              <a:cs typeface="+mn-ea"/>
              <a:sym typeface="+mn-ea"/>
            </a:endParaRPr>
          </a:p>
          <a:p>
            <a:pPr lvl="0">
              <a:lnSpc>
                <a:spcPct val="150000"/>
              </a:lnSpc>
              <a:defRPr/>
            </a:pPr>
            <a:r>
              <a:rPr lang="zh-CN" altLang="en-US" sz="1600" dirty="0">
                <a:solidFill>
                  <a:schemeClr val="accent2"/>
                </a:solidFill>
                <a:latin typeface="+mn-ea"/>
                <a:cs typeface="+mn-ea"/>
                <a:sym typeface="+mn-ea"/>
              </a:rPr>
              <a:t>      借：累计盈余</a:t>
            </a:r>
            <a:endParaRPr lang="en-US" altLang="zh-CN" sz="1600" dirty="0">
              <a:solidFill>
                <a:schemeClr val="accent2"/>
              </a:solidFill>
              <a:latin typeface="+mn-ea"/>
              <a:cs typeface="+mn-ea"/>
            </a:endParaRPr>
          </a:p>
          <a:p>
            <a:pPr lvl="0">
              <a:lnSpc>
                <a:spcPct val="150000"/>
              </a:lnSpc>
              <a:defRPr/>
            </a:pPr>
            <a:r>
              <a:rPr lang="zh-CN" altLang="en-US" sz="1600" dirty="0">
                <a:solidFill>
                  <a:schemeClr val="accent2"/>
                </a:solidFill>
                <a:latin typeface="+mn-ea"/>
                <a:cs typeface="+mn-ea"/>
                <a:sym typeface="+mn-ea"/>
              </a:rPr>
              <a:t>         贷：坏账准备</a:t>
            </a:r>
            <a:endParaRPr lang="en-US" altLang="zh-CN" sz="1600" kern="0" dirty="0">
              <a:solidFill>
                <a:srgbClr val="53BAE9"/>
              </a:solidFill>
              <a:latin typeface="Segoe UI Semibold" panose="020B0702040204020203" pitchFamily="34" charset="0"/>
              <a:cs typeface="Segoe UI Semibold" panose="020B0702040204020203" pitchFamily="34" charset="0"/>
            </a:endParaRPr>
          </a:p>
        </p:txBody>
      </p:sp>
      <p:grpSp>
        <p:nvGrpSpPr>
          <p:cNvPr id="19" name="组合 18"/>
          <p:cNvGrpSpPr/>
          <p:nvPr/>
        </p:nvGrpSpPr>
        <p:grpSpPr>
          <a:xfrm>
            <a:off x="550545" y="4441190"/>
            <a:ext cx="4025900" cy="1050290"/>
            <a:chOff x="1969578" y="3120446"/>
            <a:chExt cx="4581275" cy="1141813"/>
          </a:xfrm>
        </p:grpSpPr>
        <p:sp>
          <p:nvSpPr>
            <p:cNvPr id="20" name="文本框 19"/>
            <p:cNvSpPr txBox="1"/>
            <p:nvPr/>
          </p:nvSpPr>
          <p:spPr>
            <a:xfrm>
              <a:off x="1969589" y="3120446"/>
              <a:ext cx="2163083" cy="433530"/>
            </a:xfrm>
            <a:prstGeom prst="rect">
              <a:avLst/>
            </a:prstGeom>
            <a:noFill/>
          </p:spPr>
          <p:txBody>
            <a:bodyPr wrap="square" rtlCol="0">
              <a:spAutoFit/>
            </a:bodyPr>
            <a:lstStyle/>
            <a:p>
              <a:pPr lvl="0">
                <a:defRPr/>
              </a:pPr>
              <a:endParaRPr lang="en-US" altLang="zh-CN" sz="2000" kern="0" dirty="0">
                <a:solidFill>
                  <a:srgbClr val="53BAE9"/>
                </a:solidFill>
                <a:latin typeface="Segoe UI Semibold" panose="020B0702040204020203" pitchFamily="34" charset="0"/>
                <a:cs typeface="Segoe UI Semibold" panose="020B0702040204020203" pitchFamily="34" charset="0"/>
              </a:endParaRPr>
            </a:p>
          </p:txBody>
        </p:sp>
        <p:sp>
          <p:nvSpPr>
            <p:cNvPr id="21" name="文本框 20"/>
            <p:cNvSpPr txBox="1"/>
            <p:nvPr/>
          </p:nvSpPr>
          <p:spPr>
            <a:xfrm>
              <a:off x="1969578" y="3627842"/>
              <a:ext cx="4581275" cy="634417"/>
            </a:xfrm>
            <a:prstGeom prst="rect">
              <a:avLst/>
            </a:prstGeom>
            <a:noFill/>
          </p:spPr>
          <p:txBody>
            <a:bodyPr wrap="square" rtlCol="0">
              <a:spAutoFit/>
            </a:bodyPr>
            <a:lstStyle/>
            <a:p>
              <a:endParaRPr lang="en-US" altLang="zh-CN" sz="1600" b="1" dirty="0">
                <a:solidFill>
                  <a:srgbClr val="BF3420"/>
                </a:solidFill>
              </a:endParaRPr>
            </a:p>
            <a:p>
              <a:endParaRPr lang="en-US" altLang="zh-CN" sz="1600" b="1" dirty="0">
                <a:solidFill>
                  <a:srgbClr val="BF3420"/>
                </a:solidFill>
              </a:endParaRPr>
            </a:p>
          </p:txBody>
        </p:sp>
      </p:grpSp>
      <p:sp>
        <p:nvSpPr>
          <p:cNvPr id="8" name="文本框 7"/>
          <p:cNvSpPr txBox="1"/>
          <p:nvPr/>
        </p:nvSpPr>
        <p:spPr>
          <a:xfrm>
            <a:off x="531495" y="2997835"/>
            <a:ext cx="4670425" cy="1445260"/>
          </a:xfrm>
          <a:prstGeom prst="rect">
            <a:avLst/>
          </a:prstGeom>
          <a:noFill/>
        </p:spPr>
        <p:txBody>
          <a:bodyPr wrap="square" rtlCol="0">
            <a:spAutoFit/>
          </a:bodyPr>
          <a:lstStyle/>
          <a:p>
            <a:pPr marL="342900" lvl="0" indent="-342900">
              <a:lnSpc>
                <a:spcPct val="150000"/>
              </a:lnSpc>
              <a:buFont typeface="Wingdings" panose="05000000000000000000" charset="0"/>
              <a:buChar char="u"/>
              <a:defRPr/>
            </a:pPr>
            <a:r>
              <a:rPr lang="zh-CN" altLang="en-US" sz="1600" kern="0" dirty="0">
                <a:solidFill>
                  <a:srgbClr val="005A9E"/>
                </a:solidFill>
                <a:latin typeface="Segoe UI Semibold" panose="020B0702040204020203" pitchFamily="34" charset="0"/>
                <a:cs typeface="Segoe UI Semibold" panose="020B0702040204020203" pitchFamily="34" charset="0"/>
              </a:rPr>
              <a:t>确认长期债券投资期末应收利息</a:t>
            </a:r>
          </a:p>
          <a:p>
            <a:pPr lvl="0">
              <a:lnSpc>
                <a:spcPct val="150000"/>
              </a:lnSpc>
              <a:defRPr/>
            </a:pPr>
            <a:r>
              <a:rPr lang="zh-CN" altLang="en-US" sz="1600" dirty="0">
                <a:solidFill>
                  <a:schemeClr val="accent2"/>
                </a:solidFill>
                <a:latin typeface="+mn-ea"/>
                <a:cs typeface="+mn-ea"/>
                <a:sym typeface="+mn-ea"/>
              </a:rPr>
              <a:t>      借：长期债权投资</a:t>
            </a:r>
          </a:p>
          <a:p>
            <a:pPr lvl="0">
              <a:lnSpc>
                <a:spcPct val="150000"/>
              </a:lnSpc>
              <a:defRPr/>
            </a:pPr>
            <a:r>
              <a:rPr lang="zh-CN" altLang="en-US" sz="1600" dirty="0">
                <a:solidFill>
                  <a:schemeClr val="accent2"/>
                </a:solidFill>
                <a:latin typeface="+mn-ea"/>
                <a:cs typeface="+mn-ea"/>
                <a:sym typeface="+mn-ea"/>
              </a:rPr>
              <a:t>         贷：累计盈余</a:t>
            </a:r>
          </a:p>
          <a:p>
            <a:pPr lvl="0">
              <a:defRPr/>
            </a:pPr>
            <a:endParaRPr lang="en-US" altLang="zh-CN" sz="1600" kern="0" dirty="0">
              <a:solidFill>
                <a:srgbClr val="53BAE9"/>
              </a:solidFill>
              <a:latin typeface="Segoe UI Semibold" panose="020B0702040204020203" pitchFamily="34" charset="0"/>
              <a:cs typeface="Segoe UI Semibold" panose="020B0702040204020203" pitchFamily="34" charset="0"/>
            </a:endParaRPr>
          </a:p>
        </p:txBody>
      </p:sp>
      <p:sp>
        <p:nvSpPr>
          <p:cNvPr id="9" name="文本框 8"/>
          <p:cNvSpPr txBox="1"/>
          <p:nvPr/>
        </p:nvSpPr>
        <p:spPr>
          <a:xfrm>
            <a:off x="550545" y="4669155"/>
            <a:ext cx="3796665" cy="1814830"/>
          </a:xfrm>
          <a:prstGeom prst="rect">
            <a:avLst/>
          </a:prstGeom>
          <a:noFill/>
        </p:spPr>
        <p:txBody>
          <a:bodyPr wrap="square" rtlCol="0">
            <a:spAutoFit/>
          </a:bodyPr>
          <a:lstStyle/>
          <a:p>
            <a:pPr marL="342900" lvl="0" indent="-342900">
              <a:lnSpc>
                <a:spcPct val="150000"/>
              </a:lnSpc>
              <a:buFont typeface="Wingdings" panose="05000000000000000000" charset="0"/>
              <a:buChar char="u"/>
              <a:defRPr/>
            </a:pPr>
            <a:r>
              <a:rPr lang="zh-CN" altLang="en-US" sz="1600" kern="0" dirty="0">
                <a:solidFill>
                  <a:srgbClr val="005A9E"/>
                </a:solidFill>
                <a:latin typeface="Segoe UI Semibold" panose="020B0702040204020203" pitchFamily="34" charset="0"/>
                <a:cs typeface="Segoe UI Semibold" panose="020B0702040204020203" pitchFamily="34" charset="0"/>
              </a:rPr>
              <a:t>补提摊销</a:t>
            </a:r>
          </a:p>
          <a:p>
            <a:pPr lvl="0" indent="0">
              <a:lnSpc>
                <a:spcPct val="150000"/>
              </a:lnSpc>
              <a:buFont typeface="Wingdings" panose="05000000000000000000" charset="0"/>
              <a:buNone/>
              <a:defRPr/>
            </a:pPr>
            <a:r>
              <a:rPr lang="zh-CN" altLang="en-US" sz="1600" kern="0" dirty="0">
                <a:solidFill>
                  <a:srgbClr val="005A9E"/>
                </a:solidFill>
                <a:latin typeface="Segoe UI Semibold" panose="020B0702040204020203" pitchFamily="34" charset="0"/>
                <a:cs typeface="Segoe UI Semibold" panose="020B0702040204020203" pitchFamily="34" charset="0"/>
              </a:rPr>
              <a:t>      </a:t>
            </a:r>
            <a:r>
              <a:rPr lang="zh-CN" altLang="en-US" sz="1400" kern="0" dirty="0">
                <a:solidFill>
                  <a:srgbClr val="005A9E"/>
                </a:solidFill>
                <a:latin typeface="Segoe UI Semibold" panose="020B0702040204020203" pitchFamily="34" charset="0"/>
                <a:cs typeface="Segoe UI Semibold" panose="020B0702040204020203" pitchFamily="34" charset="0"/>
              </a:rPr>
              <a:t>也可按原制度要求，记入2018年年末数</a:t>
            </a:r>
            <a:endParaRPr lang="zh-CN" altLang="en-US" sz="1600" kern="0" dirty="0">
              <a:solidFill>
                <a:srgbClr val="005A9E"/>
              </a:solidFill>
              <a:latin typeface="Segoe UI Semibold" panose="020B0702040204020203" pitchFamily="34" charset="0"/>
              <a:cs typeface="Segoe UI Semibold" panose="020B0702040204020203" pitchFamily="34" charset="0"/>
            </a:endParaRPr>
          </a:p>
          <a:p>
            <a:pPr lvl="0">
              <a:lnSpc>
                <a:spcPct val="150000"/>
              </a:lnSpc>
              <a:defRPr/>
            </a:pPr>
            <a:r>
              <a:rPr lang="zh-CN" altLang="en-US" sz="1600" dirty="0">
                <a:solidFill>
                  <a:schemeClr val="accent2"/>
                </a:solidFill>
                <a:latin typeface="+mn-ea"/>
                <a:cs typeface="+mn-ea"/>
                <a:sym typeface="+mn-ea"/>
              </a:rPr>
              <a:t>      借：累计盈余</a:t>
            </a:r>
          </a:p>
          <a:p>
            <a:pPr lvl="0">
              <a:lnSpc>
                <a:spcPct val="150000"/>
              </a:lnSpc>
              <a:defRPr/>
            </a:pPr>
            <a:r>
              <a:rPr lang="zh-CN" altLang="en-US" sz="1600" dirty="0">
                <a:solidFill>
                  <a:schemeClr val="accent2"/>
                </a:solidFill>
                <a:latin typeface="+mn-ea"/>
                <a:cs typeface="+mn-ea"/>
                <a:sym typeface="+mn-ea"/>
              </a:rPr>
              <a:t>        贷：无形资产累计摊销</a:t>
            </a:r>
            <a:endParaRPr lang="en-US" altLang="zh-CN" sz="1600" kern="0" dirty="0">
              <a:solidFill>
                <a:srgbClr val="53BAE9"/>
              </a:solidFill>
              <a:latin typeface="Segoe UI Semibold" panose="020B0702040204020203" pitchFamily="34" charset="0"/>
              <a:cs typeface="Segoe UI Semibold" panose="020B0702040204020203" pitchFamily="34" charset="0"/>
            </a:endParaRPr>
          </a:p>
          <a:p>
            <a:pPr lvl="0">
              <a:defRPr/>
            </a:pPr>
            <a:endParaRPr lang="en-US" altLang="zh-CN" sz="1600" kern="0" dirty="0">
              <a:solidFill>
                <a:srgbClr val="53BAE9"/>
              </a:solidFill>
              <a:latin typeface="Segoe UI Semibold" panose="020B0702040204020203" pitchFamily="34" charset="0"/>
              <a:cs typeface="Segoe UI Semibold" panose="020B0702040204020203" pitchFamily="34" charset="0"/>
            </a:endParaRPr>
          </a:p>
        </p:txBody>
      </p:sp>
      <p:sp>
        <p:nvSpPr>
          <p:cNvPr id="10" name="文本框 9"/>
          <p:cNvSpPr txBox="1"/>
          <p:nvPr/>
        </p:nvSpPr>
        <p:spPr>
          <a:xfrm>
            <a:off x="5824220" y="1429385"/>
            <a:ext cx="4670425" cy="1445260"/>
          </a:xfrm>
          <a:prstGeom prst="rect">
            <a:avLst/>
          </a:prstGeom>
          <a:noFill/>
        </p:spPr>
        <p:txBody>
          <a:bodyPr wrap="square" rtlCol="0">
            <a:spAutoFit/>
          </a:bodyPr>
          <a:lstStyle/>
          <a:p>
            <a:pPr marL="342900" lvl="0" indent="-342900">
              <a:lnSpc>
                <a:spcPct val="150000"/>
              </a:lnSpc>
              <a:buFont typeface="Wingdings" panose="05000000000000000000" charset="0"/>
              <a:buChar char="u"/>
              <a:defRPr/>
            </a:pPr>
            <a:r>
              <a:rPr lang="zh-CN" altLang="en-US" sz="1600" kern="0" dirty="0">
                <a:solidFill>
                  <a:srgbClr val="005A9E"/>
                </a:solidFill>
                <a:latin typeface="Segoe UI Semibold" panose="020B0702040204020203" pitchFamily="34" charset="0"/>
                <a:cs typeface="Segoe UI Semibold" panose="020B0702040204020203" pitchFamily="34" charset="0"/>
              </a:rPr>
              <a:t>按照权益法调整长期股权投资账面余额</a:t>
            </a:r>
          </a:p>
          <a:p>
            <a:pPr lvl="0">
              <a:lnSpc>
                <a:spcPct val="150000"/>
              </a:lnSpc>
              <a:defRPr/>
            </a:pPr>
            <a:r>
              <a:rPr lang="zh-CN" altLang="en-US" sz="1600" dirty="0">
                <a:solidFill>
                  <a:schemeClr val="accent2"/>
                </a:solidFill>
                <a:latin typeface="+mn-ea"/>
                <a:cs typeface="+mn-ea"/>
                <a:sym typeface="+mn-ea"/>
              </a:rPr>
              <a:t>      借：长期股权投资</a:t>
            </a:r>
          </a:p>
          <a:p>
            <a:pPr lvl="0">
              <a:lnSpc>
                <a:spcPct val="150000"/>
              </a:lnSpc>
              <a:defRPr/>
            </a:pPr>
            <a:r>
              <a:rPr lang="zh-CN" altLang="en-US" sz="1600" dirty="0">
                <a:solidFill>
                  <a:schemeClr val="accent2"/>
                </a:solidFill>
                <a:latin typeface="+mn-ea"/>
                <a:cs typeface="+mn-ea"/>
                <a:sym typeface="+mn-ea"/>
              </a:rPr>
              <a:t>        贷：累计盈余</a:t>
            </a:r>
          </a:p>
          <a:p>
            <a:pPr lvl="0">
              <a:defRPr/>
            </a:pPr>
            <a:endParaRPr lang="en-US" altLang="zh-CN" sz="1600" kern="0" dirty="0">
              <a:solidFill>
                <a:srgbClr val="53BAE9"/>
              </a:solidFill>
              <a:latin typeface="Segoe UI Semibold" panose="020B0702040204020203" pitchFamily="34" charset="0"/>
              <a:cs typeface="Segoe UI Semibold" panose="020B0702040204020203" pitchFamily="34" charset="0"/>
            </a:endParaRPr>
          </a:p>
        </p:txBody>
      </p:sp>
      <p:sp>
        <p:nvSpPr>
          <p:cNvPr id="11" name="文本框 10"/>
          <p:cNvSpPr txBox="1"/>
          <p:nvPr/>
        </p:nvSpPr>
        <p:spPr>
          <a:xfrm>
            <a:off x="5956300" y="4669155"/>
            <a:ext cx="4670425" cy="1445260"/>
          </a:xfrm>
          <a:prstGeom prst="rect">
            <a:avLst/>
          </a:prstGeom>
          <a:noFill/>
        </p:spPr>
        <p:txBody>
          <a:bodyPr wrap="square" rtlCol="0">
            <a:spAutoFit/>
          </a:bodyPr>
          <a:lstStyle/>
          <a:p>
            <a:pPr marL="342900" lvl="0" indent="-342900">
              <a:lnSpc>
                <a:spcPct val="150000"/>
              </a:lnSpc>
              <a:buFont typeface="Wingdings" panose="05000000000000000000" charset="0"/>
              <a:buChar char="u"/>
              <a:defRPr/>
            </a:pPr>
            <a:r>
              <a:rPr lang="zh-CN" altLang="en-US" sz="1600" kern="0" dirty="0">
                <a:solidFill>
                  <a:srgbClr val="005A9E"/>
                </a:solidFill>
                <a:latin typeface="Segoe UI Semibold" panose="020B0702040204020203" pitchFamily="34" charset="0"/>
                <a:cs typeface="Segoe UI Semibold" panose="020B0702040204020203" pitchFamily="34" charset="0"/>
              </a:rPr>
              <a:t>确认长期借款期末应付利息</a:t>
            </a:r>
          </a:p>
          <a:p>
            <a:pPr lvl="0">
              <a:lnSpc>
                <a:spcPct val="150000"/>
              </a:lnSpc>
              <a:defRPr/>
            </a:pPr>
            <a:r>
              <a:rPr lang="zh-CN" altLang="en-US" sz="1600" dirty="0">
                <a:solidFill>
                  <a:schemeClr val="accent2"/>
                </a:solidFill>
                <a:latin typeface="+mn-ea"/>
                <a:cs typeface="+mn-ea"/>
                <a:sym typeface="+mn-ea"/>
              </a:rPr>
              <a:t>       借：累计盈余/在建工程</a:t>
            </a:r>
          </a:p>
          <a:p>
            <a:pPr lvl="0">
              <a:lnSpc>
                <a:spcPct val="150000"/>
              </a:lnSpc>
              <a:defRPr/>
            </a:pPr>
            <a:r>
              <a:rPr lang="zh-CN" altLang="en-US" sz="1600" dirty="0">
                <a:solidFill>
                  <a:schemeClr val="accent2"/>
                </a:solidFill>
                <a:latin typeface="+mn-ea"/>
                <a:cs typeface="+mn-ea"/>
                <a:sym typeface="+mn-ea"/>
              </a:rPr>
              <a:t>          贷：应付利息/长期借款-应计利息</a:t>
            </a:r>
          </a:p>
          <a:p>
            <a:pPr lvl="0">
              <a:defRPr/>
            </a:pPr>
            <a:endParaRPr lang="en-US" altLang="zh-CN" sz="1600" kern="0" dirty="0">
              <a:solidFill>
                <a:srgbClr val="53BAE9"/>
              </a:solidFill>
              <a:latin typeface="Segoe UI Semibold" panose="020B0702040204020203" pitchFamily="34" charset="0"/>
              <a:cs typeface="Segoe UI Semibold" panose="020B0702040204020203" pitchFamily="34" charset="0"/>
            </a:endParaRPr>
          </a:p>
        </p:txBody>
      </p:sp>
      <p:sp>
        <p:nvSpPr>
          <p:cNvPr id="13" name="文本框 12"/>
          <p:cNvSpPr txBox="1"/>
          <p:nvPr/>
        </p:nvSpPr>
        <p:spPr>
          <a:xfrm>
            <a:off x="5796280" y="2997835"/>
            <a:ext cx="3796665" cy="1814830"/>
          </a:xfrm>
          <a:prstGeom prst="rect">
            <a:avLst/>
          </a:prstGeom>
          <a:noFill/>
        </p:spPr>
        <p:txBody>
          <a:bodyPr wrap="square" rtlCol="0">
            <a:spAutoFit/>
          </a:bodyPr>
          <a:lstStyle/>
          <a:p>
            <a:pPr marL="342900" lvl="0" indent="-342900">
              <a:lnSpc>
                <a:spcPct val="150000"/>
              </a:lnSpc>
              <a:buFont typeface="Wingdings" panose="05000000000000000000" charset="0"/>
              <a:buChar char="u"/>
              <a:defRPr/>
            </a:pPr>
            <a:r>
              <a:rPr lang="zh-CN" altLang="en-US" sz="1600" kern="0" dirty="0">
                <a:solidFill>
                  <a:srgbClr val="005A9E"/>
                </a:solidFill>
                <a:latin typeface="Segoe UI Semibold" panose="020B0702040204020203" pitchFamily="34" charset="0"/>
                <a:cs typeface="Segoe UI Semibold" panose="020B0702040204020203" pitchFamily="34" charset="0"/>
              </a:rPr>
              <a:t>补提折旧</a:t>
            </a:r>
          </a:p>
          <a:p>
            <a:pPr lvl="0" indent="0">
              <a:lnSpc>
                <a:spcPct val="150000"/>
              </a:lnSpc>
              <a:buFont typeface="Wingdings" panose="05000000000000000000" charset="0"/>
              <a:buNone/>
              <a:defRPr/>
            </a:pPr>
            <a:r>
              <a:rPr lang="zh-CN" altLang="en-US" sz="1600" kern="0" dirty="0">
                <a:solidFill>
                  <a:srgbClr val="005A9E"/>
                </a:solidFill>
                <a:latin typeface="Segoe UI Semibold" panose="020B0702040204020203" pitchFamily="34" charset="0"/>
                <a:cs typeface="Segoe UI Semibold" panose="020B0702040204020203" pitchFamily="34" charset="0"/>
              </a:rPr>
              <a:t>      </a:t>
            </a:r>
            <a:r>
              <a:rPr lang="zh-CN" altLang="en-US" sz="1400" kern="0" dirty="0">
                <a:solidFill>
                  <a:srgbClr val="005A9E"/>
                </a:solidFill>
                <a:latin typeface="Segoe UI Semibold" panose="020B0702040204020203" pitchFamily="34" charset="0"/>
                <a:cs typeface="Segoe UI Semibold" panose="020B0702040204020203" pitchFamily="34" charset="0"/>
              </a:rPr>
              <a:t>也可按原制度要求，记入2018年年末数</a:t>
            </a:r>
            <a:endParaRPr lang="zh-CN" altLang="en-US" sz="1600" kern="0" dirty="0">
              <a:solidFill>
                <a:srgbClr val="005A9E"/>
              </a:solidFill>
              <a:latin typeface="Segoe UI Semibold" panose="020B0702040204020203" pitchFamily="34" charset="0"/>
              <a:cs typeface="Segoe UI Semibold" panose="020B0702040204020203" pitchFamily="34" charset="0"/>
            </a:endParaRPr>
          </a:p>
          <a:p>
            <a:pPr lvl="0">
              <a:lnSpc>
                <a:spcPct val="150000"/>
              </a:lnSpc>
              <a:defRPr/>
            </a:pPr>
            <a:r>
              <a:rPr lang="zh-CN" altLang="en-US" sz="1600" dirty="0">
                <a:solidFill>
                  <a:schemeClr val="accent2"/>
                </a:solidFill>
                <a:latin typeface="+mn-ea"/>
                <a:cs typeface="+mn-ea"/>
                <a:sym typeface="+mn-ea"/>
              </a:rPr>
              <a:t>      借：累计盈余</a:t>
            </a:r>
          </a:p>
          <a:p>
            <a:pPr lvl="0">
              <a:lnSpc>
                <a:spcPct val="150000"/>
              </a:lnSpc>
              <a:defRPr/>
            </a:pPr>
            <a:r>
              <a:rPr lang="zh-CN" altLang="en-US" sz="1600" dirty="0">
                <a:solidFill>
                  <a:schemeClr val="accent2"/>
                </a:solidFill>
                <a:latin typeface="+mn-ea"/>
                <a:cs typeface="+mn-ea"/>
                <a:sym typeface="+mn-ea"/>
              </a:rPr>
              <a:t>         贷：有关累计折旧</a:t>
            </a:r>
          </a:p>
          <a:p>
            <a:pPr lvl="0">
              <a:defRPr/>
            </a:pPr>
            <a:endParaRPr lang="en-US" altLang="zh-CN" sz="1600" kern="0" dirty="0">
              <a:solidFill>
                <a:srgbClr val="53BAE9"/>
              </a:solidFill>
              <a:latin typeface="Segoe UI Semibold" panose="020B0702040204020203" pitchFamily="34" charset="0"/>
              <a:cs typeface="Segoe UI Semibold" panose="020B07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788707" y="2572167"/>
            <a:ext cx="377571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6.3 </a:t>
            </a:r>
            <a:r>
              <a:rPr lang="zh-CN" altLang="en-US" sz="2400" dirty="0" smtClean="0">
                <a:solidFill>
                  <a:srgbClr val="005A9E"/>
                </a:solidFill>
                <a:latin typeface="微软雅黑" panose="020B0503020204020204" charset="-122"/>
                <a:ea typeface="微软雅黑" panose="020B0503020204020204" charset="-122"/>
              </a:rPr>
              <a:t>补记</a:t>
            </a:r>
            <a:r>
              <a:rPr lang="en-US" altLang="zh-CN" sz="2400" dirty="0" smtClean="0">
                <a:solidFill>
                  <a:srgbClr val="005A9E"/>
                </a:solidFill>
                <a:latin typeface="微软雅黑" panose="020B0503020204020204" charset="-122"/>
                <a:ea typeface="微软雅黑" panose="020B0503020204020204" charset="-122"/>
              </a:rPr>
              <a:t>—</a:t>
            </a:r>
            <a:r>
              <a:rPr lang="zh-CN" altLang="en-US" sz="2400" dirty="0" smtClean="0">
                <a:solidFill>
                  <a:srgbClr val="005A9E"/>
                </a:solidFill>
                <a:latin typeface="微软雅黑" panose="020B0503020204020204" charset="-122"/>
                <a:ea typeface="微软雅黑" panose="020B0503020204020204" charset="-122"/>
              </a:rPr>
              <a:t>导入零期间凭证</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pic>
        <p:nvPicPr>
          <p:cNvPr id="61" name="图片 6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7045" y="944833"/>
            <a:ext cx="6804050" cy="5302617"/>
          </a:xfrm>
          <a:prstGeom prst="rect">
            <a:avLst/>
          </a:prstGeom>
          <a:ln>
            <a:solidFill>
              <a:schemeClr val="accent1"/>
            </a:solidFill>
          </a:ln>
          <a:effectLst>
            <a:outerShdw blurRad="50800" dist="38100" dir="2700000" algn="tl" rotWithShape="0">
              <a:prstClr val="black">
                <a:alpha val="40000"/>
              </a:prstClr>
            </a:outerShdw>
          </a:effectLst>
        </p:spPr>
      </p:pic>
      <p:sp>
        <p:nvSpPr>
          <p:cNvPr id="5" name="文本框 4"/>
          <p:cNvSpPr txBox="1"/>
          <p:nvPr/>
        </p:nvSpPr>
        <p:spPr>
          <a:xfrm>
            <a:off x="788670" y="3032760"/>
            <a:ext cx="3775710" cy="1568450"/>
          </a:xfrm>
          <a:prstGeom prst="rect">
            <a:avLst/>
          </a:prstGeom>
          <a:noFill/>
        </p:spPr>
        <p:txBody>
          <a:bodyPr wrap="square" rtlCol="0">
            <a:spAutoFit/>
          </a:bodyPr>
          <a:lstStyle/>
          <a:p>
            <a:pPr lvl="0" indent="0">
              <a:lnSpc>
                <a:spcPct val="150000"/>
              </a:lnSpc>
              <a:buFont typeface="Wingdings" panose="05000000000000000000" charset="0"/>
              <a:buNone/>
              <a:defRPr/>
            </a:pPr>
            <a:r>
              <a:rPr lang="zh-CN" altLang="en-US" sz="1600" dirty="0">
                <a:solidFill>
                  <a:schemeClr val="bg1">
                    <a:lumMod val="50000"/>
                  </a:schemeClr>
                </a:solidFill>
                <a:latin typeface="+mn-ea"/>
                <a:cs typeface="+mn-ea"/>
                <a:sym typeface="+mn-ea"/>
              </a:rPr>
              <a:t>以Excel的形式制作凭证分录，导入‘第0个会计期间’直接调整年初数，需要补记的凭证导入后存档并可输出归档，可查询可对比。</a:t>
            </a:r>
            <a:endParaRPr lang="zh-CN" altLang="en-US" sz="1600" kern="0" dirty="0">
              <a:solidFill>
                <a:schemeClr val="bg1">
                  <a:lumMod val="50000"/>
                </a:schemeClr>
              </a:solidFill>
              <a:latin typeface="+mn-ea"/>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944662"/>
            <a:ext cx="131318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6.4 </a:t>
            </a:r>
            <a:r>
              <a:rPr lang="zh-CN" altLang="en-US" sz="2400" dirty="0" smtClean="0">
                <a:solidFill>
                  <a:srgbClr val="005A9E"/>
                </a:solidFill>
                <a:latin typeface="微软雅黑" panose="020B0503020204020204" charset="-122"/>
                <a:ea typeface="微软雅黑" panose="020B0503020204020204" charset="-122"/>
              </a:rPr>
              <a:t>调整</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grpSp>
        <p:nvGrpSpPr>
          <p:cNvPr id="4" name="组合 3"/>
          <p:cNvGrpSpPr/>
          <p:nvPr/>
        </p:nvGrpSpPr>
        <p:grpSpPr>
          <a:xfrm>
            <a:off x="758825" y="4592320"/>
            <a:ext cx="4025900" cy="1050290"/>
            <a:chOff x="1969578" y="3120446"/>
            <a:chExt cx="4581275" cy="1141813"/>
          </a:xfrm>
        </p:grpSpPr>
        <p:sp>
          <p:nvSpPr>
            <p:cNvPr id="5" name="文本框 4"/>
            <p:cNvSpPr txBox="1"/>
            <p:nvPr/>
          </p:nvSpPr>
          <p:spPr>
            <a:xfrm>
              <a:off x="1969589" y="3120446"/>
              <a:ext cx="2163083" cy="433530"/>
            </a:xfrm>
            <a:prstGeom prst="rect">
              <a:avLst/>
            </a:prstGeom>
            <a:noFill/>
          </p:spPr>
          <p:txBody>
            <a:bodyPr wrap="square" rtlCol="0">
              <a:spAutoFit/>
            </a:bodyPr>
            <a:lstStyle/>
            <a:p>
              <a:pPr lvl="0">
                <a:defRPr/>
              </a:pPr>
              <a:endParaRPr lang="en-US" altLang="zh-CN" sz="2000" kern="0" dirty="0">
                <a:solidFill>
                  <a:srgbClr val="53BAE9"/>
                </a:solidFill>
                <a:latin typeface="Segoe UI Semibold" panose="020B0702040204020203" pitchFamily="34" charset="0"/>
                <a:cs typeface="Segoe UI Semibold" panose="020B0702040204020203" pitchFamily="34" charset="0"/>
              </a:endParaRPr>
            </a:p>
          </p:txBody>
        </p:sp>
        <p:sp>
          <p:nvSpPr>
            <p:cNvPr id="7" name="文本框 6"/>
            <p:cNvSpPr txBox="1"/>
            <p:nvPr/>
          </p:nvSpPr>
          <p:spPr>
            <a:xfrm>
              <a:off x="1969578" y="3627842"/>
              <a:ext cx="4581275" cy="634417"/>
            </a:xfrm>
            <a:prstGeom prst="rect">
              <a:avLst/>
            </a:prstGeom>
            <a:noFill/>
          </p:spPr>
          <p:txBody>
            <a:bodyPr wrap="square" rtlCol="0">
              <a:spAutoFit/>
            </a:bodyPr>
            <a:lstStyle/>
            <a:p>
              <a:endParaRPr lang="en-US" altLang="zh-CN" sz="1600" b="1" dirty="0">
                <a:solidFill>
                  <a:srgbClr val="BF3420"/>
                </a:solidFill>
              </a:endParaRPr>
            </a:p>
            <a:p>
              <a:endParaRPr lang="en-US" altLang="zh-CN" sz="1600" b="1" dirty="0">
                <a:solidFill>
                  <a:srgbClr val="BF3420"/>
                </a:solidFill>
              </a:endParaRPr>
            </a:p>
          </p:txBody>
        </p:sp>
      </p:grpSp>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0580" y="1640205"/>
            <a:ext cx="2564130" cy="1795780"/>
          </a:xfrm>
          <a:prstGeom prst="rect">
            <a:avLst/>
          </a:prstGeom>
        </p:spPr>
      </p:pic>
      <p:pic>
        <p:nvPicPr>
          <p:cNvPr id="39" name="图片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0485" y="1799590"/>
            <a:ext cx="3074035" cy="1477010"/>
          </a:xfrm>
          <a:prstGeom prst="rect">
            <a:avLst/>
          </a:prstGeom>
        </p:spPr>
      </p:pic>
      <p:sp>
        <p:nvSpPr>
          <p:cNvPr id="12" name="矩形 55"/>
          <p:cNvSpPr/>
          <p:nvPr/>
        </p:nvSpPr>
        <p:spPr>
          <a:xfrm>
            <a:off x="898525" y="4083050"/>
            <a:ext cx="4044950" cy="975995"/>
          </a:xfrm>
          <a:prstGeom prst="rect">
            <a:avLst/>
          </a:prstGeom>
        </p:spPr>
        <p:txBody>
          <a:bodyPr wrap="square">
            <a:spAutoFit/>
          </a:bodyPr>
          <a:lstStyle/>
          <a:p>
            <a:pPr>
              <a:lnSpc>
                <a:spcPct val="120000"/>
              </a:lnSpc>
            </a:pPr>
            <a:r>
              <a:rPr lang="zh-CN" altLang="en-US" sz="1600" dirty="0">
                <a:latin typeface="+mn-ea"/>
                <a:cs typeface="Open Sans" panose="020B0606030504020204" pitchFamily="34" charset="0"/>
                <a:sym typeface="News Gothic MT" charset="0"/>
              </a:rPr>
              <a:t>资产负债类科目按照新制度需要重新分类，</a:t>
            </a:r>
            <a:r>
              <a:rPr lang="zh-CN" altLang="en-US" sz="1600" dirty="0" smtClean="0">
                <a:latin typeface="+mn-ea"/>
                <a:cs typeface="Open Sans" panose="020B0606030504020204" pitchFamily="34" charset="0"/>
                <a:sym typeface="News Gothic MT" charset="0"/>
              </a:rPr>
              <a:t>如受托</a:t>
            </a:r>
            <a:r>
              <a:rPr lang="zh-CN" altLang="en-US" sz="1600" dirty="0">
                <a:latin typeface="+mn-ea"/>
                <a:cs typeface="Open Sans" panose="020B0606030504020204" pitchFamily="34" charset="0"/>
                <a:sym typeface="News Gothic MT" charset="0"/>
              </a:rPr>
              <a:t>代理资产、其他应收款，存货等等，根据前期准备的科目分类予以调整</a:t>
            </a:r>
            <a:endParaRPr lang="zh-CN" altLang="en-US" sz="1600" dirty="0">
              <a:latin typeface="+mn-ea"/>
              <a:cs typeface="Open Sans" panose="020B0606030504020204" pitchFamily="34" charset="0"/>
            </a:endParaRPr>
          </a:p>
        </p:txBody>
      </p:sp>
      <p:cxnSp>
        <p:nvCxnSpPr>
          <p:cNvPr id="14" name="直接连接符 13"/>
          <p:cNvCxnSpPr/>
          <p:nvPr/>
        </p:nvCxnSpPr>
        <p:spPr>
          <a:xfrm>
            <a:off x="1070610" y="5260975"/>
            <a:ext cx="3872865" cy="40005"/>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070610" y="5490210"/>
            <a:ext cx="740410" cy="636270"/>
            <a:chOff x="1046458" y="3776927"/>
            <a:chExt cx="456882" cy="482721"/>
          </a:xfrm>
        </p:grpSpPr>
        <p:sp>
          <p:nvSpPr>
            <p:cNvPr id="22" name="Oval 59"/>
            <p:cNvSpPr/>
            <p:nvPr/>
          </p:nvSpPr>
          <p:spPr>
            <a:xfrm>
              <a:off x="1046458" y="3776927"/>
              <a:ext cx="456882"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3" name="Group 60"/>
            <p:cNvGrpSpPr/>
            <p:nvPr/>
          </p:nvGrpSpPr>
          <p:grpSpPr>
            <a:xfrm>
              <a:off x="1101203" y="3848357"/>
              <a:ext cx="347391" cy="411291"/>
              <a:chOff x="1375885" y="1198807"/>
              <a:chExt cx="1009650" cy="1195367"/>
            </a:xfrm>
            <a:solidFill>
              <a:srgbClr val="FFC000"/>
            </a:solidFill>
          </p:grpSpPr>
          <p:grpSp>
            <p:nvGrpSpPr>
              <p:cNvPr id="24" name="Group 61"/>
              <p:cNvGrpSpPr/>
              <p:nvPr/>
            </p:nvGrpSpPr>
            <p:grpSpPr>
              <a:xfrm>
                <a:off x="1375885" y="1198807"/>
                <a:ext cx="1009650" cy="1139826"/>
                <a:chOff x="1368786" y="1195986"/>
                <a:chExt cx="1009650" cy="1139826"/>
              </a:xfrm>
              <a:grpFill/>
            </p:grpSpPr>
            <p:sp>
              <p:nvSpPr>
                <p:cNvPr id="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28"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sp>
            <p:nvSpPr>
              <p:cNvPr id="29"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30" name="文本框 29"/>
          <p:cNvSpPr txBox="1"/>
          <p:nvPr/>
        </p:nvSpPr>
        <p:spPr>
          <a:xfrm>
            <a:off x="1987550" y="5542598"/>
            <a:ext cx="3315335" cy="583565"/>
          </a:xfrm>
          <a:prstGeom prst="rect">
            <a:avLst/>
          </a:prstGeom>
          <a:noFill/>
        </p:spPr>
        <p:txBody>
          <a:bodyPr wrap="square" rtlCol="0" anchor="ctr">
            <a:spAutoFit/>
          </a:bodyPr>
          <a:lstStyle/>
          <a:p>
            <a:r>
              <a:rPr lang="zh-CN" altLang="en-US" sz="3200" dirty="0" smtClean="0">
                <a:solidFill>
                  <a:srgbClr val="005A9E"/>
                </a:solidFill>
                <a:latin typeface="+mn-ea"/>
              </a:rPr>
              <a:t>按前期准备处理</a:t>
            </a:r>
            <a:endParaRPr lang="zh-CN" altLang="en-US" sz="3200" dirty="0">
              <a:solidFill>
                <a:srgbClr val="005A9E"/>
              </a:solidFill>
              <a:latin typeface="+mn-ea"/>
            </a:endParaRPr>
          </a:p>
        </p:txBody>
      </p:sp>
      <p:sp>
        <p:nvSpPr>
          <p:cNvPr id="31" name="矩形 55"/>
          <p:cNvSpPr/>
          <p:nvPr/>
        </p:nvSpPr>
        <p:spPr>
          <a:xfrm>
            <a:off x="6351905" y="4006850"/>
            <a:ext cx="4072890" cy="1271270"/>
          </a:xfrm>
          <a:prstGeom prst="rect">
            <a:avLst/>
          </a:prstGeom>
        </p:spPr>
        <p:txBody>
          <a:bodyPr wrap="square">
            <a:spAutoFit/>
          </a:bodyPr>
          <a:lstStyle/>
          <a:p>
            <a:pPr>
              <a:lnSpc>
                <a:spcPct val="120000"/>
              </a:lnSpc>
            </a:pPr>
            <a:r>
              <a:rPr lang="zh-CN" altLang="en-US" sz="1600" dirty="0">
                <a:latin typeface="+mn-ea"/>
                <a:cs typeface="+mn-ea"/>
                <a:sym typeface="News Gothic MT" charset="0"/>
              </a:rPr>
              <a:t>旧制度中包含未列支的各类暂付款</a:t>
            </a:r>
            <a:r>
              <a:rPr lang="en-US" altLang="zh-CN" sz="1600" dirty="0">
                <a:latin typeface="+mn-ea"/>
                <a:cs typeface="+mn-ea"/>
                <a:sym typeface="News Gothic MT" charset="0"/>
              </a:rPr>
              <a:t>/</a:t>
            </a:r>
            <a:r>
              <a:rPr lang="zh-CN" altLang="en-US" sz="1600" dirty="0">
                <a:latin typeface="+mn-ea"/>
                <a:cs typeface="+mn-ea"/>
                <a:sym typeface="News Gothic MT" charset="0"/>
              </a:rPr>
              <a:t>预付款等往来款项，以及未使用的存货</a:t>
            </a:r>
            <a:r>
              <a:rPr lang="zh-CN" altLang="en-US" sz="1600" dirty="0" smtClean="0">
                <a:latin typeface="+mn-ea"/>
                <a:cs typeface="+mn-ea"/>
                <a:sym typeface="News Gothic MT" charset="0"/>
              </a:rPr>
              <a:t>等，按</a:t>
            </a:r>
            <a:r>
              <a:rPr lang="zh-CN" altLang="en-US" sz="1600" dirty="0">
                <a:latin typeface="+mn-ea"/>
                <a:cs typeface="+mn-ea"/>
                <a:sym typeface="News Gothic MT" charset="0"/>
              </a:rPr>
              <a:t>新制度要求“纯粹”以现金流为基础核算结余，所以必须对旧制度项目余额进行调整。</a:t>
            </a:r>
          </a:p>
        </p:txBody>
      </p:sp>
      <p:cxnSp>
        <p:nvCxnSpPr>
          <p:cNvPr id="32" name="直接连接符 31"/>
          <p:cNvCxnSpPr/>
          <p:nvPr/>
        </p:nvCxnSpPr>
        <p:spPr>
          <a:xfrm>
            <a:off x="6355080" y="5300980"/>
            <a:ext cx="3884295"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33" name="矩形 39"/>
          <p:cNvSpPr/>
          <p:nvPr/>
        </p:nvSpPr>
        <p:spPr>
          <a:xfrm>
            <a:off x="1722755" y="2252345"/>
            <a:ext cx="2334260" cy="379730"/>
          </a:xfrm>
          <a:prstGeom prst="rect">
            <a:avLst/>
          </a:prstGeom>
          <a:solidFill>
            <a:srgbClr val="53BAE9"/>
          </a:solidFill>
        </p:spPr>
        <p:txBody>
          <a:bodyPr wrap="none">
            <a:spAutoFit/>
          </a:bodyPr>
          <a:lstStyle/>
          <a:p>
            <a:r>
              <a:rPr lang="zh-CN" altLang="en-US" sz="1865" b="1" dirty="0">
                <a:solidFill>
                  <a:schemeClr val="bg1"/>
                </a:solidFill>
                <a:latin typeface="微软雅黑" panose="020B0503020204020204" charset="-122"/>
                <a:ea typeface="微软雅黑" panose="020B0503020204020204" charset="-122"/>
                <a:sym typeface="News Gothic MT" charset="0"/>
              </a:rPr>
              <a:t>财务会计年初数调整</a:t>
            </a:r>
            <a:endParaRPr lang="zh-CN" altLang="zh-CN" sz="1865" b="1" dirty="0">
              <a:solidFill>
                <a:schemeClr val="bg1"/>
              </a:solidFill>
              <a:latin typeface="微软雅黑" panose="020B0503020204020204" charset="-122"/>
              <a:ea typeface="微软雅黑" panose="020B0503020204020204" charset="-122"/>
            </a:endParaRPr>
          </a:p>
        </p:txBody>
      </p:sp>
      <p:sp>
        <p:nvSpPr>
          <p:cNvPr id="34" name="矩形 33"/>
          <p:cNvSpPr/>
          <p:nvPr/>
        </p:nvSpPr>
        <p:spPr>
          <a:xfrm>
            <a:off x="969645" y="3537585"/>
            <a:ext cx="3815080" cy="460375"/>
          </a:xfrm>
          <a:prstGeom prst="rect">
            <a:avLst/>
          </a:prstGeom>
          <a:solidFill>
            <a:srgbClr val="53BAE9"/>
          </a:solidFill>
        </p:spPr>
        <p:txBody>
          <a:bodyPr wrap="square">
            <a:spAutoFit/>
          </a:bodyPr>
          <a:lstStyle/>
          <a:p>
            <a:r>
              <a:rPr lang="en-US" altLang="zh-CN" sz="2400" dirty="0"/>
              <a:t>     Financial   Accounting</a:t>
            </a:r>
            <a:endParaRPr lang="zh-CN" altLang="zh-CN" sz="1400" b="1" dirty="0">
              <a:solidFill>
                <a:schemeClr val="bg1"/>
              </a:solidFill>
              <a:latin typeface="微软雅黑" panose="020B0503020204020204" charset="-122"/>
              <a:ea typeface="微软雅黑" panose="020B0503020204020204" charset="-122"/>
            </a:endParaRPr>
          </a:p>
        </p:txBody>
      </p:sp>
      <p:sp>
        <p:nvSpPr>
          <p:cNvPr id="35" name="矩形 39"/>
          <p:cNvSpPr/>
          <p:nvPr/>
        </p:nvSpPr>
        <p:spPr>
          <a:xfrm>
            <a:off x="7295515" y="2070735"/>
            <a:ext cx="2334260" cy="379730"/>
          </a:xfrm>
          <a:prstGeom prst="rect">
            <a:avLst/>
          </a:prstGeom>
          <a:solidFill>
            <a:srgbClr val="53BAE9"/>
          </a:solidFill>
        </p:spPr>
        <p:txBody>
          <a:bodyPr wrap="none">
            <a:spAutoFit/>
          </a:bodyPr>
          <a:lstStyle/>
          <a:p>
            <a:r>
              <a:rPr lang="zh-CN" altLang="en-US" sz="1865" b="1" dirty="0">
                <a:solidFill>
                  <a:schemeClr val="bg1"/>
                </a:solidFill>
                <a:latin typeface="微软雅黑" panose="020B0503020204020204" charset="-122"/>
                <a:ea typeface="微软雅黑" panose="020B0503020204020204" charset="-122"/>
                <a:sym typeface="News Gothic MT" charset="0"/>
              </a:rPr>
              <a:t>预算会计年初数调整</a:t>
            </a:r>
            <a:endParaRPr lang="zh-CN" altLang="zh-CN" sz="1865" b="1" dirty="0">
              <a:solidFill>
                <a:schemeClr val="bg1"/>
              </a:solidFill>
              <a:latin typeface="微软雅黑" panose="020B0503020204020204" charset="-122"/>
              <a:ea typeface="微软雅黑" panose="020B0503020204020204" charset="-122"/>
            </a:endParaRPr>
          </a:p>
        </p:txBody>
      </p:sp>
      <p:sp>
        <p:nvSpPr>
          <p:cNvPr id="36" name="矩形 35"/>
          <p:cNvSpPr/>
          <p:nvPr/>
        </p:nvSpPr>
        <p:spPr>
          <a:xfrm>
            <a:off x="6423660" y="3537585"/>
            <a:ext cx="3852028" cy="460375"/>
          </a:xfrm>
          <a:prstGeom prst="rect">
            <a:avLst/>
          </a:prstGeom>
          <a:solidFill>
            <a:srgbClr val="53BAE9"/>
          </a:solidFill>
        </p:spPr>
        <p:txBody>
          <a:bodyPr wrap="square">
            <a:spAutoFit/>
          </a:bodyPr>
          <a:lstStyle/>
          <a:p>
            <a:r>
              <a:rPr lang="en-US" altLang="zh-CN" sz="2400" dirty="0"/>
              <a:t>       Budget   Accounting</a:t>
            </a:r>
            <a:endParaRPr lang="zh-CN" altLang="zh-CN" sz="1400" b="1" dirty="0">
              <a:solidFill>
                <a:schemeClr val="bg1"/>
              </a:solidFill>
              <a:latin typeface="微软雅黑" panose="020B0503020204020204" charset="-122"/>
              <a:ea typeface="微软雅黑" panose="020B0503020204020204" charset="-122"/>
            </a:endParaRPr>
          </a:p>
        </p:txBody>
      </p:sp>
      <p:grpSp>
        <p:nvGrpSpPr>
          <p:cNvPr id="37" name="组合 36"/>
          <p:cNvGrpSpPr/>
          <p:nvPr/>
        </p:nvGrpSpPr>
        <p:grpSpPr>
          <a:xfrm>
            <a:off x="6355080" y="5490210"/>
            <a:ext cx="699770" cy="636270"/>
            <a:chOff x="1058931" y="3776927"/>
            <a:chExt cx="431935" cy="482721"/>
          </a:xfrm>
        </p:grpSpPr>
        <p:sp>
          <p:nvSpPr>
            <p:cNvPr id="38" name="Oval 59"/>
            <p:cNvSpPr/>
            <p:nvPr/>
          </p:nvSpPr>
          <p:spPr>
            <a:xfrm>
              <a:off x="1058931" y="3776927"/>
              <a:ext cx="431935" cy="482721"/>
            </a:xfrm>
            <a:prstGeom prst="ellipse">
              <a:avLst/>
            </a:prstGeom>
            <a:solidFill>
              <a:schemeClr val="bg1"/>
            </a:solidFill>
            <a:ln w="28575">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Group 60"/>
            <p:cNvGrpSpPr/>
            <p:nvPr/>
          </p:nvGrpSpPr>
          <p:grpSpPr>
            <a:xfrm>
              <a:off x="1101203" y="3848357"/>
              <a:ext cx="347391" cy="411291"/>
              <a:chOff x="1375885" y="1198807"/>
              <a:chExt cx="1009650" cy="1195367"/>
            </a:xfrm>
            <a:solidFill>
              <a:srgbClr val="FFC000"/>
            </a:solidFill>
          </p:grpSpPr>
          <p:grpSp>
            <p:nvGrpSpPr>
              <p:cNvPr id="42" name="Group 61"/>
              <p:cNvGrpSpPr/>
              <p:nvPr/>
            </p:nvGrpSpPr>
            <p:grpSpPr>
              <a:xfrm>
                <a:off x="1375885" y="1198807"/>
                <a:ext cx="1009650" cy="1139826"/>
                <a:chOff x="1368786" y="1195986"/>
                <a:chExt cx="1009650" cy="1139826"/>
              </a:xfrm>
              <a:grpFill/>
            </p:grpSpPr>
            <p:sp>
              <p:nvSpPr>
                <p:cNvPr id="4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53B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53B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sp>
              <p:nvSpPr>
                <p:cNvPr id="45" name="Freeform 9"/>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53B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p>
              </p:txBody>
            </p:sp>
          </p:grpSp>
          <p:sp>
            <p:nvSpPr>
              <p:cNvPr id="4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53B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7" name="文本框 46"/>
          <p:cNvSpPr txBox="1"/>
          <p:nvPr/>
        </p:nvSpPr>
        <p:spPr>
          <a:xfrm>
            <a:off x="7295515" y="5508943"/>
            <a:ext cx="3339465" cy="583565"/>
          </a:xfrm>
          <a:prstGeom prst="rect">
            <a:avLst/>
          </a:prstGeom>
          <a:noFill/>
        </p:spPr>
        <p:txBody>
          <a:bodyPr wrap="square" rtlCol="0" anchor="ctr">
            <a:spAutoFit/>
          </a:bodyPr>
          <a:lstStyle/>
          <a:p>
            <a:r>
              <a:rPr lang="zh-CN" altLang="en-US" sz="3200" dirty="0">
                <a:solidFill>
                  <a:srgbClr val="005A9E"/>
                </a:solidFill>
                <a:effectLst/>
                <a:latin typeface="+mn-ea"/>
              </a:rPr>
              <a:t>难度</a:t>
            </a:r>
            <a:r>
              <a:rPr lang="zh-CN" altLang="en-US" sz="3200" dirty="0" smtClean="0">
                <a:solidFill>
                  <a:srgbClr val="005A9E"/>
                </a:solidFill>
                <a:effectLst/>
                <a:latin typeface="+mn-ea"/>
              </a:rPr>
              <a:t>大，系统做</a:t>
            </a:r>
            <a:endParaRPr lang="zh-CN" altLang="en-US" sz="3200" dirty="0">
              <a:solidFill>
                <a:srgbClr val="005A9E"/>
              </a:solidFill>
              <a:effectLst/>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a:off x="4933315" y="3068320"/>
            <a:ext cx="5688042" cy="127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73124"/>
            <a:ext cx="6340197" cy="707886"/>
          </a:xfrm>
          <a:prstGeom prst="rect">
            <a:avLst/>
          </a:prstGeom>
        </p:spPr>
        <p:txBody>
          <a:bodyPr wrap="none" lIns="91440" tIns="45720" rIns="91440" bIns="45720">
            <a:spAutoFit/>
          </a:bodyPr>
          <a:lstStyle/>
          <a:p>
            <a:pPr algn="l" defTabSz="913765">
              <a:spcBef>
                <a:spcPts val="0"/>
              </a:spcBef>
              <a:spcAft>
                <a:spcPts val="0"/>
              </a:spcAft>
              <a:defRPr/>
            </a:pPr>
            <a:r>
              <a:rPr lang="zh-CN" altLang="en-US" sz="4000" b="1" kern="0" dirty="0">
                <a:solidFill>
                  <a:srgbClr val="005A9E"/>
                </a:solidFill>
                <a:latin typeface="微软雅黑" panose="020B0503020204020204" charset="-122"/>
                <a:ea typeface="微软雅黑" panose="020B0503020204020204" charset="-122"/>
                <a:cs typeface="+mn-ea"/>
                <a:sym typeface="+mn-lt"/>
              </a:rPr>
              <a:t>政府会计制度改革</a:t>
            </a:r>
            <a:r>
              <a:rPr lang="zh-CN" altLang="en-US" sz="4000" b="1" kern="0" dirty="0" smtClean="0">
                <a:solidFill>
                  <a:srgbClr val="005A9E"/>
                </a:solidFill>
                <a:latin typeface="微软雅黑" panose="020B0503020204020204" charset="-122"/>
                <a:ea typeface="微软雅黑" panose="020B0503020204020204" charset="-122"/>
                <a:cs typeface="+mn-ea"/>
                <a:sym typeface="+mn-lt"/>
              </a:rPr>
              <a:t>应对要点</a:t>
            </a:r>
            <a:endParaRPr lang="zh-CN" altLang="en-US" sz="4000" b="1" kern="0" dirty="0">
              <a:solidFill>
                <a:srgbClr val="005A9E"/>
              </a:solidFill>
              <a:latin typeface="微软雅黑" panose="020B0503020204020204" charset="-122"/>
              <a:ea typeface="微软雅黑" panose="020B0503020204020204" charset="-122"/>
              <a:cs typeface="+mn-ea"/>
              <a:sym typeface="+mn-lt"/>
            </a:endParaRP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315773"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3</a:t>
            </a:r>
          </a:p>
        </p:txBody>
      </p:sp>
      <p:sp>
        <p:nvSpPr>
          <p:cNvPr id="29" name="矩形 28"/>
          <p:cNvSpPr/>
          <p:nvPr/>
        </p:nvSpPr>
        <p:spPr>
          <a:xfrm>
            <a:off x="4846373" y="3304411"/>
            <a:ext cx="1037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收款类</a:t>
            </a:r>
          </a:p>
        </p:txBody>
      </p:sp>
      <p:sp>
        <p:nvSpPr>
          <p:cNvPr id="30" name="矩形 29"/>
          <p:cNvSpPr/>
          <p:nvPr/>
        </p:nvSpPr>
        <p:spPr>
          <a:xfrm>
            <a:off x="7386373" y="3304231"/>
            <a:ext cx="1037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付款类</a:t>
            </a:r>
          </a:p>
        </p:txBody>
      </p:sp>
      <p:sp>
        <p:nvSpPr>
          <p:cNvPr id="32" name="矩形 31"/>
          <p:cNvSpPr/>
          <p:nvPr/>
        </p:nvSpPr>
        <p:spPr>
          <a:xfrm>
            <a:off x="4846373" y="3791391"/>
            <a:ext cx="1266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对方单位</a:t>
            </a:r>
          </a:p>
        </p:txBody>
      </p:sp>
      <p:sp>
        <p:nvSpPr>
          <p:cNvPr id="3" name="矩形 2"/>
          <p:cNvSpPr/>
          <p:nvPr/>
        </p:nvSpPr>
        <p:spPr>
          <a:xfrm>
            <a:off x="517001" y="107536"/>
            <a:ext cx="5872480" cy="583565"/>
          </a:xfrm>
          <a:prstGeom prst="rect">
            <a:avLst/>
          </a:prstGeom>
        </p:spPr>
        <p:txBody>
          <a:bodyPr wrap="none">
            <a:spAutoFit/>
          </a:bodyPr>
          <a:lstStyle/>
          <a:p>
            <a:pPr defTabSz="913765">
              <a:defRPr/>
            </a:pPr>
            <a:r>
              <a:rPr lang="zh-CN" altLang="en-US" sz="3200" kern="0" dirty="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5" name="矩形 4"/>
          <p:cNvSpPr/>
          <p:nvPr/>
        </p:nvSpPr>
        <p:spPr>
          <a:xfrm>
            <a:off x="7386373" y="3791391"/>
            <a:ext cx="1266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固定资产</a:t>
            </a:r>
          </a:p>
        </p:txBody>
      </p:sp>
      <p:sp>
        <p:nvSpPr>
          <p:cNvPr id="7" name="矩形 6"/>
          <p:cNvSpPr/>
          <p:nvPr/>
        </p:nvSpPr>
        <p:spPr>
          <a:xfrm>
            <a:off x="4846373" y="4277166"/>
            <a:ext cx="2180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管理费、内部交易</a:t>
            </a:r>
          </a:p>
        </p:txBody>
      </p:sp>
      <p:sp>
        <p:nvSpPr>
          <p:cNvPr id="8" name="矩形 7"/>
          <p:cNvSpPr/>
          <p:nvPr/>
        </p:nvSpPr>
        <p:spPr>
          <a:xfrm>
            <a:off x="7386373" y="4263831"/>
            <a:ext cx="1266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专用基金</a:t>
            </a:r>
          </a:p>
        </p:txBody>
      </p:sp>
      <p:sp>
        <p:nvSpPr>
          <p:cNvPr id="9" name="矩形 8"/>
          <p:cNvSpPr/>
          <p:nvPr/>
        </p:nvSpPr>
        <p:spPr>
          <a:xfrm>
            <a:off x="4846373" y="4787071"/>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税费</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550"/>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5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25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25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125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2" grpId="0"/>
      <p:bldP spid="5" grpId="0"/>
      <p:bldP spid="7" grpId="0"/>
      <p:bldP spid="8" grpId="0"/>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1159927"/>
            <a:ext cx="1313180" cy="460375"/>
          </a:xfrm>
          <a:prstGeom prst="rect">
            <a:avLst/>
          </a:prstGeom>
          <a:noFill/>
        </p:spPr>
        <p:txBody>
          <a:bodyPr wrap="none" rtlCol="0">
            <a:spAutoFit/>
          </a:bodyPr>
          <a:lstStyle/>
          <a:p>
            <a:pPr algn="l"/>
            <a:r>
              <a:rPr lang="en-US" sz="2400" dirty="0" smtClean="0">
                <a:solidFill>
                  <a:srgbClr val="005A9E"/>
                </a:solidFill>
                <a:latin typeface="微软雅黑" panose="020B0503020204020204" charset="-122"/>
                <a:ea typeface="微软雅黑" panose="020B0503020204020204" charset="-122"/>
              </a:rPr>
              <a:t>6.4 </a:t>
            </a:r>
            <a:r>
              <a:rPr lang="zh-CN" altLang="en-US" sz="2400" dirty="0" smtClean="0">
                <a:solidFill>
                  <a:srgbClr val="005A9E"/>
                </a:solidFill>
                <a:latin typeface="微软雅黑" panose="020B0503020204020204" charset="-122"/>
                <a:ea typeface="微软雅黑" panose="020B0503020204020204" charset="-122"/>
              </a:rPr>
              <a:t>调整</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pic>
        <p:nvPicPr>
          <p:cNvPr id="48" name="图片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6965" y="1090930"/>
            <a:ext cx="5905500" cy="5259070"/>
          </a:xfrm>
          <a:prstGeom prst="rect">
            <a:avLst/>
          </a:prstGeom>
          <a:ln>
            <a:solidFill>
              <a:schemeClr val="accent1"/>
            </a:solidFill>
          </a:ln>
          <a:effectLst>
            <a:outerShdw blurRad="50800" dist="38100" dir="2700000" algn="tl" rotWithShape="0">
              <a:prstClr val="black">
                <a:alpha val="40000"/>
              </a:prstClr>
            </a:outerShdw>
          </a:effectLst>
        </p:spPr>
      </p:pic>
      <p:grpSp>
        <p:nvGrpSpPr>
          <p:cNvPr id="62" name="组合 61"/>
          <p:cNvGrpSpPr/>
          <p:nvPr/>
        </p:nvGrpSpPr>
        <p:grpSpPr>
          <a:xfrm>
            <a:off x="685433" y="2273061"/>
            <a:ext cx="2569639" cy="1097157"/>
            <a:chOff x="5484340" y="1314920"/>
            <a:chExt cx="3239121" cy="269417"/>
          </a:xfrm>
        </p:grpSpPr>
        <p:sp>
          <p:nvSpPr>
            <p:cNvPr id="63" name="矩形 62"/>
            <p:cNvSpPr/>
            <p:nvPr/>
          </p:nvSpPr>
          <p:spPr>
            <a:xfrm>
              <a:off x="5484340" y="1491403"/>
              <a:ext cx="3239121" cy="92934"/>
            </a:xfrm>
            <a:prstGeom prst="rect">
              <a:avLst/>
            </a:prstGeom>
          </p:spPr>
          <p:txBody>
            <a:bodyPr wrap="square">
              <a:spAutoFit/>
            </a:bodyPr>
            <a:lstStyle/>
            <a:p>
              <a:endParaRPr lang="en-US" altLang="zh-CN" sz="1865"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64" name="矩形 63"/>
            <p:cNvSpPr/>
            <p:nvPr/>
          </p:nvSpPr>
          <p:spPr>
            <a:xfrm>
              <a:off x="5523362" y="1314920"/>
              <a:ext cx="3086944" cy="113049"/>
            </a:xfrm>
            <a:prstGeom prst="rect">
              <a:avLst/>
            </a:prstGeom>
          </p:spPr>
          <p:txBody>
            <a:bodyPr wrap="square">
              <a:spAutoFit/>
            </a:bodyPr>
            <a:lstStyle/>
            <a:p>
              <a:endParaRPr lang="en-US" altLang="zh-CN" sz="2400" b="1" dirty="0">
                <a:solidFill>
                  <a:srgbClr val="53BAE9"/>
                </a:solidFill>
                <a:latin typeface="微软雅黑" panose="020B0503020204020204" charset="-122"/>
                <a:ea typeface="微软雅黑" panose="020B0503020204020204" charset="-122"/>
              </a:endParaRPr>
            </a:p>
          </p:txBody>
        </p:sp>
      </p:grpSp>
      <p:sp>
        <p:nvSpPr>
          <p:cNvPr id="6" name="文本框 5"/>
          <p:cNvSpPr txBox="1"/>
          <p:nvPr/>
        </p:nvSpPr>
        <p:spPr>
          <a:xfrm>
            <a:off x="516890" y="1844040"/>
            <a:ext cx="3834765" cy="1938020"/>
          </a:xfrm>
          <a:prstGeom prst="rect">
            <a:avLst/>
          </a:prstGeom>
          <a:noFill/>
        </p:spPr>
        <p:txBody>
          <a:bodyPr wrap="square" rtlCol="0">
            <a:spAutoFit/>
          </a:bodyPr>
          <a:lstStyle/>
          <a:p>
            <a:pPr lvl="0" indent="0">
              <a:lnSpc>
                <a:spcPct val="150000"/>
              </a:lnSpc>
              <a:buFont typeface="Wingdings" panose="05000000000000000000" charset="0"/>
              <a:buNone/>
              <a:defRPr/>
            </a:pPr>
            <a:r>
              <a:rPr lang="zh-CN" altLang="en-US" sz="1600" b="1" kern="0" dirty="0">
                <a:solidFill>
                  <a:srgbClr val="005A9E"/>
                </a:solidFill>
                <a:latin typeface="Segoe UI Semibold" panose="020B0702040204020203" pitchFamily="34" charset="0"/>
                <a:cs typeface="Segoe UI Semibold" panose="020B0702040204020203" pitchFamily="34" charset="0"/>
              </a:rPr>
              <a:t>预算会计年初数调整自动生成</a:t>
            </a:r>
            <a:endParaRPr lang="zh-CN" altLang="en-US" b="1" kern="0" dirty="0">
              <a:solidFill>
                <a:srgbClr val="005A9E"/>
              </a:solidFill>
              <a:latin typeface="Segoe UI Semibold" panose="020B0702040204020203" pitchFamily="34" charset="0"/>
              <a:cs typeface="Segoe UI Semibold" panose="020B0702040204020203" pitchFamily="34" charset="0"/>
            </a:endParaRPr>
          </a:p>
          <a:p>
            <a:pPr lvl="0">
              <a:lnSpc>
                <a:spcPct val="150000"/>
              </a:lnSpc>
              <a:defRPr/>
            </a:pPr>
            <a:r>
              <a:rPr lang="zh-CN" altLang="en-US" sz="1600" dirty="0">
                <a:solidFill>
                  <a:schemeClr val="bg1">
                    <a:lumMod val="50000"/>
                  </a:schemeClr>
                </a:solidFill>
                <a:latin typeface="+mn-ea"/>
                <a:cs typeface="+mn-ea"/>
                <a:sym typeface="+mn-ea"/>
              </a:rPr>
              <a:t>根据原来的项目核算对应的资金分类自动调整资产负债科目到对应的结转结余科目，并可输出该凭证，需要继续调整则以excel导入调整。</a:t>
            </a:r>
            <a:endParaRPr lang="zh-CN" altLang="en-US" sz="1600" kern="0" dirty="0">
              <a:solidFill>
                <a:schemeClr val="bg1">
                  <a:lumMod val="50000"/>
                </a:schemeClr>
              </a:solidFill>
              <a:latin typeface="+mn-ea"/>
              <a:cs typeface="+mn-ea"/>
              <a:sym typeface="+mn-ea"/>
            </a:endParaRPr>
          </a:p>
        </p:txBody>
      </p:sp>
      <p:sp>
        <p:nvSpPr>
          <p:cNvPr id="8" name="文本框 7"/>
          <p:cNvSpPr txBox="1"/>
          <p:nvPr/>
        </p:nvSpPr>
        <p:spPr>
          <a:xfrm>
            <a:off x="516890" y="4010025"/>
            <a:ext cx="3694430" cy="1938020"/>
          </a:xfrm>
          <a:prstGeom prst="rect">
            <a:avLst/>
          </a:prstGeom>
          <a:noFill/>
        </p:spPr>
        <p:txBody>
          <a:bodyPr wrap="square" rtlCol="0">
            <a:spAutoFit/>
          </a:bodyPr>
          <a:lstStyle/>
          <a:p>
            <a:pPr lvl="0" indent="0">
              <a:lnSpc>
                <a:spcPct val="150000"/>
              </a:lnSpc>
              <a:buFont typeface="Wingdings" panose="05000000000000000000" charset="0"/>
              <a:buNone/>
              <a:defRPr/>
            </a:pPr>
            <a:r>
              <a:rPr lang="zh-CN" altLang="en-US" sz="1600" b="1" kern="0" dirty="0">
                <a:solidFill>
                  <a:srgbClr val="005A9E"/>
                </a:solidFill>
                <a:latin typeface="Segoe UI Semibold" panose="020B0702040204020203" pitchFamily="34" charset="0"/>
                <a:cs typeface="Segoe UI Semibold" panose="020B0702040204020203" pitchFamily="34" charset="0"/>
              </a:rPr>
              <a:t>Excel凭证导入</a:t>
            </a:r>
          </a:p>
          <a:p>
            <a:pPr lvl="0">
              <a:lnSpc>
                <a:spcPct val="150000"/>
              </a:lnSpc>
              <a:defRPr/>
            </a:pPr>
            <a:r>
              <a:rPr lang="zh-CN" altLang="en-US" sz="1600" dirty="0">
                <a:solidFill>
                  <a:schemeClr val="bg1">
                    <a:lumMod val="50000"/>
                  </a:schemeClr>
                </a:solidFill>
                <a:latin typeface="+mn-ea"/>
                <a:cs typeface="+mn-ea"/>
                <a:sym typeface="+mn-ea"/>
              </a:rPr>
              <a:t>以Excel的形式制作凭证分录，导入</a:t>
            </a:r>
            <a:r>
              <a:rPr lang="zh-CN" altLang="en-US" sz="1600" dirty="0" smtClean="0">
                <a:solidFill>
                  <a:srgbClr val="005A9E"/>
                </a:solidFill>
                <a:latin typeface="+mn-ea"/>
                <a:cs typeface="+mn-ea"/>
                <a:sym typeface="+mn-ea"/>
              </a:rPr>
              <a:t>‘</a:t>
            </a:r>
            <a:r>
              <a:rPr lang="zh-CN" altLang="en-US" sz="1600" b="1" dirty="0" smtClean="0">
                <a:solidFill>
                  <a:srgbClr val="005A9E"/>
                </a:solidFill>
                <a:latin typeface="+mn-ea"/>
                <a:cs typeface="+mn-ea"/>
                <a:sym typeface="+mn-ea"/>
              </a:rPr>
              <a:t>零会计期间</a:t>
            </a:r>
            <a:r>
              <a:rPr lang="zh-CN" altLang="en-US" sz="1600" dirty="0" smtClean="0">
                <a:solidFill>
                  <a:srgbClr val="005A9E"/>
                </a:solidFill>
                <a:latin typeface="+mn-ea"/>
                <a:cs typeface="+mn-ea"/>
                <a:sym typeface="+mn-ea"/>
              </a:rPr>
              <a:t>’</a:t>
            </a:r>
            <a:r>
              <a:rPr lang="zh-CN" altLang="en-US" sz="1600" dirty="0">
                <a:solidFill>
                  <a:schemeClr val="bg1">
                    <a:lumMod val="50000"/>
                  </a:schemeClr>
                </a:solidFill>
                <a:latin typeface="+mn-ea"/>
                <a:cs typeface="+mn-ea"/>
                <a:sym typeface="+mn-ea"/>
              </a:rPr>
              <a:t>直接调整年初数，需要调整的凭证导入后存档并可输出归档，可查询可对比。</a:t>
            </a:r>
            <a:endParaRPr lang="zh-CN" altLang="en-US" sz="1600" kern="0" dirty="0">
              <a:solidFill>
                <a:schemeClr val="bg1">
                  <a:lumMod val="50000"/>
                </a:schemeClr>
              </a:solidFill>
              <a:latin typeface="+mn-ea"/>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517001" y="94201"/>
            <a:ext cx="2468880" cy="553085"/>
          </a:xfrm>
          <a:prstGeom prst="rect">
            <a:avLst/>
          </a:prstGeom>
        </p:spPr>
        <p:txBody>
          <a:bodyPr wrap="none">
            <a:spAutoFit/>
          </a:bodyPr>
          <a:lstStyle/>
          <a:p>
            <a:pPr defTabSz="913765">
              <a:spcBef>
                <a:spcPts val="0"/>
              </a:spcBef>
              <a:spcAft>
                <a:spcPts val="0"/>
              </a:spcAft>
              <a:defRPr/>
            </a:pPr>
            <a:r>
              <a:rPr lang="zh-CN" altLang="zh-CN" sz="3000" kern="0" dirty="0">
                <a:solidFill>
                  <a:srgbClr val="005A9E"/>
                </a:solidFill>
                <a:latin typeface="微软雅黑" panose="020B0503020204020204" charset="-122"/>
                <a:ea typeface="微软雅黑" panose="020B0503020204020204" charset="-122"/>
                <a:cs typeface="+mn-ea"/>
                <a:sym typeface="+mn-lt"/>
              </a:rPr>
              <a:t>六、衔接转换</a:t>
            </a:r>
          </a:p>
        </p:txBody>
      </p:sp>
      <p:sp>
        <p:nvSpPr>
          <p:cNvPr id="3" name="TextBox 3"/>
          <p:cNvSpPr txBox="1"/>
          <p:nvPr/>
        </p:nvSpPr>
        <p:spPr>
          <a:xfrm>
            <a:off x="516927" y="1016417"/>
            <a:ext cx="1943161" cy="461665"/>
          </a:xfrm>
          <a:prstGeom prst="rect">
            <a:avLst/>
          </a:prstGeom>
          <a:noFill/>
        </p:spPr>
        <p:txBody>
          <a:bodyPr wrap="none" rtlCol="0">
            <a:spAutoFit/>
          </a:bodyPr>
          <a:lstStyle/>
          <a:p>
            <a:pPr algn="l"/>
            <a:r>
              <a:rPr lang="en-US" altLang="zh-CN" sz="2400" dirty="0" smtClean="0">
                <a:solidFill>
                  <a:srgbClr val="005A9E"/>
                </a:solidFill>
                <a:latin typeface="微软雅黑" panose="020B0503020204020204" charset="-122"/>
                <a:ea typeface="微软雅黑" panose="020B0503020204020204" charset="-122"/>
                <a:sym typeface="+mn-ea"/>
              </a:rPr>
              <a:t>6.5 </a:t>
            </a:r>
            <a:r>
              <a:rPr lang="zh-CN" altLang="en-US" sz="2400" dirty="0" smtClean="0">
                <a:solidFill>
                  <a:srgbClr val="005A9E"/>
                </a:solidFill>
                <a:latin typeface="微软雅黑" panose="020B0503020204020204" charset="-122"/>
                <a:ea typeface="微软雅黑" panose="020B0503020204020204" charset="-122"/>
                <a:sym typeface="+mn-ea"/>
              </a:rPr>
              <a:t>检查整理</a:t>
            </a:r>
          </a:p>
        </p:txBody>
      </p: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grpSp>
        <p:nvGrpSpPr>
          <p:cNvPr id="62" name="组合 61"/>
          <p:cNvGrpSpPr/>
          <p:nvPr/>
        </p:nvGrpSpPr>
        <p:grpSpPr>
          <a:xfrm>
            <a:off x="685433" y="2273061"/>
            <a:ext cx="2569639" cy="1097157"/>
            <a:chOff x="5484340" y="1314920"/>
            <a:chExt cx="3239121" cy="269417"/>
          </a:xfrm>
        </p:grpSpPr>
        <p:sp>
          <p:nvSpPr>
            <p:cNvPr id="63" name="矩形 62"/>
            <p:cNvSpPr/>
            <p:nvPr/>
          </p:nvSpPr>
          <p:spPr>
            <a:xfrm>
              <a:off x="5484340" y="1491403"/>
              <a:ext cx="3239121" cy="92934"/>
            </a:xfrm>
            <a:prstGeom prst="rect">
              <a:avLst/>
            </a:prstGeom>
          </p:spPr>
          <p:txBody>
            <a:bodyPr wrap="square">
              <a:spAutoFit/>
            </a:bodyPr>
            <a:lstStyle/>
            <a:p>
              <a:endParaRPr lang="en-US" altLang="zh-CN" sz="1865"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64" name="矩形 63"/>
            <p:cNvSpPr/>
            <p:nvPr/>
          </p:nvSpPr>
          <p:spPr>
            <a:xfrm>
              <a:off x="5523362" y="1314920"/>
              <a:ext cx="3086944" cy="113049"/>
            </a:xfrm>
            <a:prstGeom prst="rect">
              <a:avLst/>
            </a:prstGeom>
          </p:spPr>
          <p:txBody>
            <a:bodyPr wrap="square">
              <a:spAutoFit/>
            </a:bodyPr>
            <a:lstStyle/>
            <a:p>
              <a:endParaRPr lang="en-US" altLang="zh-CN" sz="2400" b="1" dirty="0">
                <a:solidFill>
                  <a:srgbClr val="53BAE9"/>
                </a:solidFill>
                <a:latin typeface="微软雅黑" panose="020B0503020204020204" charset="-122"/>
                <a:ea typeface="微软雅黑" panose="020B0503020204020204" charset="-122"/>
              </a:endParaRPr>
            </a:p>
          </p:txBody>
        </p:sp>
      </p:grpSp>
      <p:grpSp>
        <p:nvGrpSpPr>
          <p:cNvPr id="19" name="组合 18"/>
          <p:cNvGrpSpPr/>
          <p:nvPr/>
        </p:nvGrpSpPr>
        <p:grpSpPr>
          <a:xfrm>
            <a:off x="1698625" y="4871720"/>
            <a:ext cx="4025900" cy="1050290"/>
            <a:chOff x="1969578" y="3120446"/>
            <a:chExt cx="4581275" cy="1141813"/>
          </a:xfrm>
        </p:grpSpPr>
        <p:sp>
          <p:nvSpPr>
            <p:cNvPr id="20" name="文本框 19"/>
            <p:cNvSpPr txBox="1"/>
            <p:nvPr/>
          </p:nvSpPr>
          <p:spPr>
            <a:xfrm>
              <a:off x="1969589" y="3120446"/>
              <a:ext cx="2163083" cy="433530"/>
            </a:xfrm>
            <a:prstGeom prst="rect">
              <a:avLst/>
            </a:prstGeom>
            <a:noFill/>
          </p:spPr>
          <p:txBody>
            <a:bodyPr wrap="square" rtlCol="0">
              <a:spAutoFit/>
            </a:bodyPr>
            <a:lstStyle/>
            <a:p>
              <a:pPr lvl="0">
                <a:defRPr/>
              </a:pPr>
              <a:endParaRPr lang="en-US" altLang="zh-CN" sz="2000" kern="0" dirty="0">
                <a:solidFill>
                  <a:srgbClr val="53BAE9"/>
                </a:solidFill>
                <a:latin typeface="Segoe UI Semibold" panose="020B0702040204020203" pitchFamily="34" charset="0"/>
                <a:cs typeface="Segoe UI Semibold" panose="020B0702040204020203" pitchFamily="34" charset="0"/>
              </a:endParaRPr>
            </a:p>
          </p:txBody>
        </p:sp>
        <p:sp>
          <p:nvSpPr>
            <p:cNvPr id="21" name="文本框 20"/>
            <p:cNvSpPr txBox="1"/>
            <p:nvPr/>
          </p:nvSpPr>
          <p:spPr>
            <a:xfrm>
              <a:off x="1969578" y="3627842"/>
              <a:ext cx="4581275" cy="634417"/>
            </a:xfrm>
            <a:prstGeom prst="rect">
              <a:avLst/>
            </a:prstGeom>
            <a:noFill/>
          </p:spPr>
          <p:txBody>
            <a:bodyPr wrap="square" rtlCol="0">
              <a:spAutoFit/>
            </a:bodyPr>
            <a:lstStyle/>
            <a:p>
              <a:endParaRPr lang="en-US" altLang="zh-CN" sz="1600" b="1" dirty="0">
                <a:solidFill>
                  <a:srgbClr val="BF3420"/>
                </a:solidFill>
              </a:endParaRPr>
            </a:p>
            <a:p>
              <a:endParaRPr lang="en-US" altLang="zh-CN" sz="1600" b="1" dirty="0">
                <a:solidFill>
                  <a:srgbClr val="BF3420"/>
                </a:solidFill>
              </a:endParaRPr>
            </a:p>
          </p:txBody>
        </p:sp>
      </p:grpSp>
      <p:grpSp>
        <p:nvGrpSpPr>
          <p:cNvPr id="4" name="组合 3"/>
          <p:cNvGrpSpPr/>
          <p:nvPr/>
        </p:nvGrpSpPr>
        <p:grpSpPr>
          <a:xfrm>
            <a:off x="7922528" y="2563891"/>
            <a:ext cx="2569639" cy="1097157"/>
            <a:chOff x="5484340" y="1314920"/>
            <a:chExt cx="3239121" cy="269417"/>
          </a:xfrm>
        </p:grpSpPr>
        <p:sp>
          <p:nvSpPr>
            <p:cNvPr id="5" name="矩形 4"/>
            <p:cNvSpPr/>
            <p:nvPr/>
          </p:nvSpPr>
          <p:spPr>
            <a:xfrm>
              <a:off x="5484340" y="1491403"/>
              <a:ext cx="3239121" cy="92934"/>
            </a:xfrm>
            <a:prstGeom prst="rect">
              <a:avLst/>
            </a:prstGeom>
          </p:spPr>
          <p:txBody>
            <a:bodyPr wrap="square">
              <a:spAutoFit/>
            </a:bodyPr>
            <a:lstStyle/>
            <a:p>
              <a:endParaRPr lang="en-US" altLang="zh-CN" sz="1865"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7" name="矩形 6"/>
            <p:cNvSpPr/>
            <p:nvPr/>
          </p:nvSpPr>
          <p:spPr>
            <a:xfrm>
              <a:off x="5523362" y="1314920"/>
              <a:ext cx="3086944" cy="113049"/>
            </a:xfrm>
            <a:prstGeom prst="rect">
              <a:avLst/>
            </a:prstGeom>
          </p:spPr>
          <p:txBody>
            <a:bodyPr wrap="square">
              <a:spAutoFit/>
            </a:bodyPr>
            <a:lstStyle/>
            <a:p>
              <a:endParaRPr lang="en-US" altLang="zh-CN" sz="2400" b="1" dirty="0">
                <a:solidFill>
                  <a:srgbClr val="53BAE9"/>
                </a:solidFill>
                <a:latin typeface="微软雅黑" panose="020B0503020204020204" charset="-122"/>
                <a:ea typeface="微软雅黑" panose="020B0503020204020204" charset="-122"/>
              </a:endParaRPr>
            </a:p>
          </p:txBody>
        </p:sp>
      </p:grpSp>
      <p:sp>
        <p:nvSpPr>
          <p:cNvPr id="34" name="椭圆 2"/>
          <p:cNvSpPr/>
          <p:nvPr/>
        </p:nvSpPr>
        <p:spPr>
          <a:xfrm>
            <a:off x="7363446" y="1916221"/>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kern="0" dirty="0">
              <a:solidFill>
                <a:schemeClr val="tx1">
                  <a:lumMod val="50000"/>
                </a:schemeClr>
              </a:solidFill>
              <a:latin typeface="Calibri" panose="020F0502020204030204"/>
              <a:ea typeface="微软雅黑" panose="020B0503020204020204" charset="-122"/>
            </a:endParaRPr>
          </a:p>
        </p:txBody>
      </p:sp>
      <p:sp>
        <p:nvSpPr>
          <p:cNvPr id="35" name="椭圆 2"/>
          <p:cNvSpPr/>
          <p:nvPr/>
        </p:nvSpPr>
        <p:spPr>
          <a:xfrm flipV="1">
            <a:off x="7578711" y="5663541"/>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kern="0" dirty="0">
              <a:solidFill>
                <a:schemeClr val="tx1">
                  <a:lumMod val="50000"/>
                </a:schemeClr>
              </a:solidFill>
              <a:latin typeface="Calibri" panose="020F0502020204030204"/>
              <a:ea typeface="微软雅黑" panose="020B0503020204020204" charset="-122"/>
            </a:endParaRPr>
          </a:p>
        </p:txBody>
      </p:sp>
      <p:sp>
        <p:nvSpPr>
          <p:cNvPr id="36" name="椭圆 2"/>
          <p:cNvSpPr/>
          <p:nvPr/>
        </p:nvSpPr>
        <p:spPr>
          <a:xfrm flipH="1">
            <a:off x="3467340" y="1933066"/>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b="0" kern="0" dirty="0">
              <a:solidFill>
                <a:schemeClr val="tx1">
                  <a:lumMod val="50000"/>
                </a:schemeClr>
              </a:solidFill>
              <a:latin typeface="Calibri" panose="020F0502020204030204"/>
              <a:ea typeface="微软雅黑" panose="020B0503020204020204" charset="-122"/>
            </a:endParaRPr>
          </a:p>
        </p:txBody>
      </p:sp>
      <p:sp>
        <p:nvSpPr>
          <p:cNvPr id="37" name="椭圆 2"/>
          <p:cNvSpPr/>
          <p:nvPr/>
        </p:nvSpPr>
        <p:spPr>
          <a:xfrm flipH="1" flipV="1">
            <a:off x="3395585" y="5663541"/>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kern="0" dirty="0">
              <a:solidFill>
                <a:schemeClr val="tx1">
                  <a:lumMod val="50000"/>
                </a:schemeClr>
              </a:solidFill>
              <a:latin typeface="Calibri" panose="020F0502020204030204"/>
              <a:ea typeface="微软雅黑" panose="020B0503020204020204" charset="-122"/>
            </a:endParaRPr>
          </a:p>
        </p:txBody>
      </p:sp>
      <p:cxnSp>
        <p:nvCxnSpPr>
          <p:cNvPr id="38" name="直接连接符 37"/>
          <p:cNvCxnSpPr/>
          <p:nvPr/>
        </p:nvCxnSpPr>
        <p:spPr>
          <a:xfrm>
            <a:off x="3795389" y="2088881"/>
            <a:ext cx="1636520" cy="1113235"/>
          </a:xfrm>
          <a:prstGeom prst="line">
            <a:avLst/>
          </a:prstGeom>
          <a:noFill/>
          <a:ln w="9525" cap="flat" cmpd="sng" algn="ctr">
            <a:solidFill>
              <a:sysClr val="window" lastClr="FFFFFF"/>
            </a:solidFill>
            <a:prstDash val="solid"/>
          </a:ln>
          <a:effectLst/>
        </p:spPr>
      </p:cxnSp>
      <p:cxnSp>
        <p:nvCxnSpPr>
          <p:cNvPr id="39" name="直接连接符 38"/>
          <p:cNvCxnSpPr/>
          <p:nvPr/>
        </p:nvCxnSpPr>
        <p:spPr>
          <a:xfrm flipH="1">
            <a:off x="6539781" y="2088881"/>
            <a:ext cx="1636519" cy="1113235"/>
          </a:xfrm>
          <a:prstGeom prst="line">
            <a:avLst/>
          </a:prstGeom>
          <a:noFill/>
          <a:ln w="9525" cap="flat" cmpd="sng" algn="ctr">
            <a:solidFill>
              <a:sysClr val="window" lastClr="FFFFFF"/>
            </a:solidFill>
            <a:prstDash val="solid"/>
          </a:ln>
          <a:effectLst/>
        </p:spPr>
      </p:cxnSp>
      <p:cxnSp>
        <p:nvCxnSpPr>
          <p:cNvPr id="40" name="直接连接符 39"/>
          <p:cNvCxnSpPr/>
          <p:nvPr/>
        </p:nvCxnSpPr>
        <p:spPr>
          <a:xfrm flipV="1">
            <a:off x="3795389" y="4661182"/>
            <a:ext cx="1636520" cy="1106455"/>
          </a:xfrm>
          <a:prstGeom prst="line">
            <a:avLst/>
          </a:prstGeom>
          <a:noFill/>
          <a:ln w="9525" cap="flat" cmpd="sng" algn="ctr">
            <a:solidFill>
              <a:sysClr val="window" lastClr="FFFFFF"/>
            </a:solidFill>
            <a:prstDash val="solid"/>
          </a:ln>
          <a:effectLst/>
        </p:spPr>
      </p:cxnSp>
      <p:cxnSp>
        <p:nvCxnSpPr>
          <p:cNvPr id="41" name="直接连接符 40"/>
          <p:cNvCxnSpPr/>
          <p:nvPr/>
        </p:nvCxnSpPr>
        <p:spPr>
          <a:xfrm flipH="1" flipV="1">
            <a:off x="6539781" y="4661182"/>
            <a:ext cx="1537628" cy="1106455"/>
          </a:xfrm>
          <a:prstGeom prst="line">
            <a:avLst/>
          </a:prstGeom>
          <a:noFill/>
          <a:ln w="9525" cap="flat" cmpd="sng" algn="ctr">
            <a:solidFill>
              <a:sysClr val="window" lastClr="FFFFFF"/>
            </a:solidFill>
            <a:prstDash val="solid"/>
          </a:ln>
          <a:effectLst/>
        </p:spPr>
      </p:cxnSp>
      <p:sp>
        <p:nvSpPr>
          <p:cNvPr id="42" name="KSO_GT1.4"/>
          <p:cNvSpPr/>
          <p:nvPr/>
        </p:nvSpPr>
        <p:spPr>
          <a:xfrm rot="2479457" flipV="1">
            <a:off x="5659653" y="4672326"/>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5A9E"/>
          </a:solidFill>
          <a:ln w="25400" cap="flat" cmpd="sng" algn="ctr">
            <a:noFill/>
            <a:prstDash val="solid"/>
          </a:ln>
          <a:effectLst/>
        </p:spPr>
        <p:txBody>
          <a:bodyPr rot="0" spcFirstLastPara="0" vertOverflow="overflow" horzOverflow="overflow" vert="vert" wrap="square" lIns="612000" tIns="432000" rIns="91440" bIns="432000" numCol="1" spcCol="0" rtlCol="0" fromWordArt="0" anchor="ctr" anchorCtr="0" forceAA="0" compatLnSpc="1">
            <a:noAutofit/>
          </a:bodyPr>
          <a:lstStyle/>
          <a:p>
            <a:pPr algn="ctr"/>
            <a:endParaRPr lang="zh-CN" altLang="en-US" sz="2400" b="0" kern="0" dirty="0">
              <a:solidFill>
                <a:schemeClr val="bg1"/>
              </a:solidFill>
              <a:latin typeface="微软雅黑" panose="020B0503020204020204" charset="-122"/>
              <a:ea typeface="微软雅黑" panose="020B0503020204020204" charset="-122"/>
            </a:endParaRPr>
          </a:p>
        </p:txBody>
      </p:sp>
      <p:sp>
        <p:nvSpPr>
          <p:cNvPr id="43" name="KSO_GT1"/>
          <p:cNvSpPr txBox="1"/>
          <p:nvPr/>
        </p:nvSpPr>
        <p:spPr>
          <a:xfrm>
            <a:off x="4235450" y="3428365"/>
            <a:ext cx="3527425" cy="891540"/>
          </a:xfrm>
          <a:prstGeom prst="rect">
            <a:avLst/>
          </a:prstGeom>
          <a:noFill/>
        </p:spPr>
        <p:txBody>
          <a:bodyPr wrap="square" rtlCol="0">
            <a:spAutoFit/>
          </a:bodyPr>
          <a:lstStyle/>
          <a:p>
            <a:pPr algn="ctr">
              <a:lnSpc>
                <a:spcPct val="130000"/>
              </a:lnSpc>
              <a:defRPr/>
            </a:pPr>
            <a:r>
              <a:rPr lang="zh-CN" altLang="en-US" sz="2000" b="0" kern="0" dirty="0">
                <a:solidFill>
                  <a:srgbClr val="005A9E"/>
                </a:solidFill>
                <a:latin typeface="微软雅黑" panose="020B0503020204020204" charset="-122"/>
                <a:ea typeface="微软雅黑" panose="020B0503020204020204" charset="-122"/>
              </a:rPr>
              <a:t>启动智能引擎生成预算会计</a:t>
            </a:r>
          </a:p>
          <a:p>
            <a:pPr algn="ctr">
              <a:lnSpc>
                <a:spcPct val="130000"/>
              </a:lnSpc>
              <a:defRPr/>
            </a:pPr>
            <a:r>
              <a:rPr lang="zh-CN" altLang="en-US" sz="2000" b="0" kern="0" dirty="0">
                <a:solidFill>
                  <a:srgbClr val="005A9E"/>
                </a:solidFill>
                <a:latin typeface="微软雅黑" panose="020B0503020204020204" charset="-122"/>
                <a:ea typeface="微软雅黑" panose="020B0503020204020204" charset="-122"/>
              </a:rPr>
              <a:t>严格保持平衡关系</a:t>
            </a:r>
          </a:p>
        </p:txBody>
      </p:sp>
      <p:sp>
        <p:nvSpPr>
          <p:cNvPr id="44" name="KSO_GT1.4.1"/>
          <p:cNvSpPr txBox="1"/>
          <p:nvPr/>
        </p:nvSpPr>
        <p:spPr>
          <a:xfrm>
            <a:off x="7736205" y="3891280"/>
            <a:ext cx="2811145" cy="1701165"/>
          </a:xfrm>
          <a:prstGeom prst="rect">
            <a:avLst/>
          </a:prstGeom>
          <a:noFill/>
        </p:spPr>
        <p:txBody>
          <a:bodyPr wrap="square" lIns="0" tIns="0" rIns="0" bIns="0" rtlCol="0" anchor="b" anchorCtr="0">
            <a:noAutofit/>
          </a:bodyPr>
          <a:lstStyle/>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检查科目项目来源平衡，财务会计与预算会计平衡</a:t>
            </a:r>
          </a:p>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严格保持项目账来源账与科目账之间的平衡关系，本期盈余与预算结余差异调节表自动生成并可穿透查询</a:t>
            </a:r>
          </a:p>
        </p:txBody>
      </p:sp>
      <p:sp>
        <p:nvSpPr>
          <p:cNvPr id="45" name="KSO_GT1.3.1"/>
          <p:cNvSpPr txBox="1"/>
          <p:nvPr/>
        </p:nvSpPr>
        <p:spPr>
          <a:xfrm>
            <a:off x="7762875" y="2264410"/>
            <a:ext cx="2933700" cy="995045"/>
          </a:xfrm>
          <a:prstGeom prst="rect">
            <a:avLst/>
          </a:prstGeom>
          <a:noFill/>
        </p:spPr>
        <p:txBody>
          <a:bodyPr wrap="square" lIns="0" tIns="0" rIns="0" bIns="0" rtlCol="0" anchor="b" anchorCtr="0">
            <a:noAutofit/>
          </a:bodyPr>
          <a:lstStyle/>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项目等辅助核算与科目紧密关联</a:t>
            </a:r>
          </a:p>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保证项目账与科目账平衡并实时控制余额</a:t>
            </a:r>
          </a:p>
        </p:txBody>
      </p:sp>
      <p:sp>
        <p:nvSpPr>
          <p:cNvPr id="46" name="KSO_GT1.2.1"/>
          <p:cNvSpPr txBox="1"/>
          <p:nvPr/>
        </p:nvSpPr>
        <p:spPr>
          <a:xfrm>
            <a:off x="1555750" y="4356735"/>
            <a:ext cx="2756535" cy="1092200"/>
          </a:xfrm>
          <a:prstGeom prst="rect">
            <a:avLst/>
          </a:prstGeom>
          <a:noFill/>
        </p:spPr>
        <p:txBody>
          <a:bodyPr wrap="square" lIns="0" tIns="0" rIns="0" bIns="0" rtlCol="0" anchor="t" anchorCtr="0">
            <a:noAutofit/>
          </a:bodyPr>
          <a:lstStyle/>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启动智能引擎生成预算会计</a:t>
            </a:r>
          </a:p>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为了及时提供对外服务而按照原制度执行发生了凭证一样可以全部转换为政府会计凭证</a:t>
            </a:r>
          </a:p>
        </p:txBody>
      </p:sp>
      <p:sp>
        <p:nvSpPr>
          <p:cNvPr id="47" name="KSO_GT1.1.1"/>
          <p:cNvSpPr txBox="1"/>
          <p:nvPr/>
        </p:nvSpPr>
        <p:spPr>
          <a:xfrm>
            <a:off x="1567815" y="2264410"/>
            <a:ext cx="2553970" cy="1277620"/>
          </a:xfrm>
          <a:prstGeom prst="rect">
            <a:avLst/>
          </a:prstGeom>
          <a:noFill/>
        </p:spPr>
        <p:txBody>
          <a:bodyPr wrap="square" lIns="0" tIns="0" rIns="0" bIns="0" rtlCol="0" anchor="t" anchorCtr="0">
            <a:noAutofit/>
          </a:bodyPr>
          <a:lstStyle/>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分类定义科目属性</a:t>
            </a:r>
          </a:p>
          <a:p>
            <a:pPr algn="just">
              <a:lnSpc>
                <a:spcPct val="130000"/>
              </a:lnSpc>
              <a:defRPr/>
            </a:pPr>
            <a:r>
              <a:rPr lang="zh-CN" altLang="en-US" sz="1600" b="0" kern="0" dirty="0">
                <a:solidFill>
                  <a:schemeClr val="tx1">
                    <a:lumMod val="65000"/>
                    <a:lumOff val="35000"/>
                  </a:schemeClr>
                </a:solidFill>
                <a:latin typeface="微软雅黑" panose="020B0503020204020204" charset="-122"/>
                <a:ea typeface="微软雅黑" panose="020B0503020204020204" charset="-122"/>
              </a:rPr>
              <a:t>为”智能引擎”自动生成预算会计设置原动力</a:t>
            </a:r>
          </a:p>
        </p:txBody>
      </p:sp>
      <p:sp>
        <p:nvSpPr>
          <p:cNvPr id="9" name="KSO_GN1"/>
          <p:cNvSpPr txBox="1"/>
          <p:nvPr/>
        </p:nvSpPr>
        <p:spPr>
          <a:xfrm>
            <a:off x="1619250" y="1840230"/>
            <a:ext cx="2019935" cy="360045"/>
          </a:xfrm>
          <a:prstGeom prst="rect">
            <a:avLst/>
          </a:prstGeom>
          <a:noFill/>
        </p:spPr>
        <p:txBody>
          <a:bodyPr wrap="square" lIns="0" tIns="0" rIns="0" bIns="0" rtlCol="0" anchor="t" anchorCtr="0">
            <a:noAutofit/>
          </a:bodyPr>
          <a:lstStyle/>
          <a:p>
            <a:pPr>
              <a:defRPr/>
            </a:pPr>
            <a:r>
              <a:rPr lang="en-US" altLang="zh-CN" b="0" kern="0" dirty="0">
                <a:solidFill>
                  <a:srgbClr val="005A9E"/>
                </a:solidFill>
                <a:ea typeface="微软雅黑" panose="020B0503020204020204" charset="-122"/>
                <a:cs typeface="Arial" panose="020B0604020202020204" pitchFamily="34" charset="0"/>
              </a:rPr>
              <a:t>01设置科目属性</a:t>
            </a:r>
          </a:p>
        </p:txBody>
      </p:sp>
      <p:cxnSp>
        <p:nvCxnSpPr>
          <p:cNvPr id="49" name="直接连接符 48"/>
          <p:cNvCxnSpPr/>
          <p:nvPr/>
        </p:nvCxnSpPr>
        <p:spPr>
          <a:xfrm>
            <a:off x="7673980" y="2214310"/>
            <a:ext cx="27297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581643" y="2204253"/>
            <a:ext cx="27297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817490" y="5659625"/>
            <a:ext cx="27297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555771" y="5659625"/>
            <a:ext cx="27297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KSO_GN1"/>
          <p:cNvSpPr txBox="1"/>
          <p:nvPr/>
        </p:nvSpPr>
        <p:spPr>
          <a:xfrm>
            <a:off x="8361045" y="1840230"/>
            <a:ext cx="2192020" cy="360045"/>
          </a:xfrm>
          <a:prstGeom prst="rect">
            <a:avLst/>
          </a:prstGeom>
          <a:noFill/>
        </p:spPr>
        <p:txBody>
          <a:bodyPr wrap="square" lIns="0" tIns="0" rIns="0" bIns="0" rtlCol="0" anchor="t" anchorCtr="0">
            <a:noAutofit/>
          </a:bodyPr>
          <a:lstStyle/>
          <a:p>
            <a:pPr>
              <a:defRPr/>
            </a:pPr>
            <a:r>
              <a:rPr lang="en-US" altLang="zh-CN" b="0" kern="0" dirty="0">
                <a:solidFill>
                  <a:srgbClr val="005A9E"/>
                </a:solidFill>
                <a:ea typeface="微软雅黑" panose="020B0503020204020204" charset="-122"/>
                <a:cs typeface="Arial" panose="020B0604020202020204" pitchFamily="34" charset="0"/>
              </a:rPr>
              <a:t>03设置项目科目关系</a:t>
            </a:r>
          </a:p>
        </p:txBody>
      </p:sp>
      <p:sp>
        <p:nvSpPr>
          <p:cNvPr id="66" name="KSO_GN1"/>
          <p:cNvSpPr txBox="1"/>
          <p:nvPr/>
        </p:nvSpPr>
        <p:spPr>
          <a:xfrm>
            <a:off x="1555750" y="5663565"/>
            <a:ext cx="2019935" cy="360045"/>
          </a:xfrm>
          <a:prstGeom prst="rect">
            <a:avLst/>
          </a:prstGeom>
          <a:noFill/>
        </p:spPr>
        <p:txBody>
          <a:bodyPr wrap="square" lIns="0" tIns="0" rIns="0" bIns="0" rtlCol="0" anchor="t" anchorCtr="0">
            <a:noAutofit/>
          </a:bodyPr>
          <a:lstStyle/>
          <a:p>
            <a:pPr>
              <a:defRPr/>
            </a:pPr>
            <a:r>
              <a:rPr lang="en-US" altLang="zh-CN" b="0" kern="0" dirty="0">
                <a:solidFill>
                  <a:srgbClr val="005A9E"/>
                </a:solidFill>
                <a:ea typeface="微软雅黑" panose="020B0503020204020204" charset="-122"/>
                <a:cs typeface="Arial" panose="020B0604020202020204" pitchFamily="34" charset="0"/>
              </a:rPr>
              <a:t>02转换已发生凭证</a:t>
            </a:r>
          </a:p>
        </p:txBody>
      </p:sp>
      <p:sp>
        <p:nvSpPr>
          <p:cNvPr id="67" name="KSO_GN1"/>
          <p:cNvSpPr txBox="1"/>
          <p:nvPr/>
        </p:nvSpPr>
        <p:spPr>
          <a:xfrm>
            <a:off x="8504555" y="5663565"/>
            <a:ext cx="2019935" cy="360045"/>
          </a:xfrm>
          <a:prstGeom prst="rect">
            <a:avLst/>
          </a:prstGeom>
          <a:noFill/>
        </p:spPr>
        <p:txBody>
          <a:bodyPr wrap="square" lIns="0" tIns="0" rIns="0" bIns="0" rtlCol="0" anchor="t" anchorCtr="0">
            <a:noAutofit/>
          </a:bodyPr>
          <a:lstStyle/>
          <a:p>
            <a:pPr>
              <a:defRPr/>
            </a:pPr>
            <a:r>
              <a:rPr lang="en-US" altLang="zh-CN" b="0" kern="0" dirty="0">
                <a:solidFill>
                  <a:srgbClr val="005A9E"/>
                </a:solidFill>
                <a:ea typeface="微软雅黑" panose="020B0503020204020204" charset="-122"/>
                <a:cs typeface="Arial" panose="020B0604020202020204" pitchFamily="34" charset="0"/>
              </a:rPr>
              <a:t>04检查平衡</a:t>
            </a:r>
          </a:p>
        </p:txBody>
      </p:sp>
      <p:sp>
        <p:nvSpPr>
          <p:cNvPr id="68" name="KSO_GT1.1"/>
          <p:cNvSpPr/>
          <p:nvPr/>
        </p:nvSpPr>
        <p:spPr>
          <a:xfrm rot="2479457" flipH="1">
            <a:off x="3581669" y="1901323"/>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5A9E"/>
          </a:solidFill>
          <a:ln w="25400" cap="flat" cmpd="sng" algn="ctr">
            <a:noFill/>
            <a:prstDash val="solid"/>
          </a:ln>
          <a:effectLst/>
        </p:spPr>
        <p:txBody>
          <a:bodyPr rot="0" spcFirstLastPara="0" vertOverflow="overflow" horzOverflow="overflow" vert="vert270" wrap="square" lIns="612000" tIns="432000" rIns="91440" bIns="432000" numCol="1" spcCol="0" rtlCol="0" fromWordArt="0" anchor="ctr" anchorCtr="0" forceAA="0" compatLnSpc="1">
            <a:noAutofit/>
          </a:bodyPr>
          <a:lstStyle/>
          <a:p>
            <a:pPr algn="ctr">
              <a:defRPr/>
            </a:pPr>
            <a:endParaRPr lang="zh-CN" altLang="en-US" sz="2400" b="0" kern="0" dirty="0">
              <a:solidFill>
                <a:sysClr val="window" lastClr="FFFFFF"/>
              </a:solidFill>
              <a:latin typeface="微软雅黑" panose="020B0503020204020204" charset="-122"/>
              <a:ea typeface="微软雅黑" panose="020B0503020204020204" charset="-122"/>
            </a:endParaRPr>
          </a:p>
        </p:txBody>
      </p:sp>
      <p:sp>
        <p:nvSpPr>
          <p:cNvPr id="69" name="KSO_GT1.3"/>
          <p:cNvSpPr/>
          <p:nvPr/>
        </p:nvSpPr>
        <p:spPr>
          <a:xfrm rot="19120543" flipH="1" flipV="1">
            <a:off x="3581669" y="4685255"/>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5A9E"/>
          </a:solidFill>
          <a:ln w="25400" cap="flat" cmpd="sng" algn="ctr">
            <a:noFill/>
            <a:prstDash val="solid"/>
          </a:ln>
          <a:effectLst/>
        </p:spPr>
        <p:txBody>
          <a:bodyPr rot="0" spcFirstLastPara="0" vertOverflow="overflow" horzOverflow="overflow" vert="vert270" wrap="square" lIns="0" tIns="432000" rIns="612000" bIns="432000" numCol="1" spcCol="0" rtlCol="0" fromWordArt="0" anchor="ctr" anchorCtr="0" forceAA="0" compatLnSpc="1">
            <a:noAutofit/>
          </a:bodyPr>
          <a:lstStyle/>
          <a:p>
            <a:pPr algn="ctr"/>
            <a:endParaRPr lang="zh-CN" altLang="en-US" sz="2400" b="0" kern="0" dirty="0">
              <a:solidFill>
                <a:schemeClr val="bg1"/>
              </a:solidFill>
              <a:latin typeface="微软雅黑" panose="020B0503020204020204" charset="-122"/>
              <a:ea typeface="微软雅黑" panose="020B0503020204020204" charset="-122"/>
            </a:endParaRPr>
          </a:p>
        </p:txBody>
      </p:sp>
      <p:sp>
        <p:nvSpPr>
          <p:cNvPr id="70" name="KSO_GT1.2"/>
          <p:cNvSpPr/>
          <p:nvPr/>
        </p:nvSpPr>
        <p:spPr>
          <a:xfrm rot="19120543">
            <a:off x="5659653" y="1901958"/>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5A9E"/>
          </a:solidFill>
          <a:ln w="25400" cap="flat" cmpd="sng" algn="ctr">
            <a:noFill/>
            <a:prstDash val="solid"/>
          </a:ln>
          <a:effectLst/>
        </p:spPr>
        <p:txBody>
          <a:bodyPr rot="0" spcFirstLastPara="0" vertOverflow="overflow" horzOverflow="overflow" vert="vert" wrap="square" lIns="0" tIns="432000" rIns="612000" bIns="432000" numCol="1" spcCol="0" rtlCol="0" fromWordArt="0" anchor="ctr" anchorCtr="0" forceAA="0" compatLnSpc="1">
            <a:noAutofit/>
          </a:bodyPr>
          <a:lstStyle/>
          <a:p>
            <a:pPr algn="ctr">
              <a:defRPr/>
            </a:pPr>
            <a:endParaRPr lang="zh-CN" altLang="en-US" sz="2400" b="0" kern="0" dirty="0">
              <a:solidFill>
                <a:sysClr val="window" lastClr="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flipV="1">
            <a:off x="4933315" y="3277772"/>
            <a:ext cx="4608034" cy="5813"/>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73124"/>
            <a:ext cx="4450080" cy="829945"/>
          </a:xfrm>
          <a:prstGeom prst="rect">
            <a:avLst/>
          </a:prstGeom>
        </p:spPr>
        <p:txBody>
          <a:bodyPr wrap="none" lIns="91440" tIns="45720" rIns="91440" bIns="45720">
            <a:spAutoFit/>
          </a:bodyPr>
          <a:lstStyle/>
          <a:p>
            <a:pPr algn="l" defTabSz="913765">
              <a:spcBef>
                <a:spcPts val="0"/>
              </a:spcBef>
              <a:spcAft>
                <a:spcPts val="0"/>
              </a:spcAft>
              <a:defRPr/>
            </a:pPr>
            <a:r>
              <a:rPr lang="zh-CN" altLang="en-US" sz="4800" b="1" kern="0" dirty="0">
                <a:solidFill>
                  <a:srgbClr val="005A9E"/>
                </a:solidFill>
                <a:latin typeface="微软雅黑" panose="020B0503020204020204" charset="-122"/>
                <a:ea typeface="微软雅黑" panose="020B0503020204020204" charset="-122"/>
                <a:cs typeface="+mn-ea"/>
                <a:sym typeface="+mn-lt"/>
              </a:rPr>
              <a:t>业财融合新发展</a:t>
            </a: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315773"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7</a:t>
            </a:r>
          </a:p>
        </p:txBody>
      </p:sp>
      <p:sp>
        <p:nvSpPr>
          <p:cNvPr id="29" name="矩形 28"/>
          <p:cNvSpPr/>
          <p:nvPr/>
        </p:nvSpPr>
        <p:spPr>
          <a:xfrm>
            <a:off x="4846373" y="3446016"/>
            <a:ext cx="2409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手机报账、手机审批</a:t>
            </a:r>
          </a:p>
        </p:txBody>
      </p:sp>
      <p:sp>
        <p:nvSpPr>
          <p:cNvPr id="32" name="矩形 31"/>
          <p:cNvSpPr/>
          <p:nvPr/>
        </p:nvSpPr>
        <p:spPr>
          <a:xfrm>
            <a:off x="4846373" y="3950776"/>
            <a:ext cx="2409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发票识别、智能填报</a:t>
            </a:r>
          </a:p>
        </p:txBody>
      </p:sp>
      <p:sp>
        <p:nvSpPr>
          <p:cNvPr id="3" name="矩形 2"/>
          <p:cNvSpPr/>
          <p:nvPr/>
        </p:nvSpPr>
        <p:spPr>
          <a:xfrm>
            <a:off x="517001" y="94201"/>
            <a:ext cx="5872480" cy="583565"/>
          </a:xfrm>
          <a:prstGeom prst="rect">
            <a:avLst/>
          </a:prstGeom>
        </p:spPr>
        <p:txBody>
          <a:bodyPr wrap="none">
            <a:spAutoFit/>
          </a:bodyPr>
          <a:lstStyle/>
          <a:p>
            <a:pPr defTabSz="913765">
              <a:defRPr/>
            </a:pPr>
            <a:r>
              <a:rPr lang="zh-CN" altLang="en-US" sz="3200" kern="0" dirty="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299"/>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25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3611880" cy="553085"/>
          </a:xfrm>
          <a:prstGeom prst="rect">
            <a:avLst/>
          </a:prstGeom>
        </p:spPr>
        <p:txBody>
          <a:bodyPr wrap="none">
            <a:spAutoFit/>
          </a:bodyPr>
          <a:lstStyle/>
          <a:p>
            <a:pPr defTabSz="913765">
              <a:spcBef>
                <a:spcPts val="0"/>
              </a:spcBef>
              <a:spcAft>
                <a:spcPts val="0"/>
              </a:spcAft>
              <a:defRPr/>
            </a:pPr>
            <a:r>
              <a:rPr lang="zh-CN" altLang="zh-CN" sz="3000" kern="0" dirty="0" smtClean="0">
                <a:solidFill>
                  <a:srgbClr val="005A9E"/>
                </a:solidFill>
                <a:latin typeface="微软雅黑" panose="020B0503020204020204" charset="-122"/>
                <a:ea typeface="微软雅黑" panose="020B0503020204020204" charset="-122"/>
                <a:cs typeface="+mn-ea"/>
                <a:sym typeface="+mn-lt"/>
              </a:rPr>
              <a:t>七、</a:t>
            </a:r>
            <a:r>
              <a:rPr lang="zh-CN" altLang="zh-CN" sz="3000" kern="0" dirty="0">
                <a:solidFill>
                  <a:srgbClr val="005A9E"/>
                </a:solidFill>
                <a:latin typeface="微软雅黑" panose="020B0503020204020204" charset="-122"/>
                <a:ea typeface="微软雅黑" panose="020B0503020204020204" charset="-122"/>
                <a:cs typeface="+mn-ea"/>
                <a:sym typeface="+mn-lt"/>
              </a:rPr>
              <a:t>业财融合新发展</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内容占位符 4"/>
          <p:cNvSpPr>
            <a:spLocks noGrp="1"/>
          </p:cNvSpPr>
          <p:nvPr/>
        </p:nvSpPr>
        <p:spPr>
          <a:xfrm>
            <a:off x="2381731" y="2149872"/>
            <a:ext cx="4618856" cy="792088"/>
          </a:xfrm>
        </p:spPr>
        <p:txBody>
          <a:bodyPr/>
          <a:lstStyle>
            <a:lvl1pPr marL="342900" indent="-342900" algn="l" rtl="0" eaLnBrk="0" fontAlgn="base" hangingPunct="0">
              <a:spcBef>
                <a:spcPts val="13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3585" indent="-286385" algn="l" rtl="0" eaLnBrk="0" fontAlgn="base" hangingPunct="0">
              <a:spcBef>
                <a:spcPts val="13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ts val="13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ts val="13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ts val="13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3500" dirty="0" smtClean="0">
                <a:solidFill>
                  <a:srgbClr val="005A9E"/>
                </a:solidFill>
                <a:latin typeface="微软雅黑" panose="020B0503020204020204" charset="-122"/>
                <a:ea typeface="微软雅黑" panose="020B0503020204020204" charset="-122"/>
              </a:rPr>
              <a:t>手机报账</a:t>
            </a:r>
          </a:p>
        </p:txBody>
      </p:sp>
      <p:sp>
        <p:nvSpPr>
          <p:cNvPr id="8" name="内容占位符 4"/>
          <p:cNvSpPr txBox="1"/>
          <p:nvPr/>
        </p:nvSpPr>
        <p:spPr bwMode="auto">
          <a:xfrm>
            <a:off x="2381915" y="3599301"/>
            <a:ext cx="5040560" cy="853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buFontTx/>
              <a:buNone/>
            </a:pPr>
            <a:r>
              <a:rPr lang="zh-CN" altLang="en-US" sz="3500" dirty="0" smtClean="0">
                <a:solidFill>
                  <a:srgbClr val="005A9E"/>
                </a:solidFill>
                <a:latin typeface="微软雅黑" panose="020B0503020204020204" charset="-122"/>
                <a:ea typeface="微软雅黑" panose="020B0503020204020204" charset="-122"/>
                <a:cs typeface="微软雅黑" panose="020B0503020204020204" charset="-122"/>
              </a:rPr>
              <a:t>手机审批</a:t>
            </a:r>
          </a:p>
        </p:txBody>
      </p:sp>
      <p:pic>
        <p:nvPicPr>
          <p:cNvPr id="12" name="图片 11" descr="手机"/>
          <p:cNvPicPr>
            <a:picLocks noChangeAspect="1"/>
          </p:cNvPicPr>
          <p:nvPr/>
        </p:nvPicPr>
        <p:blipFill>
          <a:blip r:embed="rId3"/>
          <a:srcRect r="18434" b="4251"/>
          <a:stretch>
            <a:fillRect/>
          </a:stretch>
        </p:blipFill>
        <p:spPr>
          <a:xfrm flipH="1">
            <a:off x="6821805" y="1705610"/>
            <a:ext cx="2936240" cy="3446780"/>
          </a:xfrm>
          <a:prstGeom prst="rect">
            <a:avLst/>
          </a:prstGeom>
        </p:spPr>
      </p:pic>
      <p:grpSp>
        <p:nvGrpSpPr>
          <p:cNvPr id="14" name="组合 13"/>
          <p:cNvGrpSpPr/>
          <p:nvPr/>
        </p:nvGrpSpPr>
        <p:grpSpPr>
          <a:xfrm>
            <a:off x="1292065" y="2185670"/>
            <a:ext cx="755907" cy="756006"/>
            <a:chOff x="6775" y="3748"/>
            <a:chExt cx="1375" cy="1447"/>
          </a:xfrm>
        </p:grpSpPr>
        <p:sp>
          <p:nvSpPr>
            <p:cNvPr id="16" name="Oval 10"/>
            <p:cNvSpPr>
              <a:spLocks noChangeArrowheads="1"/>
            </p:cNvSpPr>
            <p:nvPr/>
          </p:nvSpPr>
          <p:spPr bwMode="auto">
            <a:xfrm>
              <a:off x="6775" y="3748"/>
              <a:ext cx="1375" cy="1447"/>
            </a:xfrm>
            <a:prstGeom prst="ellipse">
              <a:avLst/>
            </a:prstGeom>
            <a:solidFill>
              <a:srgbClr val="005A9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Text" lastClr="000000"/>
                </a:solidFill>
                <a:effectLst/>
                <a:uLnTx/>
                <a:uFillTx/>
              </a:endParaRPr>
            </a:p>
          </p:txBody>
        </p:sp>
        <p:sp>
          <p:nvSpPr>
            <p:cNvPr id="19" name="TextBox 18"/>
            <p:cNvSpPr txBox="1">
              <a:spLocks noChangeArrowheads="1"/>
            </p:cNvSpPr>
            <p:nvPr/>
          </p:nvSpPr>
          <p:spPr bwMode="auto">
            <a:xfrm>
              <a:off x="6851" y="3826"/>
              <a:ext cx="1223" cy="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1</a:t>
              </a:r>
              <a:endParaRPr kumimoji="0" lang="en-US" sz="36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3611880" cy="553085"/>
          </a:xfrm>
          <a:prstGeom prst="rect">
            <a:avLst/>
          </a:prstGeom>
        </p:spPr>
        <p:txBody>
          <a:bodyPr wrap="none">
            <a:spAutoFit/>
          </a:bodyPr>
          <a:lstStyle/>
          <a:p>
            <a:pPr defTabSz="913765">
              <a:spcBef>
                <a:spcPts val="0"/>
              </a:spcBef>
              <a:spcAft>
                <a:spcPts val="0"/>
              </a:spcAft>
              <a:defRPr/>
            </a:pPr>
            <a:r>
              <a:rPr lang="zh-CN" altLang="zh-CN" sz="3000" kern="0" dirty="0" smtClean="0">
                <a:solidFill>
                  <a:srgbClr val="005A9E"/>
                </a:solidFill>
                <a:latin typeface="微软雅黑" panose="020B0503020204020204" charset="-122"/>
                <a:ea typeface="微软雅黑" panose="020B0503020204020204" charset="-122"/>
                <a:cs typeface="+mn-ea"/>
                <a:sym typeface="+mn-lt"/>
              </a:rPr>
              <a:t>七、</a:t>
            </a:r>
            <a:r>
              <a:rPr lang="zh-CN" altLang="zh-CN" sz="3000" kern="0" dirty="0">
                <a:solidFill>
                  <a:srgbClr val="005A9E"/>
                </a:solidFill>
                <a:latin typeface="微软雅黑" panose="020B0503020204020204" charset="-122"/>
                <a:ea typeface="微软雅黑" panose="020B0503020204020204" charset="-122"/>
                <a:cs typeface="+mn-ea"/>
                <a:sym typeface="+mn-lt"/>
              </a:rPr>
              <a:t>业财融合新发展</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内容占位符 4"/>
          <p:cNvSpPr>
            <a:spLocks noGrp="1"/>
          </p:cNvSpPr>
          <p:nvPr/>
        </p:nvSpPr>
        <p:spPr>
          <a:xfrm>
            <a:off x="2381731" y="2149872"/>
            <a:ext cx="4618856" cy="792088"/>
          </a:xfrm>
        </p:spPr>
        <p:txBody>
          <a:bodyPr/>
          <a:lstStyle>
            <a:lvl1pPr marL="342900" indent="-342900" algn="l" rtl="0" eaLnBrk="0" fontAlgn="base" hangingPunct="0">
              <a:spcBef>
                <a:spcPts val="13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3585" indent="-286385" algn="l" rtl="0" eaLnBrk="0" fontAlgn="base" hangingPunct="0">
              <a:spcBef>
                <a:spcPts val="13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ts val="13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ts val="13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ts val="13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ts val="13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3500" dirty="0" smtClean="0">
                <a:solidFill>
                  <a:srgbClr val="005A9E"/>
                </a:solidFill>
                <a:latin typeface="微软雅黑" panose="020B0503020204020204" charset="-122"/>
                <a:ea typeface="微软雅黑" panose="020B0503020204020204" charset="-122"/>
              </a:rPr>
              <a:t>发票识别</a:t>
            </a:r>
          </a:p>
        </p:txBody>
      </p:sp>
      <p:sp>
        <p:nvSpPr>
          <p:cNvPr id="8" name="内容占位符 4"/>
          <p:cNvSpPr txBox="1"/>
          <p:nvPr/>
        </p:nvSpPr>
        <p:spPr bwMode="auto">
          <a:xfrm>
            <a:off x="2381915" y="3599301"/>
            <a:ext cx="5040560" cy="853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buFontTx/>
              <a:buNone/>
            </a:pPr>
            <a:r>
              <a:rPr lang="zh-CN" altLang="en-US" sz="3500" dirty="0" smtClean="0">
                <a:solidFill>
                  <a:srgbClr val="005A9E"/>
                </a:solidFill>
                <a:latin typeface="微软雅黑" panose="020B0503020204020204" charset="-122"/>
                <a:ea typeface="微软雅黑" panose="020B0503020204020204" charset="-122"/>
                <a:cs typeface="微软雅黑" panose="020B0503020204020204" charset="-122"/>
              </a:rPr>
              <a:t>智能填报</a:t>
            </a:r>
          </a:p>
        </p:txBody>
      </p:sp>
      <p:grpSp>
        <p:nvGrpSpPr>
          <p:cNvPr id="14" name="组合 13"/>
          <p:cNvGrpSpPr/>
          <p:nvPr/>
        </p:nvGrpSpPr>
        <p:grpSpPr>
          <a:xfrm>
            <a:off x="1292065" y="2185670"/>
            <a:ext cx="755907" cy="756006"/>
            <a:chOff x="6775" y="3748"/>
            <a:chExt cx="1375" cy="1447"/>
          </a:xfrm>
        </p:grpSpPr>
        <p:sp>
          <p:nvSpPr>
            <p:cNvPr id="16" name="Oval 10"/>
            <p:cNvSpPr>
              <a:spLocks noChangeArrowheads="1"/>
            </p:cNvSpPr>
            <p:nvPr/>
          </p:nvSpPr>
          <p:spPr bwMode="auto">
            <a:xfrm>
              <a:off x="6775" y="3748"/>
              <a:ext cx="1375" cy="1447"/>
            </a:xfrm>
            <a:prstGeom prst="ellipse">
              <a:avLst/>
            </a:prstGeom>
            <a:solidFill>
              <a:srgbClr val="005A9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Text" lastClr="000000"/>
                </a:solidFill>
                <a:effectLst/>
                <a:uLnTx/>
                <a:uFillTx/>
              </a:endParaRPr>
            </a:p>
          </p:txBody>
        </p:sp>
        <p:sp>
          <p:nvSpPr>
            <p:cNvPr id="19" name="TextBox 18"/>
            <p:cNvSpPr txBox="1">
              <a:spLocks noChangeArrowheads="1"/>
            </p:cNvSpPr>
            <p:nvPr/>
          </p:nvSpPr>
          <p:spPr bwMode="auto">
            <a:xfrm>
              <a:off x="6851" y="3826"/>
              <a:ext cx="1223"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2</a:t>
              </a:r>
              <a:endParaRPr kumimoji="0" lang="en-US" sz="36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pic>
        <p:nvPicPr>
          <p:cNvPr id="9" name="图片 8" descr="电脑"/>
          <p:cNvPicPr>
            <a:picLocks noChangeAspect="1"/>
          </p:cNvPicPr>
          <p:nvPr/>
        </p:nvPicPr>
        <p:blipFill>
          <a:blip r:embed="rId3"/>
          <a:stretch>
            <a:fillRect/>
          </a:stretch>
        </p:blipFill>
        <p:spPr>
          <a:xfrm>
            <a:off x="4878705" y="1629410"/>
            <a:ext cx="6535750" cy="3600026"/>
          </a:xfrm>
          <a:prstGeom prst="rect">
            <a:avLst/>
          </a:prstGeom>
        </p:spPr>
      </p:pic>
      <p:pic>
        <p:nvPicPr>
          <p:cNvPr id="10" name="图片 9" descr="电子发票"/>
          <p:cNvPicPr>
            <a:picLocks noChangeAspect="1"/>
          </p:cNvPicPr>
          <p:nvPr/>
        </p:nvPicPr>
        <p:blipFill>
          <a:blip r:embed="rId4" cstate="print"/>
          <a:stretch>
            <a:fillRect/>
          </a:stretch>
        </p:blipFill>
        <p:spPr>
          <a:xfrm>
            <a:off x="8255635" y="2528570"/>
            <a:ext cx="2678430" cy="18002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3"/>
          <p:cNvSpPr>
            <a:spLocks noChangeArrowheads="1"/>
          </p:cNvSpPr>
          <p:nvPr/>
        </p:nvSpPr>
        <p:spPr bwMode="auto">
          <a:xfrm>
            <a:off x="-14605" y="-82550"/>
            <a:ext cx="12221845" cy="4312285"/>
          </a:xfrm>
          <a:prstGeom prst="rect">
            <a:avLst/>
          </a:prstGeom>
          <a:blipFill dpi="0" rotWithShape="1">
            <a:blip r:embed="rId3" cstate="print">
              <a:alphaModFix amt="94000"/>
            </a:blip>
            <a:srcRect/>
            <a:stretch>
              <a:fillRect/>
            </a:stretch>
          </a:blipFill>
          <a:ln w="9525">
            <a:noFill/>
            <a:bevel/>
          </a:ln>
        </p:spPr>
        <p:txBody>
          <a:bodyPr lIns="91390" tIns="45696" rIns="91390"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sp>
        <p:nvSpPr>
          <p:cNvPr id="5" name="内容占位符 4"/>
          <p:cNvSpPr>
            <a:spLocks noGrp="1"/>
          </p:cNvSpPr>
          <p:nvPr>
            <p:ph idx="1"/>
          </p:nvPr>
        </p:nvSpPr>
        <p:spPr>
          <a:xfrm>
            <a:off x="1440815" y="1273810"/>
            <a:ext cx="9311005" cy="1599565"/>
          </a:xfrm>
        </p:spPr>
        <p:txBody>
          <a:bodyPr/>
          <a:lstStyle/>
          <a:p>
            <a:pPr algn="ctr">
              <a:lnSpc>
                <a:spcPct val="150000"/>
              </a:lnSpc>
              <a:buNone/>
            </a:pPr>
            <a:r>
              <a:rPr lang="zh-CN" altLang="en-US" sz="8000" b="1" dirty="0" smtClean="0">
                <a:ln w="3175">
                  <a:solidFill>
                    <a:schemeClr val="bg1"/>
                  </a:solidFill>
                </a:ln>
                <a:solidFill>
                  <a:srgbClr val="F15D21"/>
                </a:solidFill>
                <a:latin typeface="华文新魏" panose="02010800040101010101" pitchFamily="2" charset="-122"/>
                <a:ea typeface="华文新魏" panose="02010800040101010101" pitchFamily="2" charset="-122"/>
                <a:cs typeface="华文新魏" panose="02010800040101010101" pitchFamily="2" charset="-122"/>
              </a:rPr>
              <a:t>干在实处  走在前列</a:t>
            </a:r>
          </a:p>
        </p:txBody>
      </p:sp>
      <p:pic>
        <p:nvPicPr>
          <p:cNvPr id="7" name="图片 6" descr="复翼软件"/>
          <p:cNvPicPr>
            <a:picLocks noChangeAspect="1"/>
          </p:cNvPicPr>
          <p:nvPr/>
        </p:nvPicPr>
        <p:blipFill>
          <a:blip r:embed="rId4" cstate="print"/>
          <a:stretch>
            <a:fillRect/>
          </a:stretch>
        </p:blipFill>
        <p:spPr>
          <a:xfrm>
            <a:off x="4655185" y="5003165"/>
            <a:ext cx="2332990" cy="860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29845" y="92843"/>
            <a:ext cx="12221845" cy="516890"/>
            <a:chOff x="-47" y="222"/>
            <a:chExt cx="19247" cy="814"/>
          </a:xfrm>
        </p:grpSpPr>
        <p:sp>
          <p:nvSpPr>
            <p:cNvPr id="4" name="矩形 3"/>
            <p:cNvSpPr/>
            <p:nvPr/>
          </p:nvSpPr>
          <p:spPr>
            <a:xfrm>
              <a:off x="0" y="222"/>
              <a:ext cx="814" cy="814"/>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 y="1019"/>
              <a:ext cx="19247"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676981" y="1276643"/>
            <a:ext cx="10007654" cy="830997"/>
          </a:xfrm>
          <a:prstGeom prst="rect">
            <a:avLst/>
          </a:prstGeom>
        </p:spPr>
        <p:txBody>
          <a:bodyPr wrap="square">
            <a:spAutoFit/>
          </a:bodyPr>
          <a:lstStyle/>
          <a:p>
            <a:pPr>
              <a:lnSpc>
                <a:spcPct val="120000"/>
              </a:lnSpc>
              <a:spcBef>
                <a:spcPts val="0"/>
              </a:spcBef>
              <a:spcAft>
                <a:spcPts val="0"/>
              </a:spcAft>
            </a:pP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不仅仅是经营活动产生的应收，事业收入租金收入其他收入等应收未收时需要确认应收账款，财务会计收入按照合同完成进度确认</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，预算收入在</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款项实际收到时予以确认。</a:t>
            </a:r>
            <a:endPar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1" name="椭圆 20"/>
          <p:cNvSpPr>
            <a:spLocks noChangeAspect="1"/>
          </p:cNvSpPr>
          <p:nvPr/>
        </p:nvSpPr>
        <p:spPr>
          <a:xfrm>
            <a:off x="660618" y="1276504"/>
            <a:ext cx="828006" cy="8280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应收</a:t>
            </a:r>
          </a:p>
        </p:txBody>
      </p:sp>
      <p:graphicFrame>
        <p:nvGraphicFramePr>
          <p:cNvPr id="46" name="表格 45"/>
          <p:cNvGraphicFramePr>
            <a:graphicFrameLocks noGrp="1"/>
          </p:cNvGraphicFramePr>
          <p:nvPr/>
        </p:nvGraphicFramePr>
        <p:xfrm>
          <a:off x="660400" y="2537460"/>
          <a:ext cx="10786745" cy="322059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87755">
                  <a:extLst>
                    <a:ext uri="{9D8B030D-6E8A-4147-A177-3AD203B41FA5}">
                      <a16:colId xmlns:a16="http://schemas.microsoft.com/office/drawing/2014/main" val="20000"/>
                    </a:ext>
                  </a:extLst>
                </a:gridCol>
                <a:gridCol w="2985135">
                  <a:extLst>
                    <a:ext uri="{9D8B030D-6E8A-4147-A177-3AD203B41FA5}">
                      <a16:colId xmlns:a16="http://schemas.microsoft.com/office/drawing/2014/main" val="20001"/>
                    </a:ext>
                  </a:extLst>
                </a:gridCol>
                <a:gridCol w="3340735">
                  <a:extLst>
                    <a:ext uri="{9D8B030D-6E8A-4147-A177-3AD203B41FA5}">
                      <a16:colId xmlns:a16="http://schemas.microsoft.com/office/drawing/2014/main" val="20002"/>
                    </a:ext>
                  </a:extLst>
                </a:gridCol>
                <a:gridCol w="3373120">
                  <a:extLst>
                    <a:ext uri="{9D8B030D-6E8A-4147-A177-3AD203B41FA5}">
                      <a16:colId xmlns:a16="http://schemas.microsoft.com/office/drawing/2014/main" val="20003"/>
                    </a:ext>
                  </a:extLst>
                </a:gridCol>
              </a:tblGrid>
              <a:tr h="440936">
                <a:tc grid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hMerge="1">
                  <a:txBody>
                    <a:bodyPr/>
                    <a:lstStyle/>
                    <a:p>
                      <a:endParaRPr lang="zh-CN"/>
                    </a:p>
                  </a:txBody>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464971">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en-US" sz="1600" kern="0" dirty="0">
                          <a:effectLst/>
                          <a:latin typeface="微软雅黑" panose="020B0503020204020204" charset="-122"/>
                          <a:ea typeface="微软雅黑" panose="020B0503020204020204" charset="-122"/>
                        </a:rPr>
                        <a:t>1</a:t>
                      </a:r>
                      <a:endParaRPr lang="zh-CN" sz="16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2000" kern="0" dirty="0" smtClean="0">
                          <a:effectLst/>
                          <a:latin typeface="微软雅黑" panose="020B0503020204020204" charset="-122"/>
                          <a:ea typeface="微软雅黑" panose="020B0503020204020204" charset="-122"/>
                        </a:rPr>
                        <a:t>应收款</a:t>
                      </a:r>
                      <a:endParaRPr lang="zh-CN" alt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9187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a:t>
                      </a:r>
                      <a:r>
                        <a:rPr lang="en-US" sz="1600" kern="0" dirty="0">
                          <a:effectLst/>
                          <a:latin typeface="微软雅黑" panose="020B0503020204020204" charset="-122"/>
                          <a:ea typeface="微软雅黑" panose="020B0503020204020204" charset="-122"/>
                        </a:rPr>
                        <a:t>1</a:t>
                      </a:r>
                      <a:r>
                        <a:rPr lang="zh-CN" sz="1600" kern="0" dirty="0">
                          <a:effectLst/>
                          <a:latin typeface="微软雅黑" panose="020B0503020204020204" charset="-122"/>
                          <a:ea typeface="微软雅黑" panose="020B0503020204020204" charset="-122"/>
                        </a:rPr>
                        <a:t>）</a:t>
                      </a:r>
                      <a:endParaRPr lang="zh-CN" sz="16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2000" kern="0" dirty="0" smtClean="0">
                          <a:effectLst/>
                          <a:latin typeface="微软雅黑" panose="020B0503020204020204" charset="-122"/>
                          <a:ea typeface="微软雅黑" panose="020B0503020204020204" charset="-122"/>
                        </a:rPr>
                        <a:t>根据合同完成进度计算本期应收的款项</a:t>
                      </a:r>
                      <a:endParaRPr lang="zh-CN" alt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借：应收账款</a:t>
                      </a:r>
                    </a:p>
                    <a:p>
                      <a:pPr algn="l">
                        <a:spcAft>
                          <a:spcPts val="0"/>
                        </a:spcAft>
                      </a:pPr>
                      <a:r>
                        <a:rPr lang="zh-CN" altLang="en-US" sz="2000" kern="0" dirty="0" smtClean="0">
                          <a:effectLst/>
                          <a:latin typeface="微软雅黑" panose="020B0503020204020204" charset="-122"/>
                          <a:ea typeface="微软雅黑" panose="020B0503020204020204" charset="-122"/>
                        </a:rPr>
                        <a:t>   贷：事业收入</a:t>
                      </a:r>
                      <a:endParaRPr lang="zh-CN" alt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en-US" sz="2000" kern="0" dirty="0">
                          <a:effectLst/>
                          <a:latin typeface="微软雅黑" panose="020B0503020204020204" charset="-122"/>
                          <a:ea typeface="微软雅黑" panose="020B0503020204020204" charset="-122"/>
                        </a:rPr>
                        <a:t>--</a:t>
                      </a:r>
                      <a:endParaRPr lang="en-US"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32281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a:t>
                      </a:r>
                      <a:r>
                        <a:rPr lang="en-US" sz="1600" kern="0" dirty="0">
                          <a:effectLst/>
                          <a:latin typeface="微软雅黑" panose="020B0503020204020204" charset="-122"/>
                          <a:ea typeface="微软雅黑" panose="020B0503020204020204" charset="-122"/>
                        </a:rPr>
                        <a:t>2</a:t>
                      </a:r>
                      <a:r>
                        <a:rPr lang="zh-CN" sz="1600" kern="0" dirty="0">
                          <a:effectLst/>
                          <a:latin typeface="微软雅黑" panose="020B0503020204020204" charset="-122"/>
                          <a:ea typeface="微软雅黑" panose="020B0503020204020204" charset="-122"/>
                        </a:rPr>
                        <a:t>）</a:t>
                      </a:r>
                      <a:endParaRPr lang="zh-CN" sz="16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2000" kern="0" dirty="0" smtClean="0">
                          <a:effectLst/>
                          <a:latin typeface="微软雅黑" panose="020B0503020204020204" charset="-122"/>
                          <a:ea typeface="微软雅黑" panose="020B0503020204020204" charset="-122"/>
                        </a:rPr>
                        <a:t>实际收到</a:t>
                      </a:r>
                    </a:p>
                    <a:p>
                      <a:pPr algn="ctr">
                        <a:spcAft>
                          <a:spcPts val="0"/>
                        </a:spcAft>
                      </a:pPr>
                      <a:r>
                        <a:rPr lang="zh-CN" altLang="en-US" sz="2000" kern="0" dirty="0" smtClean="0">
                          <a:effectLst/>
                          <a:latin typeface="微软雅黑" panose="020B0503020204020204" charset="-122"/>
                          <a:ea typeface="微软雅黑" panose="020B0503020204020204" charset="-122"/>
                        </a:rPr>
                        <a:t>款项时</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借：银行存款等</a:t>
                      </a:r>
                    </a:p>
                    <a:p>
                      <a:pPr algn="l">
                        <a:spcAft>
                          <a:spcPts val="0"/>
                        </a:spcAft>
                      </a:pPr>
                      <a:r>
                        <a:rPr lang="zh-CN" altLang="en-US" sz="2000" kern="0" dirty="0" smtClean="0">
                          <a:effectLst/>
                          <a:latin typeface="微软雅黑" panose="020B0503020204020204" charset="-122"/>
                          <a:ea typeface="微软雅黑" panose="020B0503020204020204" charset="-122"/>
                        </a:rPr>
                        <a:t>   贷：应收账款</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借：资金结存</a:t>
                      </a:r>
                      <a:r>
                        <a:rPr lang="en-US" altLang="zh-CN" sz="2000" kern="0" dirty="0" smtClean="0">
                          <a:effectLst/>
                          <a:latin typeface="微软雅黑" panose="020B0503020204020204" charset="-122"/>
                          <a:ea typeface="微软雅黑" panose="020B0503020204020204" charset="-122"/>
                        </a:rPr>
                        <a:t>——</a:t>
                      </a:r>
                      <a:r>
                        <a:rPr lang="zh-CN" altLang="en-US" sz="2000" kern="0" dirty="0" smtClean="0">
                          <a:effectLst/>
                          <a:latin typeface="微软雅黑" panose="020B0503020204020204" charset="-122"/>
                          <a:ea typeface="微软雅黑" panose="020B0503020204020204" charset="-122"/>
                        </a:rPr>
                        <a:t>货币资金</a:t>
                      </a:r>
                    </a:p>
                    <a:p>
                      <a:pPr algn="l">
                        <a:spcAft>
                          <a:spcPts val="0"/>
                        </a:spcAft>
                      </a:pPr>
                      <a:r>
                        <a:rPr lang="zh-CN" altLang="en-US" sz="2000" kern="0" dirty="0" smtClean="0">
                          <a:effectLst/>
                          <a:latin typeface="微软雅黑" panose="020B0503020204020204" charset="-122"/>
                          <a:ea typeface="微软雅黑" panose="020B0503020204020204" charset="-122"/>
                        </a:rPr>
                        <a:t>   贷：事业预算收入</a:t>
                      </a:r>
                      <a:endParaRPr lang="zh-CN"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bl>
          </a:graphicData>
        </a:graphic>
      </p:graphicFrame>
      <p:sp>
        <p:nvSpPr>
          <p:cNvPr id="10" name="矩形 9"/>
          <p:cNvSpPr/>
          <p:nvPr/>
        </p:nvSpPr>
        <p:spPr>
          <a:xfrm>
            <a:off x="517001" y="94201"/>
            <a:ext cx="2096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3.1 </a:t>
            </a:r>
            <a:r>
              <a:rPr lang="zh-CN" altLang="en-US" sz="3200" kern="0" dirty="0">
                <a:solidFill>
                  <a:srgbClr val="005A9E"/>
                </a:solidFill>
                <a:latin typeface="微软雅黑" panose="020B0503020204020204" charset="-122"/>
                <a:ea typeface="微软雅黑" panose="020B0503020204020204" charset="-122"/>
                <a:cs typeface="+mn-ea"/>
                <a:sym typeface="+mn-lt"/>
              </a:rPr>
              <a:t>收款类</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29845" y="92843"/>
            <a:ext cx="12221845" cy="516890"/>
            <a:chOff x="-47" y="222"/>
            <a:chExt cx="19247" cy="814"/>
          </a:xfrm>
        </p:grpSpPr>
        <p:sp>
          <p:nvSpPr>
            <p:cNvPr id="4" name="矩形 3"/>
            <p:cNvSpPr/>
            <p:nvPr/>
          </p:nvSpPr>
          <p:spPr>
            <a:xfrm>
              <a:off x="0" y="222"/>
              <a:ext cx="814" cy="814"/>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 y="1019"/>
              <a:ext cx="19247"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605226" y="1273468"/>
            <a:ext cx="10007654" cy="830997"/>
          </a:xfrm>
          <a:prstGeom prst="rect">
            <a:avLst/>
          </a:prstGeom>
        </p:spPr>
        <p:txBody>
          <a:bodyPr wrap="square">
            <a:spAutoFit/>
          </a:bodyPr>
          <a:lstStyle/>
          <a:p>
            <a:pPr>
              <a:lnSpc>
                <a:spcPct val="12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取得暂收款项时，尚不明确是否纳入预算管理的现金，所以不做预算会计待确认收入时做预算会计</a:t>
            </a:r>
          </a:p>
        </p:txBody>
      </p:sp>
      <p:sp>
        <p:nvSpPr>
          <p:cNvPr id="21" name="椭圆 20"/>
          <p:cNvSpPr>
            <a:spLocks noChangeAspect="1"/>
          </p:cNvSpPr>
          <p:nvPr/>
        </p:nvSpPr>
        <p:spPr>
          <a:xfrm>
            <a:off x="588863" y="1276504"/>
            <a:ext cx="828006" cy="8280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rPr>
              <a:t>暂收</a:t>
            </a:r>
            <a:endParaRPr lang="zh-CN" altLang="en-US" sz="2400" b="1" dirty="0">
              <a:solidFill>
                <a:schemeClr val="bg1"/>
              </a:solidFill>
            </a:endParaRPr>
          </a:p>
        </p:txBody>
      </p:sp>
      <p:graphicFrame>
        <p:nvGraphicFramePr>
          <p:cNvPr id="46" name="表格 45"/>
          <p:cNvGraphicFramePr>
            <a:graphicFrameLocks noGrp="1"/>
          </p:cNvGraphicFramePr>
          <p:nvPr/>
        </p:nvGraphicFramePr>
        <p:xfrm>
          <a:off x="588645" y="2479675"/>
          <a:ext cx="10755630" cy="322059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85215">
                  <a:extLst>
                    <a:ext uri="{9D8B030D-6E8A-4147-A177-3AD203B41FA5}">
                      <a16:colId xmlns:a16="http://schemas.microsoft.com/office/drawing/2014/main" val="20000"/>
                    </a:ext>
                  </a:extLst>
                </a:gridCol>
                <a:gridCol w="2976245">
                  <a:extLst>
                    <a:ext uri="{9D8B030D-6E8A-4147-A177-3AD203B41FA5}">
                      <a16:colId xmlns:a16="http://schemas.microsoft.com/office/drawing/2014/main" val="20001"/>
                    </a:ext>
                  </a:extLst>
                </a:gridCol>
                <a:gridCol w="3330575">
                  <a:extLst>
                    <a:ext uri="{9D8B030D-6E8A-4147-A177-3AD203B41FA5}">
                      <a16:colId xmlns:a16="http://schemas.microsoft.com/office/drawing/2014/main" val="20002"/>
                    </a:ext>
                  </a:extLst>
                </a:gridCol>
                <a:gridCol w="3363595">
                  <a:extLst>
                    <a:ext uri="{9D8B030D-6E8A-4147-A177-3AD203B41FA5}">
                      <a16:colId xmlns:a16="http://schemas.microsoft.com/office/drawing/2014/main" val="20003"/>
                    </a:ext>
                  </a:extLst>
                </a:gridCol>
              </a:tblGrid>
              <a:tr h="440936">
                <a:tc grid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hMerge="1">
                  <a:txBody>
                    <a:bodyPr/>
                    <a:lstStyle/>
                    <a:p>
                      <a:endParaRPr lang="zh-CN"/>
                    </a:p>
                  </a:txBody>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464971">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zh-CN" sz="16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p>
                      <a:pPr algn="ctr">
                        <a:spcAft>
                          <a:spcPts val="0"/>
                        </a:spcAft>
                      </a:pPr>
                      <a:r>
                        <a:rPr lang="zh-CN" altLang="en-US" sz="2000" kern="0" dirty="0" smtClean="0">
                          <a:effectLst/>
                          <a:latin typeface="微软雅黑" panose="020B0503020204020204" charset="-122"/>
                          <a:ea typeface="微软雅黑" panose="020B0503020204020204" charset="-122"/>
                        </a:rPr>
                        <a:t>暂收款</a:t>
                      </a: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algn="l">
                        <a:spcAft>
                          <a:spcPts val="0"/>
                        </a:spcAft>
                      </a:pPr>
                      <a:endParaRPr lang="zh-CN" altLang="en-US" sz="2000" kern="0" dirty="0" smtClean="0">
                        <a:effectLst/>
                        <a:latin typeface="微软雅黑" panose="020B0503020204020204" charset="-122"/>
                        <a:ea typeface="微软雅黑" panose="020B0503020204020204" charset="-122"/>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algn="l">
                        <a:spcAft>
                          <a:spcPts val="0"/>
                        </a:spcAft>
                      </a:pP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9187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a:t>
                      </a:r>
                      <a:r>
                        <a:rPr lang="en-US" sz="1600" kern="0" dirty="0">
                          <a:effectLst/>
                          <a:latin typeface="微软雅黑" panose="020B0503020204020204" charset="-122"/>
                          <a:ea typeface="微软雅黑" panose="020B0503020204020204" charset="-122"/>
                        </a:rPr>
                        <a:t>1</a:t>
                      </a:r>
                      <a:r>
                        <a:rPr lang="zh-CN" sz="1600" kern="0" dirty="0">
                          <a:effectLst/>
                          <a:latin typeface="微软雅黑" panose="020B0503020204020204" charset="-122"/>
                          <a:ea typeface="微软雅黑" panose="020B0503020204020204" charset="-122"/>
                        </a:rPr>
                        <a:t>）</a:t>
                      </a:r>
                      <a:endParaRPr lang="zh-CN" sz="16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p>
                      <a:pPr algn="ctr">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取得暂收</a:t>
                      </a:r>
                    </a:p>
                    <a:p>
                      <a:pPr algn="ctr">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款项时</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借：银行存款等</a:t>
                      </a:r>
                    </a:p>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贷：其他应付款</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32281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a:t>
                      </a:r>
                      <a:r>
                        <a:rPr lang="en-US" sz="1600" kern="0" dirty="0">
                          <a:effectLst/>
                          <a:latin typeface="微软雅黑" panose="020B0503020204020204" charset="-122"/>
                          <a:ea typeface="微软雅黑" panose="020B0503020204020204" charset="-122"/>
                        </a:rPr>
                        <a:t>2</a:t>
                      </a:r>
                      <a:r>
                        <a:rPr lang="zh-CN" sz="1600" kern="0" dirty="0">
                          <a:effectLst/>
                          <a:latin typeface="微软雅黑" panose="020B0503020204020204" charset="-122"/>
                          <a:ea typeface="微软雅黑" panose="020B0503020204020204" charset="-122"/>
                        </a:rPr>
                        <a:t>）</a:t>
                      </a:r>
                      <a:endParaRPr lang="zh-CN" sz="16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algn="ctr">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确认收入时</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借：其他应付款</a:t>
                      </a:r>
                    </a:p>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贷：事业收入等</a:t>
                      </a: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借：资金结存</a:t>
                      </a:r>
                    </a:p>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贷：事业预算收入等</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bl>
          </a:graphicData>
        </a:graphic>
      </p:graphicFrame>
      <p:sp>
        <p:nvSpPr>
          <p:cNvPr id="10" name="矩形 9"/>
          <p:cNvSpPr/>
          <p:nvPr/>
        </p:nvSpPr>
        <p:spPr>
          <a:xfrm>
            <a:off x="517001" y="94201"/>
            <a:ext cx="2096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3.1 </a:t>
            </a:r>
            <a:r>
              <a:rPr lang="zh-CN" altLang="en-US" sz="3200" kern="0" dirty="0">
                <a:solidFill>
                  <a:srgbClr val="005A9E"/>
                </a:solidFill>
                <a:latin typeface="微软雅黑" panose="020B0503020204020204" charset="-122"/>
                <a:ea typeface="微软雅黑" panose="020B0503020204020204" charset="-122"/>
                <a:cs typeface="+mn-ea"/>
                <a:sym typeface="+mn-lt"/>
              </a:rPr>
              <a:t>收款类</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29845" y="92843"/>
            <a:ext cx="12221845" cy="516890"/>
            <a:chOff x="-47" y="222"/>
            <a:chExt cx="19247" cy="814"/>
          </a:xfrm>
        </p:grpSpPr>
        <p:sp>
          <p:nvSpPr>
            <p:cNvPr id="4" name="矩形 3"/>
            <p:cNvSpPr/>
            <p:nvPr/>
          </p:nvSpPr>
          <p:spPr>
            <a:xfrm>
              <a:off x="0" y="222"/>
              <a:ext cx="814" cy="814"/>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 y="1019"/>
              <a:ext cx="19247"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605226" y="1201713"/>
            <a:ext cx="10007654" cy="830997"/>
          </a:xfrm>
          <a:prstGeom prst="rect">
            <a:avLst/>
          </a:prstGeom>
        </p:spPr>
        <p:txBody>
          <a:bodyPr wrap="square">
            <a:spAutoFit/>
          </a:bodyPr>
          <a:lstStyle/>
          <a:p>
            <a:pPr>
              <a:lnSpc>
                <a:spcPct val="12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预先收取但尚未结算时，根据权责发生制不确认收入，但是已经发生确定现金流入则确认事业预算收入</a:t>
            </a:r>
          </a:p>
        </p:txBody>
      </p:sp>
      <p:sp>
        <p:nvSpPr>
          <p:cNvPr id="21" name="椭圆 20"/>
          <p:cNvSpPr>
            <a:spLocks noChangeAspect="1"/>
          </p:cNvSpPr>
          <p:nvPr/>
        </p:nvSpPr>
        <p:spPr>
          <a:xfrm>
            <a:off x="588863" y="1204749"/>
            <a:ext cx="828006" cy="8280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rPr>
              <a:t>预收</a:t>
            </a:r>
            <a:endParaRPr lang="zh-CN" altLang="en-US" sz="2400" b="1" dirty="0">
              <a:solidFill>
                <a:schemeClr val="bg1"/>
              </a:solidFill>
            </a:endParaRPr>
          </a:p>
        </p:txBody>
      </p:sp>
      <p:graphicFrame>
        <p:nvGraphicFramePr>
          <p:cNvPr id="46" name="表格 45"/>
          <p:cNvGraphicFramePr>
            <a:graphicFrameLocks noGrp="1"/>
          </p:cNvGraphicFramePr>
          <p:nvPr/>
        </p:nvGraphicFramePr>
        <p:xfrm>
          <a:off x="588645" y="2463800"/>
          <a:ext cx="10724515" cy="322059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82040">
                  <a:extLst>
                    <a:ext uri="{9D8B030D-6E8A-4147-A177-3AD203B41FA5}">
                      <a16:colId xmlns:a16="http://schemas.microsoft.com/office/drawing/2014/main" val="20000"/>
                    </a:ext>
                  </a:extLst>
                </a:gridCol>
                <a:gridCol w="2967355">
                  <a:extLst>
                    <a:ext uri="{9D8B030D-6E8A-4147-A177-3AD203B41FA5}">
                      <a16:colId xmlns:a16="http://schemas.microsoft.com/office/drawing/2014/main" val="20001"/>
                    </a:ext>
                  </a:extLst>
                </a:gridCol>
                <a:gridCol w="3321050">
                  <a:extLst>
                    <a:ext uri="{9D8B030D-6E8A-4147-A177-3AD203B41FA5}">
                      <a16:colId xmlns:a16="http://schemas.microsoft.com/office/drawing/2014/main" val="20002"/>
                    </a:ext>
                  </a:extLst>
                </a:gridCol>
                <a:gridCol w="3354070">
                  <a:extLst>
                    <a:ext uri="{9D8B030D-6E8A-4147-A177-3AD203B41FA5}">
                      <a16:colId xmlns:a16="http://schemas.microsoft.com/office/drawing/2014/main" val="20003"/>
                    </a:ext>
                  </a:extLst>
                </a:gridCol>
              </a:tblGrid>
              <a:tr h="440936">
                <a:tc grid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hMerge="1">
                  <a:txBody>
                    <a:bodyPr/>
                    <a:lstStyle/>
                    <a:p>
                      <a:endParaRPr lang="zh-CN"/>
                    </a:p>
                  </a:txBody>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464971">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sz="2000" kern="0" dirty="0" smtClean="0">
                          <a:effectLst/>
                          <a:latin typeface="微软雅黑" panose="020B0503020204020204" charset="-122"/>
                          <a:ea typeface="微软雅黑" panose="020B0503020204020204" charset="-122"/>
                        </a:rPr>
                        <a:t>预</a:t>
                      </a:r>
                      <a:r>
                        <a:rPr lang="zh-CN" altLang="en-US" sz="2000" kern="0" dirty="0" smtClean="0">
                          <a:effectLst/>
                          <a:latin typeface="微软雅黑" panose="020B0503020204020204" charset="-122"/>
                          <a:ea typeface="微软雅黑" panose="020B0503020204020204" charset="-122"/>
                        </a:rPr>
                        <a:t>收款</a:t>
                      </a:r>
                      <a:endParaRPr lang="zh-CN"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9187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2000" kern="0" dirty="0">
                          <a:effectLst/>
                          <a:latin typeface="微软雅黑" panose="020B0503020204020204" charset="-122"/>
                          <a:ea typeface="微软雅黑" panose="020B0503020204020204" charset="-122"/>
                        </a:rPr>
                        <a:t>（</a:t>
                      </a:r>
                      <a:r>
                        <a:rPr lang="en-US" sz="2000" kern="0" dirty="0">
                          <a:effectLst/>
                          <a:latin typeface="微软雅黑" panose="020B0503020204020204" charset="-122"/>
                          <a:ea typeface="微软雅黑" panose="020B0503020204020204" charset="-122"/>
                        </a:rPr>
                        <a:t>1</a:t>
                      </a:r>
                      <a:r>
                        <a:rPr lang="zh-CN" sz="2000" kern="0" dirty="0">
                          <a:effectLst/>
                          <a:latin typeface="微软雅黑" panose="020B0503020204020204" charset="-122"/>
                          <a:ea typeface="微软雅黑" panose="020B0503020204020204" charset="-122"/>
                        </a:rPr>
                        <a:t>）</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r>
                        <a:rPr lang="zh-CN" altLang="en-US" sz="2000" b="0" i="0" u="none" strike="noStrike" kern="1200" baseline="0" dirty="0" smtClean="0">
                          <a:solidFill>
                            <a:schemeClr val="dk1"/>
                          </a:solidFill>
                          <a:latin typeface="Calibri" panose="020F0502020204030204"/>
                          <a:ea typeface="+mn-ea"/>
                          <a:cs typeface="+mn-cs"/>
                        </a:rPr>
                        <a:t>实际收到</a:t>
                      </a:r>
                    </a:p>
                    <a:p>
                      <a:pPr algn="ctr"/>
                      <a:r>
                        <a:rPr lang="zh-CN" altLang="en-US" sz="2000" b="0" i="0" u="none" strike="noStrike" kern="1200" baseline="0" dirty="0" smtClean="0">
                          <a:solidFill>
                            <a:schemeClr val="dk1"/>
                          </a:solidFill>
                          <a:latin typeface="Calibri" panose="020F0502020204030204"/>
                          <a:ea typeface="+mn-ea"/>
                          <a:cs typeface="+mn-cs"/>
                        </a:rPr>
                        <a:t>款项时</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借：银行存款等</a:t>
                      </a:r>
                    </a:p>
                    <a:p>
                      <a:pPr algn="l">
                        <a:spcAft>
                          <a:spcPts val="0"/>
                        </a:spcAft>
                      </a:pPr>
                      <a:r>
                        <a:rPr lang="zh-CN" altLang="en-US" sz="2000" kern="0" dirty="0" smtClean="0">
                          <a:effectLst/>
                          <a:latin typeface="微软雅黑" panose="020B0503020204020204" charset="-122"/>
                          <a:ea typeface="微软雅黑" panose="020B0503020204020204" charset="-122"/>
                        </a:rPr>
                        <a:t>   贷：预收账款</a:t>
                      </a:r>
                      <a:endParaRPr lang="zh-CN" alt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借：资金结存</a:t>
                      </a:r>
                      <a:r>
                        <a:rPr lang="en-US" altLang="zh-CN" sz="2000" kern="0" dirty="0" smtClean="0">
                          <a:effectLst/>
                          <a:latin typeface="微软雅黑" panose="020B0503020204020204" charset="-122"/>
                          <a:ea typeface="微软雅黑" panose="020B0503020204020204" charset="-122"/>
                        </a:rPr>
                        <a:t>——</a:t>
                      </a:r>
                      <a:r>
                        <a:rPr lang="zh-CN" altLang="en-US" sz="2000" kern="0" dirty="0" smtClean="0">
                          <a:effectLst/>
                          <a:latin typeface="微软雅黑" panose="020B0503020204020204" charset="-122"/>
                          <a:ea typeface="微软雅黑" panose="020B0503020204020204" charset="-122"/>
                        </a:rPr>
                        <a:t>货币资金</a:t>
                      </a:r>
                    </a:p>
                    <a:p>
                      <a:pPr algn="l">
                        <a:spcAft>
                          <a:spcPts val="0"/>
                        </a:spcAft>
                      </a:pPr>
                      <a:r>
                        <a:rPr lang="zh-CN" altLang="en-US" sz="2000" kern="0" dirty="0" smtClean="0">
                          <a:effectLst/>
                          <a:latin typeface="微软雅黑" panose="020B0503020204020204" charset="-122"/>
                          <a:ea typeface="微软雅黑" panose="020B0503020204020204" charset="-122"/>
                        </a:rPr>
                        <a:t>   贷：事业预算收入</a:t>
                      </a:r>
                      <a:endParaRPr lang="zh-CN"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32281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2000" kern="0" dirty="0">
                          <a:effectLst/>
                          <a:latin typeface="微软雅黑" panose="020B0503020204020204" charset="-122"/>
                          <a:ea typeface="微软雅黑" panose="020B0503020204020204" charset="-122"/>
                        </a:rPr>
                        <a:t>（</a:t>
                      </a:r>
                      <a:r>
                        <a:rPr lang="en-US" sz="2000" kern="0" dirty="0">
                          <a:effectLst/>
                          <a:latin typeface="微软雅黑" panose="020B0503020204020204" charset="-122"/>
                          <a:ea typeface="微软雅黑" panose="020B0503020204020204" charset="-122"/>
                        </a:rPr>
                        <a:t>2</a:t>
                      </a:r>
                      <a:r>
                        <a:rPr lang="zh-CN" sz="2000" kern="0" dirty="0">
                          <a:effectLst/>
                          <a:latin typeface="微软雅黑" panose="020B0503020204020204" charset="-122"/>
                          <a:ea typeface="微软雅黑" panose="020B0503020204020204" charset="-122"/>
                        </a:rPr>
                        <a:t>）</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2000" kern="0" dirty="0" smtClean="0">
                          <a:effectLst/>
                          <a:latin typeface="微软雅黑" panose="020B0503020204020204" charset="-122"/>
                          <a:ea typeface="微软雅黑" panose="020B0503020204020204" charset="-122"/>
                        </a:rPr>
                        <a:t>按合同完成进度确认收入时</a:t>
                      </a:r>
                      <a:endParaRPr lang="zh-CN" alt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借：预收账款</a:t>
                      </a:r>
                    </a:p>
                    <a:p>
                      <a:pPr algn="l">
                        <a:spcAft>
                          <a:spcPts val="0"/>
                        </a:spcAft>
                      </a:pPr>
                      <a:r>
                        <a:rPr lang="zh-CN" altLang="en-US" sz="2000" kern="0" dirty="0" smtClean="0">
                          <a:effectLst/>
                          <a:latin typeface="微软雅黑" panose="020B0503020204020204" charset="-122"/>
                          <a:ea typeface="微软雅黑" panose="020B0503020204020204" charset="-122"/>
                        </a:rPr>
                        <a:t>   贷：事业收入</a:t>
                      </a:r>
                      <a:endParaRPr lang="zh-CN" alt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000" kern="0" dirty="0" smtClean="0">
                          <a:effectLst/>
                          <a:latin typeface="微软雅黑" panose="020B0503020204020204" charset="-122"/>
                          <a:ea typeface="微软雅黑" panose="020B0503020204020204" charset="-122"/>
                        </a:rPr>
                        <a:t>--</a:t>
                      </a:r>
                      <a:endParaRPr lang="zh-CN" altLang="zh-CN" sz="2000" kern="10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bl>
          </a:graphicData>
        </a:graphic>
      </p:graphicFrame>
      <p:sp>
        <p:nvSpPr>
          <p:cNvPr id="10" name="矩形 9"/>
          <p:cNvSpPr/>
          <p:nvPr/>
        </p:nvSpPr>
        <p:spPr>
          <a:xfrm>
            <a:off x="517001" y="94201"/>
            <a:ext cx="2096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3.1 </a:t>
            </a:r>
            <a:r>
              <a:rPr lang="zh-CN" altLang="en-US" sz="3200" kern="0" dirty="0">
                <a:solidFill>
                  <a:srgbClr val="005A9E"/>
                </a:solidFill>
                <a:latin typeface="微软雅黑" panose="020B0503020204020204" charset="-122"/>
                <a:ea typeface="微软雅黑" panose="020B0503020204020204" charset="-122"/>
                <a:cs typeface="+mn-ea"/>
                <a:sym typeface="+mn-lt"/>
              </a:rPr>
              <a:t>收款类</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29845" y="92843"/>
            <a:ext cx="12221845" cy="516890"/>
            <a:chOff x="-47" y="222"/>
            <a:chExt cx="19247" cy="814"/>
          </a:xfrm>
        </p:grpSpPr>
        <p:sp>
          <p:nvSpPr>
            <p:cNvPr id="4" name="矩形 3"/>
            <p:cNvSpPr/>
            <p:nvPr/>
          </p:nvSpPr>
          <p:spPr>
            <a:xfrm>
              <a:off x="0" y="222"/>
              <a:ext cx="814" cy="814"/>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 y="1019"/>
              <a:ext cx="19247"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605226" y="1345223"/>
            <a:ext cx="10007654" cy="830997"/>
          </a:xfrm>
          <a:prstGeom prst="rect">
            <a:avLst/>
          </a:prstGeom>
        </p:spPr>
        <p:txBody>
          <a:bodyPr wrap="square">
            <a:spAutoFit/>
          </a:bodyPr>
          <a:lstStyle/>
          <a:p>
            <a:pPr>
              <a:lnSpc>
                <a:spcPct val="12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基于暂付款项其不确定性与暂时性，财政暂付款规模控制以及解决暂付款导致预算执行失真问题的目的，</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发生暂付款时不做预算会计</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，待结算报销时确认事业支出等</a:t>
            </a:r>
          </a:p>
        </p:txBody>
      </p:sp>
      <p:sp>
        <p:nvSpPr>
          <p:cNvPr id="21" name="椭圆 20"/>
          <p:cNvSpPr>
            <a:spLocks noChangeAspect="1"/>
          </p:cNvSpPr>
          <p:nvPr/>
        </p:nvSpPr>
        <p:spPr>
          <a:xfrm>
            <a:off x="588863" y="1348259"/>
            <a:ext cx="828006" cy="8280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rPr>
              <a:t>暂付</a:t>
            </a:r>
            <a:endParaRPr lang="zh-CN" altLang="en-US" sz="2400" b="1" dirty="0">
              <a:solidFill>
                <a:schemeClr val="bg1"/>
              </a:solidFill>
            </a:endParaRPr>
          </a:p>
        </p:txBody>
      </p:sp>
      <p:graphicFrame>
        <p:nvGraphicFramePr>
          <p:cNvPr id="46" name="表格 45"/>
          <p:cNvGraphicFramePr>
            <a:graphicFrameLocks noGrp="1"/>
          </p:cNvGraphicFramePr>
          <p:nvPr/>
        </p:nvGraphicFramePr>
        <p:xfrm>
          <a:off x="588645" y="2607310"/>
          <a:ext cx="10755630" cy="322059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85215">
                  <a:extLst>
                    <a:ext uri="{9D8B030D-6E8A-4147-A177-3AD203B41FA5}">
                      <a16:colId xmlns:a16="http://schemas.microsoft.com/office/drawing/2014/main" val="20000"/>
                    </a:ext>
                  </a:extLst>
                </a:gridCol>
                <a:gridCol w="2976245">
                  <a:extLst>
                    <a:ext uri="{9D8B030D-6E8A-4147-A177-3AD203B41FA5}">
                      <a16:colId xmlns:a16="http://schemas.microsoft.com/office/drawing/2014/main" val="20001"/>
                    </a:ext>
                  </a:extLst>
                </a:gridCol>
                <a:gridCol w="3330575">
                  <a:extLst>
                    <a:ext uri="{9D8B030D-6E8A-4147-A177-3AD203B41FA5}">
                      <a16:colId xmlns:a16="http://schemas.microsoft.com/office/drawing/2014/main" val="20002"/>
                    </a:ext>
                  </a:extLst>
                </a:gridCol>
                <a:gridCol w="3363595">
                  <a:extLst>
                    <a:ext uri="{9D8B030D-6E8A-4147-A177-3AD203B41FA5}">
                      <a16:colId xmlns:a16="http://schemas.microsoft.com/office/drawing/2014/main" val="20003"/>
                    </a:ext>
                  </a:extLst>
                </a:gridCol>
              </a:tblGrid>
              <a:tr h="440936">
                <a:tc grid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hMerge="1">
                  <a:txBody>
                    <a:bodyPr/>
                    <a:lstStyle/>
                    <a:p>
                      <a:endParaRPr lang="zh-CN"/>
                    </a:p>
                  </a:txBody>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464971">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en-US" sz="2000" kern="0" dirty="0">
                          <a:effectLst/>
                          <a:latin typeface="微软雅黑" panose="020B0503020204020204" charset="-122"/>
                          <a:ea typeface="微软雅黑" panose="020B0503020204020204" charset="-122"/>
                        </a:rPr>
                        <a:t>1</a:t>
                      </a:r>
                      <a:endParaRPr lang="en-US"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2000" kern="0" dirty="0" smtClean="0">
                          <a:effectLst/>
                          <a:latin typeface="微软雅黑" panose="020B0503020204020204" charset="-122"/>
                          <a:ea typeface="微软雅黑" panose="020B0503020204020204" charset="-122"/>
                        </a:rPr>
                        <a:t>暂付</a:t>
                      </a:r>
                      <a:r>
                        <a:rPr lang="zh-CN" sz="2000" kern="0" dirty="0" smtClean="0">
                          <a:effectLst/>
                          <a:latin typeface="微软雅黑" panose="020B0503020204020204" charset="-122"/>
                          <a:ea typeface="微软雅黑" panose="020B0503020204020204" charset="-122"/>
                        </a:rPr>
                        <a:t>款</a:t>
                      </a:r>
                      <a:endParaRPr lang="zh-CN"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9187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r">
                        <a:spcAft>
                          <a:spcPts val="0"/>
                        </a:spcAft>
                      </a:pPr>
                      <a:r>
                        <a:rPr lang="zh-CN" sz="2000" kern="0">
                          <a:effectLst/>
                          <a:latin typeface="微软雅黑" panose="020B0503020204020204" charset="-122"/>
                          <a:ea typeface="微软雅黑" panose="020B0503020204020204" charset="-122"/>
                        </a:rPr>
                        <a:t>（</a:t>
                      </a:r>
                      <a:r>
                        <a:rPr lang="en-US" sz="2000" kern="0">
                          <a:effectLst/>
                          <a:latin typeface="微软雅黑" panose="020B0503020204020204" charset="-122"/>
                          <a:ea typeface="微软雅黑" panose="020B0503020204020204" charset="-122"/>
                        </a:rPr>
                        <a:t>1</a:t>
                      </a:r>
                      <a:r>
                        <a:rPr lang="zh-CN" sz="2000" kern="0">
                          <a:effectLst/>
                          <a:latin typeface="微软雅黑" panose="020B0503020204020204" charset="-122"/>
                          <a:ea typeface="微软雅黑" panose="020B0503020204020204" charset="-122"/>
                        </a:rPr>
                        <a:t>）</a:t>
                      </a:r>
                      <a:endParaRPr lang="zh-CN" sz="2000" ker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暂付款时</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借：其他应收款</a:t>
                      </a:r>
                      <a:r>
                        <a:rPr lang="en-US" sz="2000" kern="0" dirty="0">
                          <a:effectLst/>
                          <a:latin typeface="微软雅黑" panose="020B0503020204020204" charset="-122"/>
                          <a:ea typeface="微软雅黑" panose="020B0503020204020204" charset="-122"/>
                        </a:rPr>
                        <a:t/>
                      </a:r>
                      <a:br>
                        <a:rPr lang="en-US" sz="2000" kern="0" dirty="0">
                          <a:effectLst/>
                          <a:latin typeface="微软雅黑" panose="020B0503020204020204" charset="-122"/>
                          <a:ea typeface="微软雅黑" panose="020B0503020204020204" charset="-122"/>
                        </a:rPr>
                      </a:b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贷：银行存款等</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en-US" sz="2000" kern="0" dirty="0">
                          <a:effectLst/>
                          <a:latin typeface="微软雅黑" panose="020B0503020204020204" charset="-122"/>
                          <a:ea typeface="微软雅黑" panose="020B0503020204020204" charset="-122"/>
                        </a:rPr>
                        <a:t>--</a:t>
                      </a:r>
                      <a:endParaRPr lang="en-US"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32281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r">
                        <a:spcAft>
                          <a:spcPts val="0"/>
                        </a:spcAft>
                      </a:pPr>
                      <a:r>
                        <a:rPr lang="zh-CN" sz="2000" kern="0">
                          <a:effectLst/>
                          <a:latin typeface="微软雅黑" panose="020B0503020204020204" charset="-122"/>
                          <a:ea typeface="微软雅黑" panose="020B0503020204020204" charset="-122"/>
                        </a:rPr>
                        <a:t>（</a:t>
                      </a:r>
                      <a:r>
                        <a:rPr lang="en-US" sz="2000" kern="0">
                          <a:effectLst/>
                          <a:latin typeface="微软雅黑" panose="020B0503020204020204" charset="-122"/>
                          <a:ea typeface="微软雅黑" panose="020B0503020204020204" charset="-122"/>
                        </a:rPr>
                        <a:t>2</a:t>
                      </a:r>
                      <a:r>
                        <a:rPr lang="zh-CN" sz="2000" kern="0">
                          <a:effectLst/>
                          <a:latin typeface="微软雅黑" panose="020B0503020204020204" charset="-122"/>
                          <a:ea typeface="微软雅黑" panose="020B0503020204020204" charset="-122"/>
                        </a:rPr>
                        <a:t>）</a:t>
                      </a:r>
                      <a:endParaRPr lang="zh-CN" sz="2000" ker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结算或</a:t>
                      </a:r>
                    </a:p>
                    <a:p>
                      <a:pPr algn="l">
                        <a:spcAft>
                          <a:spcPts val="0"/>
                        </a:spcAft>
                      </a:pPr>
                      <a:r>
                        <a:rPr lang="zh-CN" sz="2000" kern="0" dirty="0">
                          <a:effectLst/>
                          <a:latin typeface="微软雅黑" panose="020B0503020204020204" charset="-122"/>
                          <a:ea typeface="微软雅黑" panose="020B0503020204020204" charset="-122"/>
                        </a:rPr>
                        <a:t>报销时</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借：单位管理费用</a:t>
                      </a:r>
                      <a:r>
                        <a:rPr lang="en-US" sz="2000" kern="0" dirty="0">
                          <a:effectLst/>
                          <a:latin typeface="微软雅黑" panose="020B0503020204020204" charset="-122"/>
                          <a:ea typeface="微软雅黑" panose="020B0503020204020204" charset="-122"/>
                        </a:rPr>
                        <a:t/>
                      </a:r>
                      <a:br>
                        <a:rPr lang="en-US" sz="2000" kern="0" dirty="0">
                          <a:effectLst/>
                          <a:latin typeface="微软雅黑" panose="020B0503020204020204" charset="-122"/>
                          <a:ea typeface="微软雅黑" panose="020B0503020204020204" charset="-122"/>
                        </a:rPr>
                      </a:b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贷：其他应收款</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借：事业支出</a:t>
                      </a:r>
                      <a:r>
                        <a:rPr lang="en-US" sz="2000" kern="0" dirty="0">
                          <a:effectLst/>
                          <a:latin typeface="微软雅黑" panose="020B0503020204020204" charset="-122"/>
                          <a:ea typeface="微软雅黑" panose="020B0503020204020204" charset="-122"/>
                        </a:rPr>
                        <a:t/>
                      </a:r>
                      <a:br>
                        <a:rPr lang="en-US" sz="2000" kern="0" dirty="0">
                          <a:effectLst/>
                          <a:latin typeface="微软雅黑" panose="020B0503020204020204" charset="-122"/>
                          <a:ea typeface="微软雅黑" panose="020B0503020204020204" charset="-122"/>
                        </a:rPr>
                      </a:b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贷：资金结存</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bl>
          </a:graphicData>
        </a:graphic>
      </p:graphicFrame>
      <p:sp>
        <p:nvSpPr>
          <p:cNvPr id="10" name="矩形 9"/>
          <p:cNvSpPr/>
          <p:nvPr/>
        </p:nvSpPr>
        <p:spPr>
          <a:xfrm>
            <a:off x="517001" y="94201"/>
            <a:ext cx="2096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3.2 </a:t>
            </a:r>
            <a:r>
              <a:rPr lang="zh-CN" altLang="en-US" sz="3200" kern="0" dirty="0">
                <a:solidFill>
                  <a:srgbClr val="005A9E"/>
                </a:solidFill>
                <a:latin typeface="微软雅黑" panose="020B0503020204020204" charset="-122"/>
                <a:ea typeface="微软雅黑" panose="020B0503020204020204" charset="-122"/>
                <a:cs typeface="+mn-ea"/>
                <a:sym typeface="+mn-lt"/>
              </a:rPr>
              <a:t>付款类</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29845" y="92843"/>
            <a:ext cx="12221845" cy="516890"/>
            <a:chOff x="-47" y="222"/>
            <a:chExt cx="19247" cy="814"/>
          </a:xfrm>
        </p:grpSpPr>
        <p:sp>
          <p:nvSpPr>
            <p:cNvPr id="4" name="矩形 3"/>
            <p:cNvSpPr/>
            <p:nvPr/>
          </p:nvSpPr>
          <p:spPr>
            <a:xfrm>
              <a:off x="0" y="222"/>
              <a:ext cx="814" cy="814"/>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 y="1019"/>
              <a:ext cx="19247"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605226" y="1273468"/>
            <a:ext cx="10007654" cy="830997"/>
          </a:xfrm>
          <a:prstGeom prst="rect">
            <a:avLst/>
          </a:prstGeom>
        </p:spPr>
        <p:txBody>
          <a:bodyPr wrap="square">
            <a:spAutoFit/>
          </a:bodyPr>
          <a:lstStyle/>
          <a:p>
            <a:pPr>
              <a:lnSpc>
                <a:spcPct val="12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预付款项在支付时即做预算会计，</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由于预付款项的相对可确定性</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，所以预算支出并需要设置待处理明细科目</a:t>
            </a:r>
          </a:p>
        </p:txBody>
      </p:sp>
      <p:sp>
        <p:nvSpPr>
          <p:cNvPr id="21" name="椭圆 20"/>
          <p:cNvSpPr>
            <a:spLocks noChangeAspect="1"/>
          </p:cNvSpPr>
          <p:nvPr/>
        </p:nvSpPr>
        <p:spPr>
          <a:xfrm>
            <a:off x="588863" y="1276504"/>
            <a:ext cx="828006" cy="8280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rPr>
              <a:t>预付</a:t>
            </a:r>
            <a:endParaRPr lang="zh-CN" altLang="en-US" sz="2400" b="1" dirty="0">
              <a:solidFill>
                <a:schemeClr val="bg1"/>
              </a:solidFill>
            </a:endParaRPr>
          </a:p>
        </p:txBody>
      </p:sp>
      <p:graphicFrame>
        <p:nvGraphicFramePr>
          <p:cNvPr id="46" name="表格 45"/>
          <p:cNvGraphicFramePr>
            <a:graphicFrameLocks noGrp="1"/>
          </p:cNvGraphicFramePr>
          <p:nvPr/>
        </p:nvGraphicFramePr>
        <p:xfrm>
          <a:off x="588645" y="2606675"/>
          <a:ext cx="10803255" cy="322034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89660">
                  <a:extLst>
                    <a:ext uri="{9D8B030D-6E8A-4147-A177-3AD203B41FA5}">
                      <a16:colId xmlns:a16="http://schemas.microsoft.com/office/drawing/2014/main" val="20000"/>
                    </a:ext>
                  </a:extLst>
                </a:gridCol>
                <a:gridCol w="2989580">
                  <a:extLst>
                    <a:ext uri="{9D8B030D-6E8A-4147-A177-3AD203B41FA5}">
                      <a16:colId xmlns:a16="http://schemas.microsoft.com/office/drawing/2014/main" val="20001"/>
                    </a:ext>
                  </a:extLst>
                </a:gridCol>
                <a:gridCol w="3345815">
                  <a:extLst>
                    <a:ext uri="{9D8B030D-6E8A-4147-A177-3AD203B41FA5}">
                      <a16:colId xmlns:a16="http://schemas.microsoft.com/office/drawing/2014/main" val="20002"/>
                    </a:ext>
                  </a:extLst>
                </a:gridCol>
                <a:gridCol w="3378200">
                  <a:extLst>
                    <a:ext uri="{9D8B030D-6E8A-4147-A177-3AD203B41FA5}">
                      <a16:colId xmlns:a16="http://schemas.microsoft.com/office/drawing/2014/main" val="20003"/>
                    </a:ext>
                  </a:extLst>
                </a:gridCol>
              </a:tblGrid>
              <a:tr h="440690">
                <a:tc grid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hMerge="1">
                  <a:txBody>
                    <a:bodyPr/>
                    <a:lstStyle/>
                    <a:p>
                      <a:endParaRPr lang="zh-CN"/>
                    </a:p>
                  </a:txBody>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464971">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en-US" sz="2000" kern="0" dirty="0">
                          <a:effectLst/>
                          <a:latin typeface="微软雅黑" panose="020B0503020204020204" charset="-122"/>
                          <a:ea typeface="微软雅黑" panose="020B0503020204020204" charset="-122"/>
                        </a:rPr>
                        <a:t>2</a:t>
                      </a:r>
                      <a:endParaRPr lang="en-US"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smtClean="0">
                          <a:effectLst/>
                          <a:latin typeface="微软雅黑" panose="020B0503020204020204" charset="-122"/>
                          <a:ea typeface="微软雅黑" panose="020B0503020204020204" charset="-122"/>
                        </a:rPr>
                        <a:t>预付款</a:t>
                      </a:r>
                      <a:endParaRPr lang="zh-CN"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　</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91877">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r">
                        <a:spcAft>
                          <a:spcPts val="0"/>
                        </a:spcAft>
                      </a:pPr>
                      <a:r>
                        <a:rPr lang="zh-CN" sz="2000" kern="0" dirty="0">
                          <a:effectLst/>
                          <a:latin typeface="微软雅黑" panose="020B0503020204020204" charset="-122"/>
                          <a:ea typeface="微软雅黑" panose="020B0503020204020204" charset="-122"/>
                        </a:rPr>
                        <a:t>（</a:t>
                      </a:r>
                      <a:r>
                        <a:rPr lang="en-US" sz="2000" kern="0" dirty="0">
                          <a:effectLst/>
                          <a:latin typeface="微软雅黑" panose="020B0503020204020204" charset="-122"/>
                          <a:ea typeface="微软雅黑" panose="020B0503020204020204" charset="-122"/>
                        </a:rPr>
                        <a:t>1</a:t>
                      </a:r>
                      <a:r>
                        <a:rPr lang="zh-CN" sz="2000" kern="0" dirty="0">
                          <a:effectLst/>
                          <a:latin typeface="微软雅黑" panose="020B0503020204020204" charset="-122"/>
                          <a:ea typeface="微软雅黑" panose="020B0503020204020204" charset="-122"/>
                        </a:rPr>
                        <a:t>）</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预付款时</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借：预付账款</a:t>
                      </a:r>
                      <a:r>
                        <a:rPr lang="en-US" sz="2000" kern="0" dirty="0">
                          <a:effectLst/>
                          <a:latin typeface="微软雅黑" panose="020B0503020204020204" charset="-122"/>
                          <a:ea typeface="微软雅黑" panose="020B0503020204020204" charset="-122"/>
                        </a:rPr>
                        <a:t/>
                      </a:r>
                      <a:br>
                        <a:rPr lang="en-US" sz="2000" kern="0" dirty="0">
                          <a:effectLst/>
                          <a:latin typeface="微软雅黑" panose="020B0503020204020204" charset="-122"/>
                          <a:ea typeface="微软雅黑" panose="020B0503020204020204" charset="-122"/>
                        </a:rPr>
                      </a:b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贷：银行存款等</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借：事业支出</a:t>
                      </a:r>
                      <a:r>
                        <a:rPr lang="en-US" sz="2000" kern="0" dirty="0">
                          <a:effectLst/>
                          <a:latin typeface="微软雅黑" panose="020B0503020204020204" charset="-122"/>
                          <a:ea typeface="微软雅黑" panose="020B0503020204020204" charset="-122"/>
                        </a:rPr>
                        <a:t/>
                      </a:r>
                      <a:br>
                        <a:rPr lang="en-US" sz="2000" kern="0" dirty="0">
                          <a:effectLst/>
                          <a:latin typeface="微软雅黑" panose="020B0503020204020204" charset="-122"/>
                          <a:ea typeface="微软雅黑" panose="020B0503020204020204" charset="-122"/>
                        </a:rPr>
                      </a:b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贷：资金结存</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32281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r">
                        <a:spcAft>
                          <a:spcPts val="0"/>
                        </a:spcAft>
                      </a:pPr>
                      <a:r>
                        <a:rPr lang="zh-CN" sz="2000" kern="0" dirty="0">
                          <a:effectLst/>
                          <a:latin typeface="微软雅黑" panose="020B0503020204020204" charset="-122"/>
                          <a:ea typeface="微软雅黑" panose="020B0503020204020204" charset="-122"/>
                        </a:rPr>
                        <a:t>（</a:t>
                      </a:r>
                      <a:r>
                        <a:rPr lang="en-US" sz="2000" kern="0" dirty="0">
                          <a:effectLst/>
                          <a:latin typeface="微软雅黑" panose="020B0503020204020204" charset="-122"/>
                          <a:ea typeface="微软雅黑" panose="020B0503020204020204" charset="-122"/>
                        </a:rPr>
                        <a:t>2</a:t>
                      </a:r>
                      <a:r>
                        <a:rPr lang="zh-CN" sz="2000" kern="0" dirty="0">
                          <a:effectLst/>
                          <a:latin typeface="微软雅黑" panose="020B0503020204020204" charset="-122"/>
                          <a:ea typeface="微软雅黑" panose="020B0503020204020204" charset="-122"/>
                        </a:rPr>
                        <a:t>）</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结算时</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2000" kern="0" dirty="0">
                          <a:effectLst/>
                          <a:latin typeface="微软雅黑" panose="020B0503020204020204" charset="-122"/>
                          <a:ea typeface="微软雅黑" panose="020B0503020204020204" charset="-122"/>
                        </a:rPr>
                        <a:t>借</a:t>
                      </a:r>
                      <a:r>
                        <a:rPr lang="zh-CN" sz="2000" kern="0" dirty="0" smtClean="0">
                          <a:effectLst/>
                          <a:latin typeface="微软雅黑" panose="020B0503020204020204" charset="-122"/>
                          <a:ea typeface="微软雅黑" panose="020B0503020204020204" charset="-122"/>
                        </a:rPr>
                        <a:t>：</a:t>
                      </a:r>
                      <a:r>
                        <a:rPr lang="zh-CN" altLang="en-US" sz="2000" kern="0" dirty="0" smtClean="0">
                          <a:effectLst/>
                          <a:latin typeface="微软雅黑" panose="020B0503020204020204" charset="-122"/>
                          <a:ea typeface="微软雅黑" panose="020B0503020204020204" charset="-122"/>
                        </a:rPr>
                        <a:t>业务活动费用等</a:t>
                      </a:r>
                      <a:r>
                        <a:rPr lang="en-US" sz="2000" kern="0" dirty="0">
                          <a:effectLst/>
                          <a:latin typeface="微软雅黑" panose="020B0503020204020204" charset="-122"/>
                          <a:ea typeface="微软雅黑" panose="020B0503020204020204" charset="-122"/>
                        </a:rPr>
                        <a:t/>
                      </a:r>
                      <a:br>
                        <a:rPr lang="en-US" sz="2000" kern="0" dirty="0">
                          <a:effectLst/>
                          <a:latin typeface="微软雅黑" panose="020B0503020204020204" charset="-122"/>
                          <a:ea typeface="微软雅黑" panose="020B0503020204020204" charset="-122"/>
                        </a:rPr>
                      </a:b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贷：预付账款</a:t>
                      </a:r>
                      <a:endParaRPr lang="zh-CN" sz="2000" kern="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000" kern="0" dirty="0" smtClean="0">
                          <a:effectLst/>
                          <a:latin typeface="微软雅黑" panose="020B0503020204020204" charset="-122"/>
                          <a:ea typeface="微软雅黑" panose="020B0503020204020204" charset="-122"/>
                        </a:rPr>
                        <a:t>--</a:t>
                      </a:r>
                      <a:endParaRPr lang="zh-CN" altLang="zh-CN" sz="2000" kern="10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bl>
          </a:graphicData>
        </a:graphic>
      </p:graphicFrame>
      <p:sp>
        <p:nvSpPr>
          <p:cNvPr id="10" name="矩形 9"/>
          <p:cNvSpPr/>
          <p:nvPr/>
        </p:nvSpPr>
        <p:spPr>
          <a:xfrm>
            <a:off x="517001" y="94201"/>
            <a:ext cx="2096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3.2 </a:t>
            </a:r>
            <a:r>
              <a:rPr lang="zh-CN" altLang="en-US" sz="3200" kern="0" dirty="0">
                <a:solidFill>
                  <a:srgbClr val="005A9E"/>
                </a:solidFill>
                <a:latin typeface="微软雅黑" panose="020B0503020204020204" charset="-122"/>
                <a:ea typeface="微软雅黑" panose="020B0503020204020204" charset="-122"/>
                <a:cs typeface="+mn-ea"/>
                <a:sym typeface="+mn-lt"/>
              </a:rPr>
              <a:t>付款类</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29845" y="92843"/>
            <a:ext cx="12221845" cy="516890"/>
            <a:chOff x="-47" y="222"/>
            <a:chExt cx="19247" cy="814"/>
          </a:xfrm>
        </p:grpSpPr>
        <p:sp>
          <p:nvSpPr>
            <p:cNvPr id="4" name="矩形 3"/>
            <p:cNvSpPr/>
            <p:nvPr/>
          </p:nvSpPr>
          <p:spPr>
            <a:xfrm>
              <a:off x="0" y="222"/>
              <a:ext cx="814" cy="814"/>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 y="1019"/>
              <a:ext cx="19247"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605226" y="1273468"/>
            <a:ext cx="10007654" cy="830997"/>
          </a:xfrm>
          <a:prstGeom prst="rect">
            <a:avLst/>
          </a:prstGeom>
        </p:spPr>
        <p:txBody>
          <a:bodyPr wrap="square">
            <a:spAutoFit/>
          </a:bodyPr>
          <a:lstStyle/>
          <a:p>
            <a:pPr>
              <a:lnSpc>
                <a:spcPct val="12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应付应</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缴类款项在</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支付时才发生</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现金流出</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所以在计算应付</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未付时不做预算会计，在实际支付时按照实际支付金额确认事业支出等</a:t>
            </a:r>
          </a:p>
        </p:txBody>
      </p:sp>
      <p:sp>
        <p:nvSpPr>
          <p:cNvPr id="21" name="椭圆 20"/>
          <p:cNvSpPr>
            <a:spLocks noChangeAspect="1"/>
          </p:cNvSpPr>
          <p:nvPr/>
        </p:nvSpPr>
        <p:spPr>
          <a:xfrm>
            <a:off x="588863" y="1276504"/>
            <a:ext cx="828006" cy="8280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rPr>
              <a:t>应付</a:t>
            </a:r>
            <a:endParaRPr lang="zh-CN" altLang="en-US" sz="2400" b="1" dirty="0">
              <a:solidFill>
                <a:schemeClr val="bg1"/>
              </a:solidFill>
            </a:endParaRPr>
          </a:p>
        </p:txBody>
      </p:sp>
      <p:graphicFrame>
        <p:nvGraphicFramePr>
          <p:cNvPr id="46" name="表格 45"/>
          <p:cNvGraphicFramePr>
            <a:graphicFrameLocks noGrp="1"/>
          </p:cNvGraphicFramePr>
          <p:nvPr/>
        </p:nvGraphicFramePr>
        <p:xfrm>
          <a:off x="588645" y="2401570"/>
          <a:ext cx="10819130" cy="322059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91565">
                  <a:extLst>
                    <a:ext uri="{9D8B030D-6E8A-4147-A177-3AD203B41FA5}">
                      <a16:colId xmlns:a16="http://schemas.microsoft.com/office/drawing/2014/main" val="20000"/>
                    </a:ext>
                  </a:extLst>
                </a:gridCol>
                <a:gridCol w="2994025">
                  <a:extLst>
                    <a:ext uri="{9D8B030D-6E8A-4147-A177-3AD203B41FA5}">
                      <a16:colId xmlns:a16="http://schemas.microsoft.com/office/drawing/2014/main" val="20001"/>
                    </a:ext>
                  </a:extLst>
                </a:gridCol>
                <a:gridCol w="4086860">
                  <a:extLst>
                    <a:ext uri="{9D8B030D-6E8A-4147-A177-3AD203B41FA5}">
                      <a16:colId xmlns:a16="http://schemas.microsoft.com/office/drawing/2014/main" val="20002"/>
                    </a:ext>
                  </a:extLst>
                </a:gridCol>
                <a:gridCol w="2646680">
                  <a:extLst>
                    <a:ext uri="{9D8B030D-6E8A-4147-A177-3AD203B41FA5}">
                      <a16:colId xmlns:a16="http://schemas.microsoft.com/office/drawing/2014/main" val="20003"/>
                    </a:ext>
                  </a:extLst>
                </a:gridCol>
              </a:tblGrid>
              <a:tr h="440936">
                <a:tc grid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hMerge="1">
                  <a:txBody>
                    <a:bodyPr/>
                    <a:lstStyle/>
                    <a:p>
                      <a:endParaRPr lang="zh-CN"/>
                    </a:p>
                  </a:txBody>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464971">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en-US" sz="2000" kern="0" dirty="0" smtClean="0">
                          <a:effectLst/>
                          <a:latin typeface="微软雅黑" panose="020B0503020204020204" charset="-122"/>
                          <a:ea typeface="微软雅黑" panose="020B0503020204020204" charset="-122"/>
                        </a:rPr>
                        <a:t>3</a:t>
                      </a:r>
                      <a:endParaRPr 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marL="0" algn="l" defTabSz="914400" rtl="0" eaLnBrk="1" latinLnBrk="0" hangingPunct="1">
                        <a:spcAft>
                          <a:spcPts val="0"/>
                        </a:spcAft>
                      </a:pPr>
                      <a:r>
                        <a:rPr lang="zh-CN" altLang="en-US" sz="2000" kern="0" dirty="0" smtClean="0">
                          <a:solidFill>
                            <a:schemeClr val="dk1"/>
                          </a:solidFill>
                          <a:effectLst/>
                          <a:latin typeface="微软雅黑" panose="020B0503020204020204" charset="-122"/>
                          <a:ea typeface="微软雅黑" panose="020B0503020204020204" charset="-122"/>
                          <a:cs typeface="+mn-cs"/>
                        </a:rPr>
                        <a:t>应</a:t>
                      </a:r>
                      <a:r>
                        <a:rPr lang="zh-CN" sz="2000" kern="0" dirty="0" smtClean="0">
                          <a:solidFill>
                            <a:schemeClr val="dk1"/>
                          </a:solidFill>
                          <a:effectLst/>
                          <a:latin typeface="微软雅黑" panose="020B0503020204020204" charset="-122"/>
                          <a:ea typeface="微软雅黑" panose="020B0503020204020204" charset="-122"/>
                          <a:cs typeface="+mn-cs"/>
                        </a:rPr>
                        <a:t>付款</a:t>
                      </a: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marL="0" algn="l" defTabSz="914400" rtl="0" eaLnBrk="1" latinLnBrk="0" hangingPunct="1">
                        <a:spcAft>
                          <a:spcPts val="0"/>
                        </a:spcAft>
                      </a:pPr>
                      <a:endParaRPr lang="en-US" altLang="zh-CN" sz="2000" kern="0" dirty="0" smtClean="0">
                        <a:solidFill>
                          <a:schemeClr val="dk1"/>
                        </a:solidFill>
                        <a:effectLst/>
                        <a:latin typeface="微软雅黑" panose="020B0503020204020204" charset="-122"/>
                        <a:ea typeface="微软雅黑" panose="020B0503020204020204" charset="-122"/>
                        <a:cs typeface="+mn-cs"/>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marL="0" algn="l" defTabSz="914400" rtl="0" eaLnBrk="1" latinLnBrk="0" hangingPunct="1">
                        <a:spcAft>
                          <a:spcPts val="0"/>
                        </a:spcAft>
                      </a:pPr>
                      <a:endParaRPr lang="zh-CN" sz="2000" kern="0" dirty="0">
                        <a:solidFill>
                          <a:schemeClr val="dk1"/>
                        </a:solidFill>
                        <a:effectLst/>
                        <a:latin typeface="微软雅黑" panose="020B0503020204020204" charset="-122"/>
                        <a:ea typeface="微软雅黑" panose="020B0503020204020204" charset="-122"/>
                        <a:cs typeface="+mn-cs"/>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91877">
                <a:tc>
                  <a:txBody>
                    <a:bodyPr/>
                    <a:lstStyle/>
                    <a:p>
                      <a:pPr algn="ctr">
                        <a:spcAft>
                          <a:spcPts val="0"/>
                        </a:spcAft>
                      </a:pPr>
                      <a:r>
                        <a:rPr lang="zh-CN" altLang="en-US"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a:t>
                      </a:r>
                      <a:r>
                        <a:rPr lang="en-US" altLang="zh-CN"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1</a:t>
                      </a:r>
                      <a:r>
                        <a:rPr lang="zh-CN" altLang="en-US"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a:t>
                      </a:r>
                      <a:endParaRPr lang="zh-CN" altLang="zh-CN"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应付未付时</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借：业务活动费用等</a:t>
                      </a:r>
                      <a:endParaRPr lang="en-US" altLang="zh-CN" sz="2000" kern="100" dirty="0" smtClean="0">
                        <a:effectLst/>
                        <a:latin typeface="微软雅黑" panose="020B0503020204020204" charset="-122"/>
                        <a:ea typeface="微软雅黑" panose="020B0503020204020204" charset="-122"/>
                        <a:cs typeface="Times New Roman" panose="02020603050405020304" pitchFamily="18" charset="0"/>
                      </a:endParaRPr>
                    </a:p>
                    <a:p>
                      <a:pPr algn="l">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  </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贷：应付账款</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其他应付款</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其他应交税费</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应付职工薪酬等</a:t>
                      </a:r>
                      <a:endParaRPr lang="en-US" altLang="zh-CN" sz="2000" kern="10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ctr">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322810">
                <a:tc>
                  <a:txBody>
                    <a:bodyPr/>
                    <a:lstStyle/>
                    <a:p>
                      <a:pPr algn="ctr">
                        <a:spcAft>
                          <a:spcPts val="0"/>
                        </a:spcAft>
                      </a:pPr>
                      <a:r>
                        <a:rPr lang="zh-CN" altLang="en-US"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a:t>
                      </a:r>
                      <a:r>
                        <a:rPr lang="en-US" altLang="zh-CN"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2</a:t>
                      </a:r>
                      <a:r>
                        <a:rPr lang="zh-CN" altLang="en-US"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a:t>
                      </a:r>
                      <a:endParaRPr lang="zh-CN" sz="2000" b="1" kern="100" dirty="0" smtClean="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实际支付时</a:t>
                      </a: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借：应付账款</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其他应付款</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其他应交税费</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应付职工薪酬等</a:t>
                      </a:r>
                      <a:endParaRPr lang="en-US" altLang="zh-CN" sz="2000" kern="100" dirty="0" smtClean="0">
                        <a:effectLst/>
                        <a:latin typeface="微软雅黑" panose="020B0503020204020204" charset="-122"/>
                        <a:ea typeface="微软雅黑" panose="020B0503020204020204" charset="-122"/>
                        <a:cs typeface="Times New Roman" panose="02020603050405020304" pitchFamily="18" charset="0"/>
                      </a:endParaRPr>
                    </a:p>
                    <a:p>
                      <a:pPr algn="l">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  </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贷：银行存款</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零余额用款额度等</a:t>
                      </a:r>
                      <a:endParaRPr lang="zh-CN" sz="2000" kern="10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借：事业支出等</a:t>
                      </a:r>
                      <a:endParaRPr lang="en-US" altLang="zh-CN" sz="2000" kern="100" dirty="0" smtClean="0">
                        <a:effectLst/>
                        <a:latin typeface="微软雅黑" panose="020B0503020204020204" charset="-122"/>
                        <a:ea typeface="微软雅黑" panose="020B0503020204020204" charset="-122"/>
                        <a:cs typeface="Times New Roman" panose="02020603050405020304" pitchFamily="18" charset="0"/>
                      </a:endParaRPr>
                    </a:p>
                    <a:p>
                      <a:pPr algn="l">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   </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贷：资金结存</a:t>
                      </a:r>
                      <a:endParaRPr lang="zh-CN" sz="2000" kern="10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bl>
          </a:graphicData>
        </a:graphic>
      </p:graphicFrame>
      <p:sp>
        <p:nvSpPr>
          <p:cNvPr id="10" name="矩形 9"/>
          <p:cNvSpPr/>
          <p:nvPr/>
        </p:nvSpPr>
        <p:spPr>
          <a:xfrm>
            <a:off x="517001" y="94201"/>
            <a:ext cx="2096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3.2 </a:t>
            </a:r>
            <a:r>
              <a:rPr lang="zh-CN" altLang="en-US" sz="3200" kern="0" dirty="0">
                <a:solidFill>
                  <a:srgbClr val="005A9E"/>
                </a:solidFill>
                <a:latin typeface="微软雅黑" panose="020B0503020204020204" charset="-122"/>
                <a:ea typeface="微软雅黑" panose="020B0503020204020204" charset="-122"/>
                <a:cs typeface="+mn-ea"/>
                <a:sym typeface="+mn-lt"/>
              </a:rPr>
              <a:t>付款类</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5845" y="1029335"/>
            <a:ext cx="6685280" cy="5288280"/>
          </a:xfrm>
          <a:prstGeom prst="rect">
            <a:avLst/>
          </a:prstGeom>
          <a:ln>
            <a:solidFill>
              <a:schemeClr val="accent1"/>
            </a:solidFill>
          </a:ln>
          <a:effectLst>
            <a:outerShdw blurRad="50800" dist="38100" dir="2700000" algn="tl" rotWithShape="0">
              <a:prstClr val="black">
                <a:alpha val="40000"/>
              </a:prstClr>
            </a:outerShdw>
          </a:effectLst>
        </p:spPr>
      </p:pic>
      <p:sp>
        <p:nvSpPr>
          <p:cNvPr id="20" name="矩形 19"/>
          <p:cNvSpPr/>
          <p:nvPr/>
        </p:nvSpPr>
        <p:spPr>
          <a:xfrm>
            <a:off x="516890" y="1550035"/>
            <a:ext cx="3994150" cy="4246245"/>
          </a:xfrm>
          <a:prstGeom prst="rect">
            <a:avLst/>
          </a:prstGeom>
        </p:spPr>
        <p:txBody>
          <a:bodyPr wrap="square">
            <a:spAutoFit/>
          </a:bodyPr>
          <a:lstStyle/>
          <a:p>
            <a:pPr marL="342900" indent="-342900">
              <a:lnSpc>
                <a:spcPct val="150000"/>
              </a:lnSpc>
              <a:spcBef>
                <a:spcPts val="0"/>
              </a:spcBef>
              <a:spcAft>
                <a:spcPts val="0"/>
              </a:spcAft>
              <a:buFont typeface="Wingdings" panose="05000000000000000000" charset="0"/>
              <a:buChar char="l"/>
            </a:pP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为了</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政府综合财务报告的合并报表</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，制度要求</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在报表附注中按照债权人、债务人、收入来源、支付对象等披露债权债务信息以及收入</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费用情况。</a:t>
            </a:r>
            <a:endPar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endPar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marL="342900" indent="-342900">
              <a:lnSpc>
                <a:spcPct val="150000"/>
              </a:lnSpc>
              <a:spcBef>
                <a:spcPts val="0"/>
              </a:spcBef>
              <a:spcAft>
                <a:spcPts val="0"/>
              </a:spcAft>
              <a:buFont typeface="Wingdings" panose="05000000000000000000" charset="0"/>
              <a:buChar char="l"/>
            </a:pP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在政府会计基本准则中提出的会计信息质量要求中，存在全面性</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原则并不</a:t>
            </a:r>
            <a:r>
              <a:rPr lang="zh-CN" altLang="en-US" sz="20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存在重要性原则。</a:t>
            </a:r>
          </a:p>
        </p:txBody>
      </p:sp>
      <p:sp>
        <p:nvSpPr>
          <p:cNvPr id="5" name="矩形 4"/>
          <p:cNvSpPr/>
          <p:nvPr/>
        </p:nvSpPr>
        <p:spPr>
          <a:xfrm>
            <a:off x="517001" y="94201"/>
            <a:ext cx="25025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3.3 </a:t>
            </a:r>
            <a:r>
              <a:rPr lang="zh-CN" altLang="en-US" sz="3200" kern="0" dirty="0">
                <a:solidFill>
                  <a:srgbClr val="005A9E"/>
                </a:solidFill>
                <a:latin typeface="微软雅黑" panose="020B0503020204020204" charset="-122"/>
                <a:ea typeface="微软雅黑" panose="020B0503020204020204" charset="-122"/>
                <a:cs typeface="+mn-ea"/>
                <a:sym typeface="+mn-lt"/>
              </a:rPr>
              <a:t>对方单位</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005A9E"/>
        </a:solidFill>
        <a:effectLst/>
      </p:bgPr>
    </p:bg>
    <p:spTree>
      <p:nvGrpSpPr>
        <p:cNvPr id="1" name=""/>
        <p:cNvGrpSpPr/>
        <p:nvPr/>
      </p:nvGrpSpPr>
      <p:grpSpPr>
        <a:xfrm>
          <a:off x="0" y="0"/>
          <a:ext cx="0" cy="0"/>
          <a:chOff x="0" y="0"/>
          <a:chExt cx="0" cy="0"/>
        </a:xfrm>
      </p:grpSpPr>
      <p:sp>
        <p:nvSpPr>
          <p:cNvPr id="100" name="平行四边形 99"/>
          <p:cNvSpPr/>
          <p:nvPr/>
        </p:nvSpPr>
        <p:spPr>
          <a:xfrm flipH="1">
            <a:off x="-27305" y="0"/>
            <a:ext cx="12245975" cy="6858000"/>
          </a:xfrm>
          <a:prstGeom prst="parallelogram">
            <a:avLst>
              <a:gd name="adj" fmla="val 58915"/>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4310" y="4556760"/>
            <a:ext cx="3060700" cy="1445260"/>
          </a:xfrm>
          <a:prstGeom prst="rect">
            <a:avLst/>
          </a:prstGeom>
        </p:spPr>
        <p:txBody>
          <a:bodyPr wrap="square">
            <a:spAutoFit/>
          </a:bodyPr>
          <a:lstStyle/>
          <a:p>
            <a:pPr algn="ctr"/>
            <a:r>
              <a:rPr lang="zh-CN" altLang="en-US" sz="8800" b="1" dirty="0">
                <a:solidFill>
                  <a:schemeClr val="bg1"/>
                </a:solidFill>
                <a:latin typeface="微软雅黑" panose="020B0503020204020204" charset="-122"/>
                <a:ea typeface="微软雅黑" panose="020B0503020204020204" charset="-122"/>
              </a:rPr>
              <a:t>目录</a:t>
            </a:r>
          </a:p>
        </p:txBody>
      </p:sp>
      <p:sp>
        <p:nvSpPr>
          <p:cNvPr id="5" name="矩形 4"/>
          <p:cNvSpPr/>
          <p:nvPr/>
        </p:nvSpPr>
        <p:spPr>
          <a:xfrm>
            <a:off x="216296" y="5722235"/>
            <a:ext cx="2706767" cy="923330"/>
          </a:xfrm>
          <a:prstGeom prst="rect">
            <a:avLst/>
          </a:prstGeom>
        </p:spPr>
        <p:txBody>
          <a:bodyPr wrap="none">
            <a:spAutoFit/>
          </a:bodyPr>
          <a:lstStyle/>
          <a:p>
            <a:r>
              <a:rPr lang="en-US" altLang="zh-CN" sz="5400" dirty="0">
                <a:solidFill>
                  <a:schemeClr val="bg1"/>
                </a:solidFill>
              </a:rPr>
              <a:t>Contents</a:t>
            </a:r>
          </a:p>
        </p:txBody>
      </p:sp>
      <p:grpSp>
        <p:nvGrpSpPr>
          <p:cNvPr id="7" name="组合 6"/>
          <p:cNvGrpSpPr/>
          <p:nvPr/>
        </p:nvGrpSpPr>
        <p:grpSpPr>
          <a:xfrm>
            <a:off x="368688" y="951081"/>
            <a:ext cx="584835" cy="584835"/>
            <a:chOff x="552261" y="1848682"/>
            <a:chExt cx="842337" cy="842337"/>
          </a:xfrm>
        </p:grpSpPr>
        <p:sp>
          <p:nvSpPr>
            <p:cNvPr id="9" name="椭圆 8"/>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椭圆 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椭圆 10"/>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t>1</a:t>
              </a:r>
            </a:p>
          </p:txBody>
        </p:sp>
      </p:grpSp>
      <p:sp>
        <p:nvSpPr>
          <p:cNvPr id="12" name="文本框 11"/>
          <p:cNvSpPr txBox="1"/>
          <p:nvPr/>
        </p:nvSpPr>
        <p:spPr>
          <a:xfrm>
            <a:off x="1294555" y="949222"/>
            <a:ext cx="894080" cy="521970"/>
          </a:xfrm>
          <a:prstGeom prst="rect">
            <a:avLst/>
          </a:prstGeom>
          <a:noFill/>
          <a:ln>
            <a:solidFill>
              <a:srgbClr val="FFFFFF"/>
            </a:solidFill>
          </a:ln>
        </p:spPr>
        <p:txBody>
          <a:bodyPr wrap="none" rtlCol="0">
            <a:spAutoFit/>
          </a:bodyPr>
          <a:lstStyle/>
          <a:p>
            <a:pPr algn="l"/>
            <a:r>
              <a:rPr lang="zh-CN" altLang="en-US" sz="2800" dirty="0">
                <a:solidFill>
                  <a:schemeClr val="tx1">
                    <a:lumMod val="50000"/>
                    <a:lumOff val="50000"/>
                  </a:schemeClr>
                </a:solidFill>
                <a:latin typeface="微软雅黑" panose="020B0503020204020204" charset="-122"/>
                <a:ea typeface="微软雅黑" panose="020B0503020204020204" charset="-122"/>
              </a:rPr>
              <a:t>前言</a:t>
            </a:r>
          </a:p>
        </p:txBody>
      </p:sp>
      <p:grpSp>
        <p:nvGrpSpPr>
          <p:cNvPr id="55" name="组合 54"/>
          <p:cNvGrpSpPr/>
          <p:nvPr/>
        </p:nvGrpSpPr>
        <p:grpSpPr>
          <a:xfrm>
            <a:off x="831846" y="1703164"/>
            <a:ext cx="584835" cy="584835"/>
            <a:chOff x="552261" y="1848682"/>
            <a:chExt cx="842337" cy="842337"/>
          </a:xfrm>
        </p:grpSpPr>
        <p:sp>
          <p:nvSpPr>
            <p:cNvPr id="56" name="椭圆 55"/>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7" name="椭圆 56"/>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8" name="椭圆 57"/>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p>
          </p:txBody>
        </p:sp>
      </p:grpSp>
      <p:sp>
        <p:nvSpPr>
          <p:cNvPr id="59" name="文本框 58"/>
          <p:cNvSpPr txBox="1"/>
          <p:nvPr/>
        </p:nvSpPr>
        <p:spPr>
          <a:xfrm>
            <a:off x="1758983" y="1705750"/>
            <a:ext cx="2339102" cy="523220"/>
          </a:xfrm>
          <a:prstGeom prst="rect">
            <a:avLst/>
          </a:prstGeom>
          <a:noFill/>
          <a:ln>
            <a:solidFill>
              <a:srgbClr val="FFFFFF"/>
            </a:solidFill>
          </a:ln>
        </p:spPr>
        <p:txBody>
          <a:bodyPr wrap="none" rtlCol="0">
            <a:spAutoFit/>
          </a:bodyPr>
          <a:lstStyle/>
          <a:p>
            <a:pPr algn="l"/>
            <a:r>
              <a:rPr sz="2800" dirty="0" err="1" smtClean="0">
                <a:solidFill>
                  <a:srgbClr val="808080"/>
                </a:solidFill>
                <a:latin typeface="微软雅黑" panose="020B0503020204020204" charset="-122"/>
                <a:ea typeface="微软雅黑" panose="020B0503020204020204" charset="-122"/>
              </a:rPr>
              <a:t>应对</a:t>
            </a:r>
            <a:r>
              <a:rPr lang="zh-CN" altLang="en-US" sz="2800" dirty="0" smtClean="0">
                <a:solidFill>
                  <a:srgbClr val="808080"/>
                </a:solidFill>
                <a:latin typeface="微软雅黑" panose="020B0503020204020204" charset="-122"/>
                <a:ea typeface="微软雅黑" panose="020B0503020204020204" charset="-122"/>
              </a:rPr>
              <a:t>基本</a:t>
            </a:r>
            <a:r>
              <a:rPr sz="2800" dirty="0" err="1" smtClean="0">
                <a:solidFill>
                  <a:srgbClr val="808080"/>
                </a:solidFill>
                <a:latin typeface="微软雅黑" panose="020B0503020204020204" charset="-122"/>
                <a:ea typeface="微软雅黑" panose="020B0503020204020204" charset="-122"/>
              </a:rPr>
              <a:t>原则</a:t>
            </a:r>
            <a:endParaRPr sz="2800" dirty="0">
              <a:solidFill>
                <a:srgbClr val="808080"/>
              </a:solidFill>
              <a:latin typeface="微软雅黑" panose="020B0503020204020204" charset="-122"/>
              <a:ea typeface="微软雅黑" panose="020B0503020204020204" charset="-122"/>
            </a:endParaRPr>
          </a:p>
        </p:txBody>
      </p:sp>
      <p:grpSp>
        <p:nvGrpSpPr>
          <p:cNvPr id="60" name="组合 59"/>
          <p:cNvGrpSpPr/>
          <p:nvPr/>
        </p:nvGrpSpPr>
        <p:grpSpPr>
          <a:xfrm>
            <a:off x="1230967" y="2386228"/>
            <a:ext cx="584835" cy="584835"/>
            <a:chOff x="552261" y="1848682"/>
            <a:chExt cx="842337" cy="842337"/>
          </a:xfrm>
        </p:grpSpPr>
        <p:sp>
          <p:nvSpPr>
            <p:cNvPr id="61" name="椭圆 60"/>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2" name="椭圆 61"/>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3" name="椭圆 62"/>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p>
          </p:txBody>
        </p:sp>
      </p:grpSp>
      <p:grpSp>
        <p:nvGrpSpPr>
          <p:cNvPr id="64" name="组合 63"/>
          <p:cNvGrpSpPr/>
          <p:nvPr/>
        </p:nvGrpSpPr>
        <p:grpSpPr>
          <a:xfrm>
            <a:off x="1694517" y="3133525"/>
            <a:ext cx="584835" cy="584835"/>
            <a:chOff x="552261" y="1848682"/>
            <a:chExt cx="842337" cy="842337"/>
          </a:xfrm>
        </p:grpSpPr>
        <p:sp>
          <p:nvSpPr>
            <p:cNvPr id="65" name="椭圆 64"/>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椭圆 65"/>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椭圆 66"/>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t>4</a:t>
              </a:r>
            </a:p>
          </p:txBody>
        </p:sp>
      </p:grpSp>
      <p:grpSp>
        <p:nvGrpSpPr>
          <p:cNvPr id="68" name="组合 67"/>
          <p:cNvGrpSpPr/>
          <p:nvPr/>
        </p:nvGrpSpPr>
        <p:grpSpPr>
          <a:xfrm>
            <a:off x="2146539" y="3971627"/>
            <a:ext cx="584835" cy="584835"/>
            <a:chOff x="552261" y="1848682"/>
            <a:chExt cx="842337" cy="842337"/>
          </a:xfrm>
        </p:grpSpPr>
        <p:sp>
          <p:nvSpPr>
            <p:cNvPr id="69" name="椭圆 68"/>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0" name="椭圆 6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1" name="椭圆 70"/>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5</a:t>
              </a:r>
            </a:p>
          </p:txBody>
        </p:sp>
      </p:grpSp>
      <p:grpSp>
        <p:nvGrpSpPr>
          <p:cNvPr id="72" name="组合 71"/>
          <p:cNvGrpSpPr/>
          <p:nvPr/>
        </p:nvGrpSpPr>
        <p:grpSpPr>
          <a:xfrm>
            <a:off x="2609356" y="4701779"/>
            <a:ext cx="584835" cy="584835"/>
            <a:chOff x="552261" y="1848682"/>
            <a:chExt cx="842337" cy="842337"/>
          </a:xfrm>
        </p:grpSpPr>
        <p:sp>
          <p:nvSpPr>
            <p:cNvPr id="73" name="椭圆 72"/>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4" name="椭圆 73"/>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5" name="椭圆 74"/>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6</a:t>
              </a:r>
            </a:p>
          </p:txBody>
        </p:sp>
      </p:grpSp>
      <p:grpSp>
        <p:nvGrpSpPr>
          <p:cNvPr id="76" name="组合 75"/>
          <p:cNvGrpSpPr/>
          <p:nvPr/>
        </p:nvGrpSpPr>
        <p:grpSpPr>
          <a:xfrm>
            <a:off x="3062844" y="5431296"/>
            <a:ext cx="584835" cy="584835"/>
            <a:chOff x="552261" y="1848682"/>
            <a:chExt cx="842337" cy="842337"/>
          </a:xfrm>
        </p:grpSpPr>
        <p:sp>
          <p:nvSpPr>
            <p:cNvPr id="77" name="椭圆 76"/>
            <p:cNvSpPr/>
            <p:nvPr/>
          </p:nvSpPr>
          <p:spPr>
            <a:xfrm>
              <a:off x="552261" y="1848682"/>
              <a:ext cx="842337" cy="842337"/>
            </a:xfrm>
            <a:prstGeom prst="ellipse">
              <a:avLst/>
            </a:prstGeom>
            <a:noFill/>
            <a:ln>
              <a:solidFill>
                <a:schemeClr val="accent5">
                  <a:lumMod val="60000"/>
                  <a:lumOff val="40000"/>
                </a:schemeClr>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8" name="椭圆 77"/>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9" name="椭圆 78"/>
            <p:cNvSpPr/>
            <p:nvPr/>
          </p:nvSpPr>
          <p:spPr>
            <a:xfrm>
              <a:off x="727784" y="2024205"/>
              <a:ext cx="491291" cy="491291"/>
            </a:xfrm>
            <a:prstGeom prst="ellipse">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7</a:t>
              </a:r>
            </a:p>
          </p:txBody>
        </p:sp>
      </p:grpSp>
      <p:sp>
        <p:nvSpPr>
          <p:cNvPr id="102" name="文本框 101"/>
          <p:cNvSpPr txBox="1"/>
          <p:nvPr/>
        </p:nvSpPr>
        <p:spPr>
          <a:xfrm>
            <a:off x="2146478" y="2399217"/>
            <a:ext cx="4450080" cy="521970"/>
          </a:xfrm>
          <a:prstGeom prst="rect">
            <a:avLst/>
          </a:prstGeom>
          <a:noFill/>
          <a:ln>
            <a:solidFill>
              <a:srgbClr val="FFFFFF"/>
            </a:solidFill>
          </a:ln>
        </p:spPr>
        <p:txBody>
          <a:bodyPr wrap="none" rtlCol="0">
            <a:spAutoFit/>
          </a:bodyPr>
          <a:lstStyle/>
          <a:p>
            <a:pPr algn="l"/>
            <a:r>
              <a:rPr sz="2800">
                <a:solidFill>
                  <a:schemeClr val="tx1">
                    <a:lumMod val="50000"/>
                    <a:lumOff val="50000"/>
                  </a:schemeClr>
                </a:solidFill>
                <a:latin typeface="微软雅黑" panose="020B0503020204020204" charset="-122"/>
                <a:ea typeface="微软雅黑" panose="020B0503020204020204" charset="-122"/>
              </a:rPr>
              <a:t>政府会计制度改革的应对点</a:t>
            </a:r>
          </a:p>
        </p:txBody>
      </p:sp>
      <p:sp>
        <p:nvSpPr>
          <p:cNvPr id="103" name="文本框 102"/>
          <p:cNvSpPr txBox="1"/>
          <p:nvPr/>
        </p:nvSpPr>
        <p:spPr>
          <a:xfrm>
            <a:off x="2499342" y="3134010"/>
            <a:ext cx="1605280" cy="521970"/>
          </a:xfrm>
          <a:prstGeom prst="rect">
            <a:avLst/>
          </a:prstGeom>
          <a:noFill/>
          <a:ln>
            <a:solidFill>
              <a:srgbClr val="FFFFFF"/>
            </a:solidFill>
          </a:ln>
        </p:spPr>
        <p:txBody>
          <a:bodyPr wrap="none" rtlCol="0">
            <a:spAutoFit/>
          </a:bodyPr>
          <a:lstStyle/>
          <a:p>
            <a:pPr algn="l"/>
            <a:r>
              <a:rPr sz="2800" dirty="0">
                <a:solidFill>
                  <a:srgbClr val="808080"/>
                </a:solidFill>
                <a:latin typeface="微软雅黑" panose="020B0503020204020204" charset="-122"/>
                <a:ea typeface="微软雅黑" panose="020B0503020204020204" charset="-122"/>
              </a:rPr>
              <a:t>系统应对</a:t>
            </a:r>
          </a:p>
        </p:txBody>
      </p:sp>
      <p:sp>
        <p:nvSpPr>
          <p:cNvPr id="104" name="文本框 103"/>
          <p:cNvSpPr txBox="1"/>
          <p:nvPr/>
        </p:nvSpPr>
        <p:spPr>
          <a:xfrm>
            <a:off x="2923765" y="3972014"/>
            <a:ext cx="2316480" cy="521970"/>
          </a:xfrm>
          <a:prstGeom prst="rect">
            <a:avLst/>
          </a:prstGeom>
          <a:noFill/>
          <a:ln>
            <a:solidFill>
              <a:srgbClr val="FFFFFF"/>
            </a:solidFill>
          </a:ln>
        </p:spPr>
        <p:txBody>
          <a:bodyPr wrap="none" rtlCol="0">
            <a:spAutoFit/>
          </a:bodyPr>
          <a:lstStyle/>
          <a:p>
            <a:pPr algn="l"/>
            <a:r>
              <a:rPr sz="2800" dirty="0">
                <a:solidFill>
                  <a:schemeClr val="tx1">
                    <a:lumMod val="50000"/>
                    <a:lumOff val="50000"/>
                  </a:schemeClr>
                </a:solidFill>
                <a:latin typeface="微软雅黑" panose="020B0503020204020204" charset="-122"/>
                <a:ea typeface="微软雅黑" panose="020B0503020204020204" charset="-122"/>
              </a:rPr>
              <a:t>外围系统应对</a:t>
            </a:r>
          </a:p>
        </p:txBody>
      </p:sp>
      <p:sp>
        <p:nvSpPr>
          <p:cNvPr id="105" name="文本框 104"/>
          <p:cNvSpPr txBox="1"/>
          <p:nvPr/>
        </p:nvSpPr>
        <p:spPr>
          <a:xfrm>
            <a:off x="3525549" y="4701335"/>
            <a:ext cx="1605280" cy="521970"/>
          </a:xfrm>
          <a:prstGeom prst="rect">
            <a:avLst/>
          </a:prstGeom>
          <a:noFill/>
          <a:ln>
            <a:solidFill>
              <a:srgbClr val="FFFFFF"/>
            </a:solidFill>
          </a:ln>
        </p:spPr>
        <p:txBody>
          <a:bodyPr wrap="none" rtlCol="0">
            <a:spAutoFit/>
          </a:bodyPr>
          <a:lstStyle/>
          <a:p>
            <a:pPr algn="l"/>
            <a:r>
              <a:rPr sz="2800" dirty="0">
                <a:solidFill>
                  <a:srgbClr val="808080"/>
                </a:solidFill>
                <a:latin typeface="微软雅黑" panose="020B0503020204020204" charset="-122"/>
                <a:ea typeface="微软雅黑" panose="020B0503020204020204" charset="-122"/>
              </a:rPr>
              <a:t>衔接转换</a:t>
            </a:r>
          </a:p>
        </p:txBody>
      </p:sp>
      <p:sp>
        <p:nvSpPr>
          <p:cNvPr id="106" name="文本框 105"/>
          <p:cNvSpPr txBox="1"/>
          <p:nvPr/>
        </p:nvSpPr>
        <p:spPr>
          <a:xfrm>
            <a:off x="3901516" y="5433733"/>
            <a:ext cx="2672080" cy="521970"/>
          </a:xfrm>
          <a:prstGeom prst="rect">
            <a:avLst/>
          </a:prstGeom>
          <a:noFill/>
          <a:ln>
            <a:solidFill>
              <a:srgbClr val="FFFFFF"/>
            </a:solidFill>
          </a:ln>
        </p:spPr>
        <p:txBody>
          <a:bodyPr wrap="none" rtlCol="0">
            <a:spAutoFit/>
          </a:bodyPr>
          <a:lstStyle/>
          <a:p>
            <a:pPr algn="l"/>
            <a:r>
              <a:rPr sz="2800" dirty="0">
                <a:solidFill>
                  <a:schemeClr val="tx1">
                    <a:lumMod val="50000"/>
                    <a:lumOff val="50000"/>
                  </a:schemeClr>
                </a:solidFill>
                <a:latin typeface="微软雅黑" panose="020B0503020204020204" charset="-122"/>
                <a:ea typeface="微软雅黑" panose="020B0503020204020204" charset="-122"/>
              </a:rPr>
              <a:t>业财融和新发展</a:t>
            </a:r>
          </a:p>
        </p:txBody>
      </p:sp>
    </p:spTree>
  </p:cSld>
  <p:clrMapOvr>
    <a:masterClrMapping/>
  </p:clrMapOvr>
  <mc:AlternateContent xmlns:mc="http://schemas.openxmlformats.org/markup-compatibility/2006" xmlns:p14="http://schemas.microsoft.com/office/powerpoint/2010/main">
    <mc:Choice Requires="p14">
      <p:transition spd="slow" p14:dur="9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1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10" fill="hold"/>
                                        <p:tgtEl>
                                          <p:spTgt spid="12"/>
                                        </p:tgtEl>
                                        <p:attrNameLst>
                                          <p:attrName>ppt_y</p:attrName>
                                        </p:attrNameLst>
                                      </p:cBhvr>
                                      <p:tavLst>
                                        <p:tav tm="0">
                                          <p:val>
                                            <p:strVal val="#ppt_y"/>
                                          </p:val>
                                        </p:tav>
                                        <p:tav tm="100000">
                                          <p:val>
                                            <p:strVal val="#ppt_y"/>
                                          </p:val>
                                        </p:tav>
                                      </p:tavLst>
                                    </p:anim>
                                    <p:anim calcmode="lin" valueType="num">
                                      <p:cBhvr>
                                        <p:cTn id="19" dur="1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1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10" tmFilter="0,0; .5, 1; 1, 1"/>
                                        <p:tgtEl>
                                          <p:spTgt spid="12"/>
                                        </p:tgtEl>
                                      </p:cBhvr>
                                    </p:animEffect>
                                  </p:childTnLst>
                                </p:cTn>
                              </p:par>
                            </p:childTnLst>
                          </p:cTn>
                        </p:par>
                        <p:par>
                          <p:cTn id="22" fill="hold">
                            <p:stCondLst>
                              <p:cond delay="1011"/>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59"/>
                                        </p:tgtEl>
                                        <p:attrNameLst>
                                          <p:attrName>style.visibility</p:attrName>
                                        </p:attrNameLst>
                                      </p:cBhvr>
                                      <p:to>
                                        <p:strVal val="visible"/>
                                      </p:to>
                                    </p:set>
                                    <p:anim calcmode="lin" valueType="num">
                                      <p:cBhvr>
                                        <p:cTn id="25" dur="1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26" dur="10" fill="hold"/>
                                        <p:tgtEl>
                                          <p:spTgt spid="59"/>
                                        </p:tgtEl>
                                        <p:attrNameLst>
                                          <p:attrName>ppt_y</p:attrName>
                                        </p:attrNameLst>
                                      </p:cBhvr>
                                      <p:tavLst>
                                        <p:tav tm="0">
                                          <p:val>
                                            <p:strVal val="#ppt_y"/>
                                          </p:val>
                                        </p:tav>
                                        <p:tav tm="100000">
                                          <p:val>
                                            <p:strVal val="#ppt_y"/>
                                          </p:val>
                                        </p:tav>
                                      </p:tavLst>
                                    </p:anim>
                                    <p:anim calcmode="lin" valueType="num">
                                      <p:cBhvr>
                                        <p:cTn id="27" dur="1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28" dur="1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 tmFilter="0,0; .5, 1; 1, 1"/>
                                        <p:tgtEl>
                                          <p:spTgt spid="59"/>
                                        </p:tgtEl>
                                      </p:cBhvr>
                                    </p:animEffect>
                                  </p:childTnLst>
                                </p:cTn>
                              </p:par>
                            </p:childTnLst>
                          </p:cTn>
                        </p:par>
                        <p:par>
                          <p:cTn id="30" fill="hold">
                            <p:stCondLst>
                              <p:cond delay="1026"/>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2"/>
                                        </p:tgtEl>
                                        <p:attrNameLst>
                                          <p:attrName>style.visibility</p:attrName>
                                        </p:attrNameLst>
                                      </p:cBhvr>
                                      <p:to>
                                        <p:strVal val="visible"/>
                                      </p:to>
                                    </p:set>
                                    <p:anim calcmode="lin" valueType="num">
                                      <p:cBhvr>
                                        <p:cTn id="33" dur="1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34" dur="10" fill="hold"/>
                                        <p:tgtEl>
                                          <p:spTgt spid="102"/>
                                        </p:tgtEl>
                                        <p:attrNameLst>
                                          <p:attrName>ppt_y</p:attrName>
                                        </p:attrNameLst>
                                      </p:cBhvr>
                                      <p:tavLst>
                                        <p:tav tm="0">
                                          <p:val>
                                            <p:strVal val="#ppt_y"/>
                                          </p:val>
                                        </p:tav>
                                        <p:tav tm="100000">
                                          <p:val>
                                            <p:strVal val="#ppt_y"/>
                                          </p:val>
                                        </p:tav>
                                      </p:tavLst>
                                    </p:anim>
                                    <p:anim calcmode="lin" valueType="num">
                                      <p:cBhvr>
                                        <p:cTn id="35" dur="1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36" dur="1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 tmFilter="0,0; .5, 1; 1, 1"/>
                                        <p:tgtEl>
                                          <p:spTgt spid="102"/>
                                        </p:tgtEl>
                                      </p:cBhvr>
                                    </p:animEffect>
                                  </p:childTnLst>
                                </p:cTn>
                              </p:par>
                            </p:childTnLst>
                          </p:cTn>
                        </p:par>
                        <p:par>
                          <p:cTn id="38" fill="hold">
                            <p:stCondLst>
                              <p:cond delay="1047"/>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3"/>
                                        </p:tgtEl>
                                        <p:attrNameLst>
                                          <p:attrName>style.visibility</p:attrName>
                                        </p:attrNameLst>
                                      </p:cBhvr>
                                      <p:to>
                                        <p:strVal val="visible"/>
                                      </p:to>
                                    </p:set>
                                    <p:anim calcmode="lin" valueType="num">
                                      <p:cBhvr>
                                        <p:cTn id="41" dur="1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42" dur="10" fill="hold"/>
                                        <p:tgtEl>
                                          <p:spTgt spid="103"/>
                                        </p:tgtEl>
                                        <p:attrNameLst>
                                          <p:attrName>ppt_y</p:attrName>
                                        </p:attrNameLst>
                                      </p:cBhvr>
                                      <p:tavLst>
                                        <p:tav tm="0">
                                          <p:val>
                                            <p:strVal val="#ppt_y"/>
                                          </p:val>
                                        </p:tav>
                                        <p:tav tm="100000">
                                          <p:val>
                                            <p:strVal val="#ppt_y"/>
                                          </p:val>
                                        </p:tav>
                                      </p:tavLst>
                                    </p:anim>
                                    <p:anim calcmode="lin" valueType="num">
                                      <p:cBhvr>
                                        <p:cTn id="43" dur="1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44" dur="1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10" tmFilter="0,0; .5, 1; 1, 1"/>
                                        <p:tgtEl>
                                          <p:spTgt spid="103"/>
                                        </p:tgtEl>
                                      </p:cBhvr>
                                    </p:animEffect>
                                  </p:childTnLst>
                                </p:cTn>
                              </p:par>
                            </p:childTnLst>
                          </p:cTn>
                        </p:par>
                        <p:par>
                          <p:cTn id="46" fill="hold">
                            <p:stCondLst>
                              <p:cond delay="106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04"/>
                                        </p:tgtEl>
                                        <p:attrNameLst>
                                          <p:attrName>style.visibility</p:attrName>
                                        </p:attrNameLst>
                                      </p:cBhvr>
                                      <p:to>
                                        <p:strVal val="visible"/>
                                      </p:to>
                                    </p:set>
                                    <p:anim calcmode="lin" valueType="num">
                                      <p:cBhvr>
                                        <p:cTn id="49" dur="1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50" dur="10" fill="hold"/>
                                        <p:tgtEl>
                                          <p:spTgt spid="104"/>
                                        </p:tgtEl>
                                        <p:attrNameLst>
                                          <p:attrName>ppt_y</p:attrName>
                                        </p:attrNameLst>
                                      </p:cBhvr>
                                      <p:tavLst>
                                        <p:tav tm="0">
                                          <p:val>
                                            <p:strVal val="#ppt_y"/>
                                          </p:val>
                                        </p:tav>
                                        <p:tav tm="100000">
                                          <p:val>
                                            <p:strVal val="#ppt_y"/>
                                          </p:val>
                                        </p:tav>
                                      </p:tavLst>
                                    </p:anim>
                                    <p:anim calcmode="lin" valueType="num">
                                      <p:cBhvr>
                                        <p:cTn id="51" dur="1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52" dur="1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10" tmFilter="0,0; .5, 1; 1, 1"/>
                                        <p:tgtEl>
                                          <p:spTgt spid="104"/>
                                        </p:tgtEl>
                                      </p:cBhvr>
                                    </p:animEffect>
                                  </p:childTnLst>
                                </p:cTn>
                              </p:par>
                            </p:childTnLst>
                          </p:cTn>
                        </p:par>
                        <p:par>
                          <p:cTn id="54" fill="hold">
                            <p:stCondLst>
                              <p:cond delay="1075"/>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05"/>
                                        </p:tgtEl>
                                        <p:attrNameLst>
                                          <p:attrName>style.visibility</p:attrName>
                                        </p:attrNameLst>
                                      </p:cBhvr>
                                      <p:to>
                                        <p:strVal val="visible"/>
                                      </p:to>
                                    </p:set>
                                    <p:anim calcmode="lin" valueType="num">
                                      <p:cBhvr>
                                        <p:cTn id="57" dur="1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58" dur="10" fill="hold"/>
                                        <p:tgtEl>
                                          <p:spTgt spid="105"/>
                                        </p:tgtEl>
                                        <p:attrNameLst>
                                          <p:attrName>ppt_y</p:attrName>
                                        </p:attrNameLst>
                                      </p:cBhvr>
                                      <p:tavLst>
                                        <p:tav tm="0">
                                          <p:val>
                                            <p:strVal val="#ppt_y"/>
                                          </p:val>
                                        </p:tav>
                                        <p:tav tm="100000">
                                          <p:val>
                                            <p:strVal val="#ppt_y"/>
                                          </p:val>
                                        </p:tav>
                                      </p:tavLst>
                                    </p:anim>
                                    <p:anim calcmode="lin" valueType="num">
                                      <p:cBhvr>
                                        <p:cTn id="59" dur="1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60" dur="1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61" dur="10" tmFilter="0,0; .5, 1; 1, 1"/>
                                        <p:tgtEl>
                                          <p:spTgt spid="105"/>
                                        </p:tgtEl>
                                      </p:cBhvr>
                                    </p:animEffect>
                                  </p:childTnLst>
                                </p:cTn>
                              </p:par>
                            </p:childTnLst>
                          </p:cTn>
                        </p:par>
                        <p:par>
                          <p:cTn id="62" fill="hold">
                            <p:stCondLst>
                              <p:cond delay="1088"/>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06"/>
                                        </p:tgtEl>
                                        <p:attrNameLst>
                                          <p:attrName>style.visibility</p:attrName>
                                        </p:attrNameLst>
                                      </p:cBhvr>
                                      <p:to>
                                        <p:strVal val="visible"/>
                                      </p:to>
                                    </p:set>
                                    <p:anim calcmode="lin" valueType="num">
                                      <p:cBhvr>
                                        <p:cTn id="65" dur="1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66" dur="10" fill="hold"/>
                                        <p:tgtEl>
                                          <p:spTgt spid="106"/>
                                        </p:tgtEl>
                                        <p:attrNameLst>
                                          <p:attrName>ppt_y</p:attrName>
                                        </p:attrNameLst>
                                      </p:cBhvr>
                                      <p:tavLst>
                                        <p:tav tm="0">
                                          <p:val>
                                            <p:strVal val="#ppt_y"/>
                                          </p:val>
                                        </p:tav>
                                        <p:tav tm="100000">
                                          <p:val>
                                            <p:strVal val="#ppt_y"/>
                                          </p:val>
                                        </p:tav>
                                      </p:tavLst>
                                    </p:anim>
                                    <p:anim calcmode="lin" valueType="num">
                                      <p:cBhvr>
                                        <p:cTn id="67" dur="1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68" dur="1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69" dur="10" tmFilter="0,0; .5, 1; 1, 1"/>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bldLvl="0" animBg="1"/>
      <p:bldP spid="59" grpId="0" bldLvl="0" animBg="1"/>
      <p:bldP spid="102" grpId="0" bldLvl="0" animBg="1"/>
      <p:bldP spid="103" grpId="0" bldLvl="0" animBg="1"/>
      <p:bldP spid="104" grpId="0" bldLvl="0" animBg="1"/>
      <p:bldP spid="105" grpId="0" bldLvl="0" animBg="1"/>
      <p:bldP spid="10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508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5" name="矩形 204"/>
          <p:cNvSpPr/>
          <p:nvPr/>
        </p:nvSpPr>
        <p:spPr>
          <a:xfrm>
            <a:off x="5624830" y="1961515"/>
            <a:ext cx="3070225" cy="1861185"/>
          </a:xfrm>
          <a:prstGeom prst="rect">
            <a:avLst/>
          </a:prstGeom>
        </p:spPr>
        <p:txBody>
          <a:bodyPr wrap="square">
            <a:spAutoFit/>
          </a:bodyPr>
          <a:lstStyle/>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购入（需安装、扣留质保金、跨年度</a:t>
            </a: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分期付款）、置换</a:t>
            </a: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、无偿调入、接受捐赠、自建</a:t>
            </a: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历史成本、重置成本、现值、公允价值和名义</a:t>
            </a: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金额</a:t>
            </a:r>
            <a:endParaRPr lang="en-US" altLang="zh-CN"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a:lnSpc>
                <a:spcPct val="120000"/>
              </a:lnSpc>
              <a:spcBef>
                <a:spcPts val="0"/>
              </a:spcBef>
              <a:spcAft>
                <a:spcPts val="0"/>
              </a:spcAft>
            </a:pP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没有双分录，</a:t>
            </a:r>
            <a:r>
              <a:rPr lang="zh-CN" altLang="en-US" sz="1600" dirty="0" smtClean="0">
                <a:solidFill>
                  <a:srgbClr val="FF0000"/>
                </a:solidFill>
                <a:latin typeface="微软雅黑" panose="020B0503020204020204" charset="-122"/>
                <a:ea typeface="微软雅黑" panose="020B0503020204020204" charset="-122"/>
                <a:cs typeface="Open Sans" panose="020B0606030504020204" pitchFamily="34" charset="0"/>
                <a:sym typeface="+mn-ea"/>
              </a:rPr>
              <a:t>支出直接资本化</a:t>
            </a:r>
            <a:endParaRPr lang="zh-CN" altLang="en-US" sz="1600" dirty="0">
              <a:solidFill>
                <a:srgbClr val="FF0000"/>
              </a:solidFill>
              <a:latin typeface="微软雅黑" panose="020B0503020204020204" charset="-122"/>
              <a:ea typeface="微软雅黑" panose="020B0503020204020204" charset="-122"/>
              <a:cs typeface="Open Sans" panose="020B0606030504020204" pitchFamily="34" charset="0"/>
              <a:sym typeface="+mn-ea"/>
            </a:endParaRPr>
          </a:p>
        </p:txBody>
      </p:sp>
      <p:grpSp>
        <p:nvGrpSpPr>
          <p:cNvPr id="207" name="组合 206"/>
          <p:cNvGrpSpPr/>
          <p:nvPr/>
        </p:nvGrpSpPr>
        <p:grpSpPr>
          <a:xfrm>
            <a:off x="5685729" y="1380482"/>
            <a:ext cx="561181" cy="561182"/>
            <a:chOff x="503238" y="1734936"/>
            <a:chExt cx="612620" cy="612620"/>
          </a:xfrm>
        </p:grpSpPr>
        <p:sp>
          <p:nvSpPr>
            <p:cNvPr id="209" name="椭圆 208"/>
            <p:cNvSpPr/>
            <p:nvPr/>
          </p:nvSpPr>
          <p:spPr>
            <a:xfrm>
              <a:off x="503238" y="1734936"/>
              <a:ext cx="612620" cy="612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endParaRPr>
            </a:p>
          </p:txBody>
        </p:sp>
        <p:grpSp>
          <p:nvGrpSpPr>
            <p:cNvPr id="210" name="组合 209"/>
            <p:cNvGrpSpPr/>
            <p:nvPr/>
          </p:nvGrpSpPr>
          <p:grpSpPr>
            <a:xfrm>
              <a:off x="650052" y="1881750"/>
              <a:ext cx="318993" cy="318993"/>
              <a:chOff x="13405333" y="-598488"/>
              <a:chExt cx="479425" cy="479425"/>
            </a:xfrm>
            <a:solidFill>
              <a:schemeClr val="bg1"/>
            </a:solidFill>
          </p:grpSpPr>
          <p:sp>
            <p:nvSpPr>
              <p:cNvPr id="211"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212"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213"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214"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2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endParaRPr>
              </a:p>
            </p:txBody>
          </p:sp>
          <p:sp>
            <p:nvSpPr>
              <p:cNvPr id="216"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endParaRPr>
              </a:p>
            </p:txBody>
          </p:sp>
        </p:grpSp>
      </p:grpSp>
      <p:sp>
        <p:nvSpPr>
          <p:cNvPr id="208" name="矩形 207"/>
          <p:cNvSpPr/>
          <p:nvPr/>
        </p:nvSpPr>
        <p:spPr>
          <a:xfrm>
            <a:off x="6247233" y="1477655"/>
            <a:ext cx="1897171" cy="400110"/>
          </a:xfrm>
          <a:prstGeom prst="rect">
            <a:avLst/>
          </a:prstGeom>
        </p:spPr>
        <p:txBody>
          <a:bodyPr wrap="square" anchor="ctr">
            <a:spAutoFit/>
          </a:bodyPr>
          <a:lstStyle/>
          <a:p>
            <a:r>
              <a:rPr lang="zh-CN" altLang="en-US" sz="2000" b="1" dirty="0">
                <a:solidFill>
                  <a:srgbClr val="005A9E"/>
                </a:solidFill>
                <a:latin typeface="微软雅黑" panose="020B0503020204020204" charset="-122"/>
                <a:ea typeface="微软雅黑" panose="020B0503020204020204" charset="-122"/>
              </a:rPr>
              <a:t>取得</a:t>
            </a:r>
          </a:p>
        </p:txBody>
      </p:sp>
      <p:sp>
        <p:nvSpPr>
          <p:cNvPr id="217" name="矩形 216"/>
          <p:cNvSpPr/>
          <p:nvPr/>
        </p:nvSpPr>
        <p:spPr>
          <a:xfrm>
            <a:off x="8880231" y="1961603"/>
            <a:ext cx="3166354" cy="1565910"/>
          </a:xfrm>
          <a:prstGeom prst="rect">
            <a:avLst/>
          </a:prstGeom>
        </p:spPr>
        <p:txBody>
          <a:bodyPr wrap="square">
            <a:spAutoFit/>
          </a:bodyPr>
          <a:lstStyle/>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应当采用年限</a:t>
            </a: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平均法，不考虑净残值</a:t>
            </a:r>
            <a:endPar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当月增加当月计提当月减少当月不</a:t>
            </a: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提</a:t>
            </a:r>
            <a:endParaRPr lang="en-US" altLang="zh-CN"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a:lnSpc>
                <a:spcPct val="120000"/>
              </a:lnSpc>
              <a:spcBef>
                <a:spcPts val="0"/>
              </a:spcBef>
              <a:spcAft>
                <a:spcPts val="0"/>
              </a:spcAft>
            </a:pP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根据成本核算对象设置项目</a:t>
            </a:r>
            <a:endPar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18" name="矩形 217"/>
          <p:cNvSpPr/>
          <p:nvPr/>
        </p:nvSpPr>
        <p:spPr>
          <a:xfrm>
            <a:off x="9517622" y="1460510"/>
            <a:ext cx="1897171" cy="400110"/>
          </a:xfrm>
          <a:prstGeom prst="rect">
            <a:avLst/>
          </a:prstGeom>
        </p:spPr>
        <p:txBody>
          <a:bodyPr wrap="square" anchor="ctr">
            <a:spAutoFit/>
          </a:bodyPr>
          <a:lstStyle/>
          <a:p>
            <a:r>
              <a:rPr lang="zh-CN" altLang="en-US" sz="2000" b="1" dirty="0">
                <a:solidFill>
                  <a:srgbClr val="005A9E"/>
                </a:solidFill>
                <a:latin typeface="微软雅黑" panose="020B0503020204020204" charset="-122"/>
                <a:ea typeface="微软雅黑" panose="020B0503020204020204" charset="-122"/>
              </a:rPr>
              <a:t>折旧</a:t>
            </a:r>
          </a:p>
        </p:txBody>
      </p:sp>
      <p:grpSp>
        <p:nvGrpSpPr>
          <p:cNvPr id="5" name="组合 4"/>
          <p:cNvGrpSpPr/>
          <p:nvPr/>
        </p:nvGrpSpPr>
        <p:grpSpPr>
          <a:xfrm>
            <a:off x="8913495" y="1325470"/>
            <a:ext cx="561340" cy="561340"/>
            <a:chOff x="14005" y="2602"/>
            <a:chExt cx="884" cy="884"/>
          </a:xfrm>
        </p:grpSpPr>
        <p:sp>
          <p:nvSpPr>
            <p:cNvPr id="220" name="椭圆 219"/>
            <p:cNvSpPr/>
            <p:nvPr/>
          </p:nvSpPr>
          <p:spPr>
            <a:xfrm>
              <a:off x="14005" y="2602"/>
              <a:ext cx="884" cy="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14217" y="2900"/>
              <a:ext cx="460" cy="317"/>
              <a:chOff x="9641770" y="1952307"/>
              <a:chExt cx="219923" cy="151470"/>
            </a:xfrm>
          </p:grpSpPr>
          <p:sp>
            <p:nvSpPr>
              <p:cNvPr id="222"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3"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4"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5"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6"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7"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9"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0"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1"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32" name="矩形 231"/>
          <p:cNvSpPr/>
          <p:nvPr/>
        </p:nvSpPr>
        <p:spPr>
          <a:xfrm>
            <a:off x="5685961" y="4581640"/>
            <a:ext cx="3133738" cy="1271270"/>
          </a:xfrm>
          <a:prstGeom prst="rect">
            <a:avLst/>
          </a:prstGeom>
        </p:spPr>
        <p:txBody>
          <a:bodyPr wrap="square">
            <a:spAutoFit/>
          </a:bodyPr>
          <a:lstStyle/>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包括转销的被处置资产价值，以及在处置过程中发生的相关费用或者处置收入小于相关费用形成的净支出。</a:t>
            </a:r>
            <a:endParaRPr lang="zh-CN" altLang="zh-CN"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33" name="矩形 232"/>
          <p:cNvSpPr/>
          <p:nvPr/>
        </p:nvSpPr>
        <p:spPr>
          <a:xfrm>
            <a:off x="6247233" y="4084659"/>
            <a:ext cx="1897171" cy="400110"/>
          </a:xfrm>
          <a:prstGeom prst="rect">
            <a:avLst/>
          </a:prstGeom>
        </p:spPr>
        <p:txBody>
          <a:bodyPr wrap="square" anchor="ctr">
            <a:spAutoFit/>
          </a:bodyPr>
          <a:lstStyle/>
          <a:p>
            <a:r>
              <a:rPr lang="zh-CN" altLang="en-US" sz="2000" b="1" dirty="0">
                <a:solidFill>
                  <a:srgbClr val="005A9E"/>
                </a:solidFill>
                <a:latin typeface="微软雅黑" panose="020B0503020204020204" charset="-122"/>
                <a:ea typeface="微软雅黑" panose="020B0503020204020204" charset="-122"/>
              </a:rPr>
              <a:t>处置</a:t>
            </a:r>
          </a:p>
        </p:txBody>
      </p:sp>
      <p:grpSp>
        <p:nvGrpSpPr>
          <p:cNvPr id="11" name="组合 10"/>
          <p:cNvGrpSpPr/>
          <p:nvPr/>
        </p:nvGrpSpPr>
        <p:grpSpPr>
          <a:xfrm>
            <a:off x="5704840" y="4020294"/>
            <a:ext cx="561340" cy="561340"/>
            <a:chOff x="7854" y="6917"/>
            <a:chExt cx="884" cy="884"/>
          </a:xfrm>
        </p:grpSpPr>
        <p:sp>
          <p:nvSpPr>
            <p:cNvPr id="235" name="椭圆 234"/>
            <p:cNvSpPr/>
            <p:nvPr/>
          </p:nvSpPr>
          <p:spPr>
            <a:xfrm>
              <a:off x="7854" y="6917"/>
              <a:ext cx="884" cy="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6" name="组合 235"/>
            <p:cNvGrpSpPr/>
            <p:nvPr/>
          </p:nvGrpSpPr>
          <p:grpSpPr>
            <a:xfrm>
              <a:off x="8067" y="7134"/>
              <a:ext cx="457" cy="450"/>
              <a:chOff x="14627708" y="5551488"/>
              <a:chExt cx="487362" cy="479425"/>
            </a:xfrm>
            <a:solidFill>
              <a:schemeClr val="bg1"/>
            </a:solidFill>
          </p:grpSpPr>
          <p:sp>
            <p:nvSpPr>
              <p:cNvPr id="237"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45" name="矩形 244"/>
          <p:cNvSpPr/>
          <p:nvPr/>
        </p:nvSpPr>
        <p:spPr>
          <a:xfrm>
            <a:off x="8880692" y="4581657"/>
            <a:ext cx="3133738" cy="1271270"/>
          </a:xfrm>
          <a:prstGeom prst="rect">
            <a:avLst/>
          </a:prstGeom>
        </p:spPr>
        <p:txBody>
          <a:bodyPr wrap="square">
            <a:spAutoFit/>
          </a:bodyPr>
          <a:lstStyle/>
          <a:p>
            <a:pPr>
              <a:lnSpc>
                <a:spcPct val="120000"/>
              </a:lnSpc>
              <a:spcBef>
                <a:spcPts val="0"/>
              </a:spcBef>
              <a:spcAft>
                <a:spcPts val="0"/>
              </a:spcAft>
            </a:pPr>
            <a:r>
              <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资产盘亏、毁损以及资产报废等，应当先通过“待处理财产损溢”科目进行核算，再将处理资产价值和处理净支出计入本科目</a:t>
            </a:r>
            <a:r>
              <a:rPr lang="zh-CN" altLang="en-US" sz="16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a:t>
            </a:r>
            <a:endParaRPr lang="zh-CN" altLang="en-US" sz="16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46" name="矩形 245"/>
          <p:cNvSpPr/>
          <p:nvPr/>
        </p:nvSpPr>
        <p:spPr>
          <a:xfrm>
            <a:off x="9517622" y="4018261"/>
            <a:ext cx="1897171" cy="400110"/>
          </a:xfrm>
          <a:prstGeom prst="rect">
            <a:avLst/>
          </a:prstGeom>
        </p:spPr>
        <p:txBody>
          <a:bodyPr wrap="square" anchor="ctr">
            <a:spAutoFit/>
          </a:bodyPr>
          <a:lstStyle/>
          <a:p>
            <a:r>
              <a:rPr lang="zh-CN" altLang="en-US" sz="2000" b="1" dirty="0">
                <a:solidFill>
                  <a:srgbClr val="005A9E"/>
                </a:solidFill>
                <a:latin typeface="微软雅黑" panose="020B0503020204020204" charset="-122"/>
                <a:ea typeface="微软雅黑" panose="020B0503020204020204" charset="-122"/>
              </a:rPr>
              <a:t>报废</a:t>
            </a:r>
          </a:p>
        </p:txBody>
      </p:sp>
      <p:grpSp>
        <p:nvGrpSpPr>
          <p:cNvPr id="9" name="组合 8"/>
          <p:cNvGrpSpPr/>
          <p:nvPr/>
        </p:nvGrpSpPr>
        <p:grpSpPr>
          <a:xfrm>
            <a:off x="8940800" y="3948286"/>
            <a:ext cx="561340" cy="561340"/>
            <a:chOff x="13872" y="6037"/>
            <a:chExt cx="884" cy="884"/>
          </a:xfrm>
        </p:grpSpPr>
        <p:sp>
          <p:nvSpPr>
            <p:cNvPr id="248" name="椭圆 247"/>
            <p:cNvSpPr/>
            <p:nvPr/>
          </p:nvSpPr>
          <p:spPr>
            <a:xfrm>
              <a:off x="13872" y="6037"/>
              <a:ext cx="884" cy="8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组合 248"/>
            <p:cNvGrpSpPr/>
            <p:nvPr/>
          </p:nvGrpSpPr>
          <p:grpSpPr>
            <a:xfrm>
              <a:off x="14117" y="6306"/>
              <a:ext cx="445" cy="446"/>
              <a:chOff x="13416445" y="3094038"/>
              <a:chExt cx="463550" cy="465138"/>
            </a:xfrm>
            <a:solidFill>
              <a:schemeClr val="bg1"/>
            </a:solidFill>
          </p:grpSpPr>
          <p:sp>
            <p:nvSpPr>
              <p:cNvPr id="25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aphicFrame>
        <p:nvGraphicFramePr>
          <p:cNvPr id="57" name="表格 56"/>
          <p:cNvGraphicFramePr>
            <a:graphicFrameLocks noGrp="1"/>
          </p:cNvGraphicFramePr>
          <p:nvPr/>
        </p:nvGraphicFramePr>
        <p:xfrm>
          <a:off x="298221" y="1306049"/>
          <a:ext cx="5112000" cy="47464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32000">
                  <a:extLst>
                    <a:ext uri="{9D8B030D-6E8A-4147-A177-3AD203B41FA5}">
                      <a16:colId xmlns:a16="http://schemas.microsoft.com/office/drawing/2014/main" val="20000"/>
                    </a:ext>
                  </a:extLst>
                </a:gridCol>
                <a:gridCol w="576000">
                  <a:extLst>
                    <a:ext uri="{9D8B030D-6E8A-4147-A177-3AD203B41FA5}">
                      <a16:colId xmlns:a16="http://schemas.microsoft.com/office/drawing/2014/main" val="20001"/>
                    </a:ext>
                  </a:extLst>
                </a:gridCol>
                <a:gridCol w="2592000">
                  <a:extLst>
                    <a:ext uri="{9D8B030D-6E8A-4147-A177-3AD203B41FA5}">
                      <a16:colId xmlns:a16="http://schemas.microsoft.com/office/drawing/2014/main" val="20002"/>
                    </a:ext>
                  </a:extLst>
                </a:gridCol>
                <a:gridCol w="1512000">
                  <a:extLst>
                    <a:ext uri="{9D8B030D-6E8A-4147-A177-3AD203B41FA5}">
                      <a16:colId xmlns:a16="http://schemas.microsoft.com/office/drawing/2014/main" val="20003"/>
                    </a:ext>
                  </a:extLst>
                </a:gridCol>
              </a:tblGrid>
              <a:tr h="41656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en-US" sz="1400" kern="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zh-CN" altLang="en-US" sz="1800" kern="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r>
                        <a:rPr lang="zh-CN" altLang="en-US" sz="1800" kern="0" dirty="0" smtClean="0">
                          <a:effectLst/>
                          <a:latin typeface="微软雅黑" panose="020B0503020204020204" charset="-122"/>
                          <a:ea typeface="微软雅黑" panose="020B0503020204020204" charset="-122"/>
                        </a:rPr>
                        <a:t>财务会计</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r>
                        <a:rPr lang="zh-CN" altLang="en-US" sz="1800" kern="0" dirty="0" smtClean="0">
                          <a:effectLst/>
                          <a:latin typeface="微软雅黑" panose="020B0503020204020204" charset="-122"/>
                          <a:ea typeface="微软雅黑" panose="020B0503020204020204" charset="-122"/>
                        </a:rPr>
                        <a:t>预算会计</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90000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400" kern="0">
                          <a:effectLst/>
                          <a:latin typeface="微软雅黑" panose="020B0503020204020204" charset="-122"/>
                          <a:ea typeface="微软雅黑" panose="020B0503020204020204" charset="-122"/>
                        </a:rPr>
                        <a:t>（</a:t>
                      </a:r>
                      <a:r>
                        <a:rPr lang="en-US" sz="1400" kern="0">
                          <a:effectLst/>
                          <a:latin typeface="微软雅黑" panose="020B0503020204020204" charset="-122"/>
                          <a:ea typeface="微软雅黑" panose="020B0503020204020204" charset="-122"/>
                        </a:rPr>
                        <a:t>1</a:t>
                      </a:r>
                      <a:r>
                        <a:rPr lang="zh-CN" sz="1400" kern="0">
                          <a:effectLst/>
                          <a:latin typeface="微软雅黑" panose="020B0503020204020204" charset="-122"/>
                          <a:ea typeface="微软雅黑" panose="020B0503020204020204" charset="-122"/>
                        </a:rPr>
                        <a:t>）</a:t>
                      </a:r>
                      <a:endParaRPr lang="zh-CN" sz="14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1600" kern="100" dirty="0" smtClean="0">
                          <a:effectLst/>
                          <a:latin typeface="微软雅黑" panose="020B0503020204020204" charset="-122"/>
                          <a:ea typeface="微软雅黑" panose="020B0503020204020204" charset="-122"/>
                          <a:cs typeface="Times New Roman" panose="02020603050405020304" pitchFamily="18" charset="0"/>
                        </a:rPr>
                        <a:t>资产购置</a:t>
                      </a: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600" kern="0" dirty="0">
                          <a:effectLst/>
                          <a:latin typeface="微软雅黑" panose="020B0503020204020204" charset="-122"/>
                          <a:ea typeface="微软雅黑" panose="020B0503020204020204" charset="-122"/>
                        </a:rPr>
                        <a:t>借</a:t>
                      </a:r>
                      <a:r>
                        <a:rPr lang="zh-CN" sz="1600" kern="0" dirty="0" smtClean="0">
                          <a:effectLst/>
                          <a:latin typeface="微软雅黑" panose="020B0503020204020204" charset="-122"/>
                          <a:ea typeface="微软雅黑" panose="020B0503020204020204" charset="-122"/>
                        </a:rPr>
                        <a:t>：</a:t>
                      </a:r>
                      <a:r>
                        <a:rPr lang="zh-CN" altLang="en-US" sz="1600" kern="0" dirty="0" smtClean="0">
                          <a:effectLst/>
                          <a:latin typeface="微软雅黑" panose="020B0503020204020204" charset="-122"/>
                          <a:ea typeface="微软雅黑" panose="020B0503020204020204" charset="-122"/>
                        </a:rPr>
                        <a:t>固定资产</a:t>
                      </a:r>
                      <a:r>
                        <a:rPr lang="en-US" altLang="zh-CN" sz="1600" kern="0" dirty="0" smtClean="0">
                          <a:effectLst/>
                          <a:latin typeface="微软雅黑" panose="020B0503020204020204" charset="-122"/>
                          <a:ea typeface="微软雅黑" panose="020B0503020204020204" charset="-122"/>
                        </a:rPr>
                        <a:t> </a:t>
                      </a:r>
                      <a:r>
                        <a:rPr lang="en-US" sz="1600" kern="0" dirty="0">
                          <a:effectLst/>
                          <a:latin typeface="微软雅黑" panose="020B0503020204020204" charset="-122"/>
                          <a:ea typeface="微软雅黑" panose="020B0503020204020204" charset="-122"/>
                        </a:rPr>
                        <a:t/>
                      </a:r>
                      <a:br>
                        <a:rPr lang="en-US" sz="1600" kern="0" dirty="0">
                          <a:effectLst/>
                          <a:latin typeface="微软雅黑" panose="020B0503020204020204" charset="-122"/>
                          <a:ea typeface="微软雅黑" panose="020B0503020204020204" charset="-122"/>
                        </a:rPr>
                      </a:br>
                      <a:r>
                        <a:rPr lang="en-US" sz="1600" kern="0" dirty="0" smtClean="0">
                          <a:effectLst/>
                          <a:latin typeface="微软雅黑" panose="020B0503020204020204" charset="-122"/>
                          <a:ea typeface="微软雅黑" panose="020B0503020204020204" charset="-122"/>
                        </a:rPr>
                        <a:t>  </a:t>
                      </a:r>
                      <a:r>
                        <a:rPr lang="zh-CN" sz="1600" kern="0" dirty="0" smtClean="0">
                          <a:effectLst/>
                          <a:latin typeface="微软雅黑" panose="020B0503020204020204" charset="-122"/>
                          <a:ea typeface="微软雅黑" panose="020B0503020204020204" charset="-122"/>
                        </a:rPr>
                        <a:t>贷</a:t>
                      </a:r>
                      <a:r>
                        <a:rPr lang="zh-CN" sz="1600" kern="0" dirty="0">
                          <a:effectLst/>
                          <a:latin typeface="微软雅黑" panose="020B0503020204020204" charset="-122"/>
                          <a:ea typeface="微软雅黑" panose="020B0503020204020204" charset="-122"/>
                        </a:rPr>
                        <a:t>：银行存款等</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600" kern="0" dirty="0">
                          <a:effectLst/>
                          <a:latin typeface="微软雅黑" panose="020B0503020204020204" charset="-122"/>
                          <a:ea typeface="微软雅黑" panose="020B0503020204020204" charset="-122"/>
                        </a:rPr>
                        <a:t>借：事业</a:t>
                      </a:r>
                      <a:r>
                        <a:rPr lang="zh-CN" sz="1600" kern="0" dirty="0" smtClean="0">
                          <a:effectLst/>
                          <a:latin typeface="微软雅黑" panose="020B0503020204020204" charset="-122"/>
                          <a:ea typeface="微软雅黑" panose="020B0503020204020204" charset="-122"/>
                        </a:rPr>
                        <a:t>支出</a:t>
                      </a:r>
                      <a:endParaRPr lang="en-US" altLang="zh-CN" sz="1600" kern="0" dirty="0" smtClean="0">
                        <a:effectLst/>
                        <a:latin typeface="微软雅黑" panose="020B0503020204020204" charset="-122"/>
                        <a:ea typeface="微软雅黑" panose="020B0503020204020204" charset="-122"/>
                      </a:endParaRPr>
                    </a:p>
                    <a:p>
                      <a:pPr algn="l">
                        <a:spcAft>
                          <a:spcPts val="0"/>
                        </a:spcAft>
                      </a:pPr>
                      <a:r>
                        <a:rPr lang="en-US" sz="1600" kern="0" dirty="0" smtClean="0">
                          <a:effectLst/>
                          <a:latin typeface="微软雅黑" panose="020B0503020204020204" charset="-122"/>
                          <a:ea typeface="微软雅黑" panose="020B0503020204020204" charset="-122"/>
                        </a:rPr>
                        <a:t>  </a:t>
                      </a:r>
                      <a:r>
                        <a:rPr lang="zh-CN" sz="1600" kern="0" dirty="0" smtClean="0">
                          <a:effectLst/>
                          <a:latin typeface="微软雅黑" panose="020B0503020204020204" charset="-122"/>
                          <a:ea typeface="微软雅黑" panose="020B0503020204020204" charset="-122"/>
                        </a:rPr>
                        <a:t>贷</a:t>
                      </a:r>
                      <a:r>
                        <a:rPr lang="zh-CN" sz="1600" kern="0" dirty="0">
                          <a:effectLst/>
                          <a:latin typeface="微软雅黑" panose="020B0503020204020204" charset="-122"/>
                          <a:ea typeface="微软雅黑" panose="020B0503020204020204" charset="-122"/>
                        </a:rPr>
                        <a:t>：资金结存</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90000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altLang="zh-CN" sz="1400" kern="0">
                          <a:effectLst/>
                          <a:latin typeface="微软雅黑" panose="020B0503020204020204" charset="-122"/>
                          <a:ea typeface="微软雅黑" panose="020B0503020204020204" charset="-122"/>
                          <a:cs typeface="Times New Roman" panose="02020603050405020304" pitchFamily="18" charset="0"/>
                        </a:rPr>
                        <a:t>（</a:t>
                      </a:r>
                      <a:r>
                        <a:rPr lang="en-US" altLang="zh-CN" sz="1400" kern="0">
                          <a:effectLst/>
                          <a:latin typeface="微软雅黑" panose="020B0503020204020204" charset="-122"/>
                          <a:ea typeface="微软雅黑" panose="020B0503020204020204" charset="-122"/>
                          <a:cs typeface="Times New Roman" panose="02020603050405020304" pitchFamily="18" charset="0"/>
                        </a:rPr>
                        <a:t>2</a:t>
                      </a:r>
                      <a:r>
                        <a:rPr lang="zh-CN" altLang="en-US" sz="1400" kern="0">
                          <a:effectLst/>
                          <a:latin typeface="微软雅黑" panose="020B0503020204020204" charset="-122"/>
                          <a:ea typeface="微软雅黑" panose="020B0503020204020204" charset="-122"/>
                          <a:cs typeface="Times New Roman" panose="02020603050405020304" pitchFamily="18" charset="0"/>
                        </a:rPr>
                        <a:t>）</a:t>
                      </a: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1600" kern="0" dirty="0" smtClean="0">
                          <a:effectLst/>
                          <a:latin typeface="微软雅黑" panose="020B0503020204020204" charset="-122"/>
                          <a:ea typeface="微软雅黑" panose="020B0503020204020204" charset="-122"/>
                          <a:cs typeface="+mn-cs"/>
                        </a:rPr>
                        <a:t>计提折旧</a:t>
                      </a: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600" kern="0" dirty="0">
                          <a:effectLst/>
                          <a:latin typeface="微软雅黑" panose="020B0503020204020204" charset="-122"/>
                          <a:ea typeface="微软雅黑" panose="020B0503020204020204" charset="-122"/>
                        </a:rPr>
                        <a:t>借</a:t>
                      </a:r>
                      <a:r>
                        <a:rPr lang="zh-CN" sz="1600" kern="0" dirty="0" smtClean="0">
                          <a:effectLst/>
                          <a:latin typeface="微软雅黑" panose="020B0503020204020204" charset="-122"/>
                          <a:ea typeface="微软雅黑" panose="020B0503020204020204" charset="-122"/>
                        </a:rPr>
                        <a:t>：</a:t>
                      </a:r>
                      <a:r>
                        <a:rPr lang="zh-CN" altLang="en-US" sz="1600" kern="0" dirty="0" smtClean="0">
                          <a:effectLst/>
                          <a:latin typeface="微软雅黑" panose="020B0503020204020204" charset="-122"/>
                          <a:ea typeface="微软雅黑" panose="020B0503020204020204" charset="-122"/>
                        </a:rPr>
                        <a:t>业务活动费用</a:t>
                      </a:r>
                      <a:r>
                        <a:rPr lang="en-US" altLang="zh-CN" sz="1600" kern="0" dirty="0" smtClean="0">
                          <a:effectLst/>
                          <a:latin typeface="微软雅黑" panose="020B0503020204020204" charset="-122"/>
                          <a:ea typeface="微软雅黑" panose="020B0503020204020204" charset="-122"/>
                        </a:rPr>
                        <a:t>—</a:t>
                      </a:r>
                      <a:r>
                        <a:rPr lang="zh-CN" altLang="en-US" sz="1600" kern="0" dirty="0" smtClean="0">
                          <a:effectLst/>
                          <a:latin typeface="微软雅黑" panose="020B0503020204020204" charset="-122"/>
                          <a:ea typeface="微软雅黑" panose="020B0503020204020204" charset="-122"/>
                        </a:rPr>
                        <a:t>折旧费</a:t>
                      </a:r>
                      <a:endParaRPr lang="en-US" altLang="zh-CN" sz="1600" kern="0" dirty="0" smtClean="0">
                        <a:effectLst/>
                        <a:latin typeface="微软雅黑" panose="020B0503020204020204" charset="-122"/>
                        <a:ea typeface="微软雅黑" panose="020B0503020204020204" charset="-122"/>
                      </a:endParaRPr>
                    </a:p>
                    <a:p>
                      <a:pPr algn="l">
                        <a:spcAft>
                          <a:spcPts val="0"/>
                        </a:spcAft>
                      </a:pPr>
                      <a:r>
                        <a:rPr lang="en-US" sz="1600" kern="0" dirty="0" smtClean="0">
                          <a:effectLst/>
                          <a:latin typeface="微软雅黑" panose="020B0503020204020204" charset="-122"/>
                          <a:ea typeface="微软雅黑" panose="020B0503020204020204" charset="-122"/>
                        </a:rPr>
                        <a:t>   </a:t>
                      </a:r>
                      <a:r>
                        <a:rPr lang="zh-CN" sz="1600" kern="0" dirty="0" smtClean="0">
                          <a:effectLst/>
                          <a:latin typeface="微软雅黑" panose="020B0503020204020204" charset="-122"/>
                          <a:ea typeface="微软雅黑" panose="020B0503020204020204" charset="-122"/>
                        </a:rPr>
                        <a:t>贷：</a:t>
                      </a:r>
                      <a:r>
                        <a:rPr lang="zh-CN" altLang="en-US" sz="1600" kern="0" dirty="0" smtClean="0">
                          <a:effectLst/>
                          <a:latin typeface="微软雅黑" panose="020B0503020204020204" charset="-122"/>
                          <a:ea typeface="微软雅黑" panose="020B0503020204020204" charset="-122"/>
                        </a:rPr>
                        <a:t>固定资产累计折旧</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00" kern="0" dirty="0" smtClean="0">
                          <a:solidFill>
                            <a:schemeClr val="bg1">
                              <a:lumMod val="50000"/>
                            </a:schemeClr>
                          </a:solidFill>
                          <a:effectLst/>
                          <a:latin typeface="微软雅黑" panose="020B0503020204020204" charset="-122"/>
                          <a:ea typeface="微软雅黑" panose="020B0503020204020204" charset="-122"/>
                          <a:cs typeface="+mn-cs"/>
                        </a:rPr>
                        <a:t>--</a:t>
                      </a: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126365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400" kern="0">
                          <a:effectLst/>
                          <a:latin typeface="微软雅黑" panose="020B0503020204020204" charset="-122"/>
                          <a:ea typeface="微软雅黑" panose="020B0503020204020204" charset="-122"/>
                        </a:rPr>
                        <a:t>（</a:t>
                      </a:r>
                      <a:r>
                        <a:rPr lang="en-US" sz="1400" kern="0">
                          <a:effectLst/>
                          <a:latin typeface="微软雅黑" panose="020B0503020204020204" charset="-122"/>
                          <a:ea typeface="微软雅黑" panose="020B0503020204020204" charset="-122"/>
                        </a:rPr>
                        <a:t>3</a:t>
                      </a:r>
                      <a:r>
                        <a:rPr lang="zh-CN" sz="1400" kern="0">
                          <a:effectLst/>
                          <a:latin typeface="微软雅黑" panose="020B0503020204020204" charset="-122"/>
                          <a:ea typeface="微软雅黑" panose="020B0503020204020204" charset="-122"/>
                        </a:rPr>
                        <a:t>）</a:t>
                      </a:r>
                      <a:endParaRPr lang="zh-CN" sz="14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1600" kern="0" dirty="0" smtClean="0">
                          <a:effectLst/>
                          <a:latin typeface="微软雅黑" panose="020B0503020204020204" charset="-122"/>
                          <a:ea typeface="微软雅黑" panose="020B0503020204020204" charset="-122"/>
                          <a:cs typeface="+mn-cs"/>
                        </a:rPr>
                        <a:t>资产处置</a:t>
                      </a:r>
                    </a:p>
                  </a:txBody>
                  <a:tcPr marL="68580" marR="68580"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1600" kern="0" dirty="0" smtClean="0">
                          <a:effectLst/>
                          <a:latin typeface="微软雅黑" panose="020B0503020204020204" charset="-122"/>
                          <a:ea typeface="微软雅黑" panose="020B0503020204020204" charset="-122"/>
                        </a:rPr>
                        <a:t>借：资产处置费用</a:t>
                      </a:r>
                    </a:p>
                    <a:p>
                      <a:pPr algn="l">
                        <a:spcAft>
                          <a:spcPts val="0"/>
                        </a:spcAft>
                      </a:pPr>
                      <a:r>
                        <a:rPr lang="zh-CN" altLang="en-US" sz="1600" kern="0" dirty="0" smtClean="0">
                          <a:effectLst/>
                          <a:latin typeface="微软雅黑" panose="020B0503020204020204" charset="-122"/>
                          <a:ea typeface="微软雅黑" panose="020B0503020204020204" charset="-122"/>
                        </a:rPr>
                        <a:t>       固定资产累计折旧</a:t>
                      </a:r>
                    </a:p>
                    <a:p>
                      <a:pPr algn="l">
                        <a:spcAft>
                          <a:spcPts val="0"/>
                        </a:spcAft>
                      </a:pPr>
                      <a:r>
                        <a:rPr lang="zh-CN" altLang="en-US" sz="1600" kern="0" dirty="0" smtClean="0">
                          <a:effectLst/>
                          <a:latin typeface="微软雅黑" panose="020B0503020204020204" charset="-122"/>
                          <a:ea typeface="微软雅黑" panose="020B0503020204020204" charset="-122"/>
                        </a:rPr>
                        <a:t>    贷：固定资产</a:t>
                      </a:r>
                      <a:r>
                        <a:rPr lang="en-US" altLang="zh-CN" sz="1600" kern="0" dirty="0" smtClean="0">
                          <a:effectLst/>
                          <a:latin typeface="微软雅黑" panose="020B0503020204020204" charset="-122"/>
                          <a:ea typeface="微软雅黑" panose="020B0503020204020204" charset="-122"/>
                        </a:rPr>
                        <a:t>[</a:t>
                      </a:r>
                      <a:r>
                        <a:rPr lang="zh-CN" altLang="en-US" sz="1600" kern="0" dirty="0" smtClean="0">
                          <a:effectLst/>
                          <a:latin typeface="微软雅黑" panose="020B0503020204020204" charset="-122"/>
                          <a:ea typeface="微软雅黑" panose="020B0503020204020204" charset="-122"/>
                        </a:rPr>
                        <a:t>账面余额</a:t>
                      </a:r>
                      <a:r>
                        <a:rPr lang="en-US" altLang="zh-CN" sz="1600" kern="0" dirty="0" smtClean="0">
                          <a:effectLst/>
                          <a:latin typeface="微软雅黑" panose="020B0503020204020204" charset="-122"/>
                          <a:ea typeface="微软雅黑" panose="020B0503020204020204" charset="-122"/>
                        </a:rPr>
                        <a:t>]</a:t>
                      </a:r>
                      <a:endParaRPr lang="en-US" altLang="zh-CN" sz="1600" kern="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en-US" altLang="zh-CN" sz="1600" kern="0" dirty="0" smtClean="0">
                          <a:solidFill>
                            <a:schemeClr val="bg1">
                              <a:lumMod val="50000"/>
                            </a:schemeClr>
                          </a:solidFill>
                          <a:effectLst/>
                          <a:latin typeface="微软雅黑" panose="020B0503020204020204" charset="-122"/>
                          <a:ea typeface="微软雅黑" panose="020B0503020204020204" charset="-122"/>
                        </a:rPr>
                        <a:t>--</a:t>
                      </a:r>
                      <a:endParaRPr lang="en-US" altLang="zh-CN" sz="1600" kern="0" dirty="0" smtClean="0">
                        <a:solidFill>
                          <a:schemeClr val="bg1">
                            <a:lumMod val="50000"/>
                          </a:schemeClr>
                        </a:solidFill>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r h="126619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400" kern="0" dirty="0">
                          <a:effectLst/>
                          <a:latin typeface="微软雅黑" panose="020B0503020204020204" charset="-122"/>
                          <a:ea typeface="微软雅黑" panose="020B0503020204020204" charset="-122"/>
                          <a:cs typeface="Times New Roman" panose="02020603050405020304" pitchFamily="18" charset="0"/>
                        </a:rPr>
                        <a:t>（</a:t>
                      </a:r>
                      <a:r>
                        <a:rPr lang="en-US" altLang="zh-CN" sz="1400" kern="0" dirty="0">
                          <a:effectLst/>
                          <a:latin typeface="微软雅黑" panose="020B0503020204020204" charset="-122"/>
                          <a:ea typeface="微软雅黑" panose="020B0503020204020204" charset="-122"/>
                          <a:cs typeface="Times New Roman" panose="02020603050405020304" pitchFamily="18" charset="0"/>
                        </a:rPr>
                        <a:t>4</a:t>
                      </a:r>
                      <a:r>
                        <a:rPr lang="zh-CN" altLang="en-US" sz="1400" kern="0" dirty="0">
                          <a:effectLst/>
                          <a:latin typeface="微软雅黑" panose="020B0503020204020204" charset="-122"/>
                          <a:ea typeface="微软雅黑" panose="020B0503020204020204" charset="-122"/>
                          <a:cs typeface="Times New Roman" panose="02020603050405020304" pitchFamily="18" charset="0"/>
                        </a:rPr>
                        <a:t>）</a:t>
                      </a: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altLang="en-US" sz="1600" kern="0" dirty="0" smtClean="0">
                          <a:effectLst/>
                          <a:latin typeface="微软雅黑" panose="020B0503020204020204" charset="-122"/>
                          <a:ea typeface="微软雅黑" panose="020B0503020204020204" charset="-122"/>
                          <a:cs typeface="+mn-cs"/>
                        </a:rPr>
                        <a:t>毁损报废</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en-US" sz="1600" kern="100" dirty="0" smtClean="0">
                          <a:effectLst/>
                          <a:latin typeface="微软雅黑" panose="020B0503020204020204" charset="-122"/>
                          <a:ea typeface="微软雅黑" panose="020B0503020204020204" charset="-122"/>
                          <a:cs typeface="Times New Roman" panose="02020603050405020304" pitchFamily="18" charset="0"/>
                        </a:rPr>
                        <a:t>借：待处理财产损溢</a:t>
                      </a:r>
                      <a:r>
                        <a:rPr lang="en-US" altLang="zh-CN" sz="16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1600" kern="100" dirty="0" smtClean="0">
                          <a:effectLst/>
                          <a:latin typeface="微软雅黑" panose="020B0503020204020204" charset="-122"/>
                          <a:ea typeface="微软雅黑" panose="020B0503020204020204" charset="-122"/>
                          <a:cs typeface="Times New Roman" panose="02020603050405020304" pitchFamily="18" charset="0"/>
                        </a:rPr>
                        <a:t>账面价值</a:t>
                      </a:r>
                      <a:r>
                        <a:rPr lang="en-US" altLang="zh-CN" sz="1600" kern="100" dirty="0" smtClean="0">
                          <a:effectLst/>
                          <a:latin typeface="微软雅黑" panose="020B0503020204020204" charset="-122"/>
                          <a:ea typeface="微软雅黑" panose="020B0503020204020204" charset="-122"/>
                          <a:cs typeface="Times New Roman" panose="02020603050405020304" pitchFamily="18" charset="0"/>
                        </a:rPr>
                        <a:t>]</a:t>
                      </a:r>
                    </a:p>
                    <a:p>
                      <a:pPr algn="l">
                        <a:spcAft>
                          <a:spcPts val="0"/>
                        </a:spcAft>
                      </a:pPr>
                      <a:r>
                        <a:rPr lang="zh-CN" altLang="en-US" sz="1600" kern="100" dirty="0" smtClean="0">
                          <a:effectLst/>
                          <a:latin typeface="微软雅黑" panose="020B0503020204020204" charset="-122"/>
                          <a:ea typeface="微软雅黑" panose="020B0503020204020204" charset="-122"/>
                          <a:cs typeface="Times New Roman" panose="02020603050405020304" pitchFamily="18" charset="0"/>
                        </a:rPr>
                        <a:t>       固定资产累计折旧</a:t>
                      </a:r>
                    </a:p>
                    <a:p>
                      <a:pPr algn="l">
                        <a:spcAft>
                          <a:spcPts val="0"/>
                        </a:spcAft>
                      </a:pPr>
                      <a:r>
                        <a:rPr lang="zh-CN" altLang="en-US" sz="1600" kern="100" dirty="0" smtClean="0">
                          <a:effectLst/>
                          <a:latin typeface="微软雅黑" panose="020B0503020204020204" charset="-122"/>
                          <a:ea typeface="微软雅黑" panose="020B0503020204020204" charset="-122"/>
                          <a:cs typeface="Times New Roman" panose="02020603050405020304" pitchFamily="18" charset="0"/>
                        </a:rPr>
                        <a:t>    贷：固定资产</a:t>
                      </a:r>
                      <a:r>
                        <a:rPr lang="en-US" altLang="zh-CN" sz="16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1600" kern="100" dirty="0" smtClean="0">
                          <a:effectLst/>
                          <a:latin typeface="微软雅黑" panose="020B0503020204020204" charset="-122"/>
                          <a:ea typeface="微软雅黑" panose="020B0503020204020204" charset="-122"/>
                          <a:cs typeface="Times New Roman" panose="02020603050405020304" pitchFamily="18" charset="0"/>
                        </a:rPr>
                        <a:t>账面余额</a:t>
                      </a:r>
                      <a:r>
                        <a:rPr lang="en-US" altLang="zh-CN" sz="1600" kern="100" dirty="0" smtClean="0">
                          <a:effectLst/>
                          <a:latin typeface="微软雅黑" panose="020B0503020204020204" charset="-122"/>
                          <a:ea typeface="微软雅黑" panose="020B0503020204020204" charset="-122"/>
                          <a:cs typeface="Times New Roman" panose="02020603050405020304" pitchFamily="18" charset="0"/>
                        </a:rPr>
                        <a:t>]</a:t>
                      </a:r>
                      <a:endParaRPr lang="zh-CN" sz="1600" kern="10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00" kern="0" dirty="0" smtClean="0">
                          <a:solidFill>
                            <a:schemeClr val="bg1">
                              <a:lumMod val="50000"/>
                            </a:schemeClr>
                          </a:solidFill>
                          <a:effectLst/>
                          <a:latin typeface="微软雅黑" panose="020B0503020204020204" charset="-122"/>
                          <a:ea typeface="微软雅黑" panose="020B0503020204020204" charset="-122"/>
                          <a:cs typeface="+mn-cs"/>
                        </a:rPr>
                        <a:t>--</a:t>
                      </a:r>
                    </a:p>
                  </a:txBody>
                  <a:tcPr marL="68580" marR="68580"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4"/>
                  </a:ext>
                </a:extLst>
              </a:tr>
            </a:tbl>
          </a:graphicData>
        </a:graphic>
      </p:graphicFrame>
      <p:sp>
        <p:nvSpPr>
          <p:cNvPr id="10" name="矩形 9"/>
          <p:cNvSpPr/>
          <p:nvPr/>
        </p:nvSpPr>
        <p:spPr>
          <a:xfrm>
            <a:off x="517001" y="94201"/>
            <a:ext cx="25025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3.4 </a:t>
            </a:r>
            <a:r>
              <a:rPr lang="zh-CN" altLang="en-US" sz="3200" kern="0" dirty="0">
                <a:solidFill>
                  <a:srgbClr val="005A9E"/>
                </a:solidFill>
                <a:latin typeface="微软雅黑" panose="020B0503020204020204" charset="-122"/>
                <a:ea typeface="微软雅黑" panose="020B0503020204020204" charset="-122"/>
                <a:cs typeface="+mn-ea"/>
                <a:sym typeface="+mn-lt"/>
              </a:rPr>
              <a:t>固定资产</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7233" y="912910"/>
            <a:ext cx="11024870" cy="2168525"/>
          </a:xfrm>
          <a:prstGeom prst="rect">
            <a:avLst/>
          </a:prstGeom>
        </p:spPr>
        <p:txBody>
          <a:bodyPr wrap="square">
            <a:spAutoFit/>
          </a:bodyPr>
          <a:lstStyle/>
          <a:p>
            <a:pPr>
              <a:lnSpc>
                <a:spcPct val="150000"/>
              </a:lnSpc>
              <a:spcBef>
                <a:spcPts val="0"/>
              </a:spcBef>
              <a:spcAft>
                <a:spcPts val="0"/>
              </a:spcAft>
            </a:pPr>
            <a:r>
              <a:rPr lang="zh-CN" altLang="en-US" dirty="0" smtClean="0">
                <a:solidFill>
                  <a:srgbClr val="FF0000"/>
                </a:solidFill>
                <a:latin typeface="微软雅黑" panose="020B0503020204020204" charset="-122"/>
                <a:ea typeface="微软雅黑" panose="020B0503020204020204" charset="-122"/>
                <a:cs typeface="Open Sans" panose="020B0606030504020204" pitchFamily="34" charset="0"/>
                <a:sym typeface="+mn-ea"/>
              </a:rPr>
              <a:t>项目间接费用与管理费通过预提费用计提，没有发生现金流入</a:t>
            </a:r>
            <a:r>
              <a:rPr lang="zh-CN" altLang="en-US" dirty="0">
                <a:solidFill>
                  <a:srgbClr val="FF0000"/>
                </a:solidFill>
                <a:latin typeface="微软雅黑" panose="020B0503020204020204" charset="-122"/>
                <a:ea typeface="微软雅黑" panose="020B0503020204020204" charset="-122"/>
                <a:cs typeface="Open Sans" panose="020B0606030504020204" pitchFamily="34" charset="0"/>
                <a:sym typeface="+mn-ea"/>
              </a:rPr>
              <a:t>流出预算</a:t>
            </a:r>
            <a:r>
              <a:rPr lang="zh-CN" altLang="en-US" dirty="0" smtClean="0">
                <a:solidFill>
                  <a:srgbClr val="FF0000"/>
                </a:solidFill>
                <a:latin typeface="微软雅黑" panose="020B0503020204020204" charset="-122"/>
                <a:ea typeface="微软雅黑" panose="020B0503020204020204" charset="-122"/>
                <a:cs typeface="Open Sans" panose="020B0606030504020204" pitchFamily="34" charset="0"/>
                <a:sym typeface="+mn-ea"/>
              </a:rPr>
              <a:t>会计不确认预算收入</a:t>
            </a:r>
            <a:r>
              <a:rPr lang="zh-CN" altLang="en-US" dirty="0">
                <a:solidFill>
                  <a:srgbClr val="FF0000"/>
                </a:solidFill>
                <a:latin typeface="微软雅黑" panose="020B0503020204020204" charset="-122"/>
                <a:ea typeface="微软雅黑" panose="020B0503020204020204" charset="-122"/>
                <a:cs typeface="Open Sans" panose="020B0606030504020204" pitchFamily="34" charset="0"/>
                <a:sym typeface="+mn-ea"/>
              </a:rPr>
              <a:t>支出，</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但是预算资金性质发生改变，通过预算结转与结余来调整，避免了</a:t>
            </a: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重复</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列支的问题。</a:t>
            </a:r>
            <a:endParaRPr lang="en-US" altLang="zh-CN"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marL="285750" indent="-285750">
              <a:lnSpc>
                <a:spcPct val="150000"/>
              </a:lnSpc>
              <a:spcBef>
                <a:spcPts val="0"/>
              </a:spcBef>
              <a:spcAft>
                <a:spcPts val="0"/>
              </a:spcAft>
              <a:buFont typeface="Wingdings" panose="05000000000000000000" charset="0"/>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如果单位原来的间接费用纳入单位预算统筹使用则与制度中预提费用的处理产生冲突</a:t>
            </a:r>
            <a:endParaRPr lang="en-US" altLang="zh-CN"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marL="285750" indent="-285750">
              <a:lnSpc>
                <a:spcPct val="150000"/>
              </a:lnSpc>
              <a:spcBef>
                <a:spcPts val="0"/>
              </a:spcBef>
              <a:spcAft>
                <a:spcPts val="0"/>
              </a:spcAft>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内部</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交易如科研项目向测试中心交测试费，如果不属于允许从零余额账户转入实有资金账户情形的，并没有发生现金的流入流出，所以不应该存在预算会计分录，而对于财务会计则应在合并财务报表时予以抵消。</a:t>
            </a:r>
            <a:endParaRPr lang="zh-CN" altLang="en-US" dirty="0" smtClean="0">
              <a:solidFill>
                <a:schemeClr val="tx1">
                  <a:lumMod val="65000"/>
                  <a:lumOff val="35000"/>
                </a:schemeClr>
              </a:solidFill>
              <a:latin typeface="微软雅黑" panose="020B0503020204020204" charset="-122"/>
              <a:ea typeface="微软雅黑" panose="020B0503020204020204" charset="-122"/>
              <a:sym typeface="+mn-ea"/>
            </a:endParaRPr>
          </a:p>
        </p:txBody>
      </p:sp>
      <p:graphicFrame>
        <p:nvGraphicFramePr>
          <p:cNvPr id="33" name="表格 32"/>
          <p:cNvGraphicFramePr>
            <a:graphicFrameLocks noGrp="1"/>
          </p:cNvGraphicFramePr>
          <p:nvPr/>
        </p:nvGraphicFramePr>
        <p:xfrm>
          <a:off x="517525" y="3368675"/>
          <a:ext cx="11024235" cy="2861175"/>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597535">
                  <a:extLst>
                    <a:ext uri="{9D8B030D-6E8A-4147-A177-3AD203B41FA5}">
                      <a16:colId xmlns:a16="http://schemas.microsoft.com/office/drawing/2014/main" val="20000"/>
                    </a:ext>
                  </a:extLst>
                </a:gridCol>
                <a:gridCol w="2155190">
                  <a:extLst>
                    <a:ext uri="{9D8B030D-6E8A-4147-A177-3AD203B41FA5}">
                      <a16:colId xmlns:a16="http://schemas.microsoft.com/office/drawing/2014/main" val="20001"/>
                    </a:ext>
                  </a:extLst>
                </a:gridCol>
                <a:gridCol w="3886200">
                  <a:extLst>
                    <a:ext uri="{9D8B030D-6E8A-4147-A177-3AD203B41FA5}">
                      <a16:colId xmlns:a16="http://schemas.microsoft.com/office/drawing/2014/main" val="20002"/>
                    </a:ext>
                  </a:extLst>
                </a:gridCol>
                <a:gridCol w="4385310">
                  <a:extLst>
                    <a:ext uri="{9D8B030D-6E8A-4147-A177-3AD203B41FA5}">
                      <a16:colId xmlns:a16="http://schemas.microsoft.com/office/drawing/2014/main" val="20003"/>
                    </a:ext>
                  </a:extLst>
                </a:gridCol>
              </a:tblGrid>
              <a:tr h="683895">
                <a:tc>
                  <a:txBody>
                    <a:bodyPr/>
                    <a:lstStyle/>
                    <a:p>
                      <a:pPr algn="ctr">
                        <a:spcAft>
                          <a:spcPts val="0"/>
                        </a:spcAft>
                      </a:pPr>
                      <a:endParaRPr lang="en-US" sz="14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sz="1800" kern="0" dirty="0">
                          <a:effectLst/>
                          <a:latin typeface="微软雅黑" panose="020B0503020204020204" charset="-122"/>
                          <a:ea typeface="微软雅黑" panose="020B0503020204020204" charset="-122"/>
                        </a:rPr>
                        <a:t>项目间接费用或</a:t>
                      </a:r>
                    </a:p>
                    <a:p>
                      <a:pPr algn="ctr">
                        <a:spcAft>
                          <a:spcPts val="0"/>
                        </a:spcAft>
                      </a:pPr>
                      <a:r>
                        <a:rPr lang="zh-CN" sz="1800" kern="0" dirty="0">
                          <a:effectLst/>
                          <a:latin typeface="微软雅黑" panose="020B0503020204020204" charset="-122"/>
                          <a:ea typeface="微软雅黑" panose="020B0503020204020204" charset="-122"/>
                        </a:rPr>
                        <a:t>管理费用</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sz="1800" b="1" kern="0" dirty="0">
                          <a:solidFill>
                            <a:schemeClr val="lt1"/>
                          </a:solidFill>
                          <a:effectLst/>
                          <a:latin typeface="微软雅黑" panose="020B0503020204020204" charset="-122"/>
                          <a:ea typeface="微软雅黑" panose="020B0503020204020204" charset="-122"/>
                          <a:cs typeface="+mn-cs"/>
                        </a:rPr>
                        <a:t>　</a:t>
                      </a:r>
                      <a:r>
                        <a:rPr lang="zh-CN" altLang="en-US" sz="1800" b="1" kern="0" dirty="0" smtClean="0">
                          <a:solidFill>
                            <a:schemeClr val="lt1"/>
                          </a:solidFill>
                          <a:effectLst/>
                          <a:latin typeface="微软雅黑" panose="020B0503020204020204" charset="-122"/>
                          <a:ea typeface="微软雅黑" panose="020B0503020204020204" charset="-122"/>
                          <a:cs typeface="+mn-cs"/>
                        </a:rPr>
                        <a:t>财务会计</a:t>
                      </a:r>
                      <a:endParaRPr lang="zh-CN" sz="1800" b="1" kern="0" dirty="0">
                        <a:solidFill>
                          <a:schemeClr val="lt1"/>
                        </a:solidFill>
                        <a:effectLst/>
                        <a:latin typeface="微软雅黑" panose="020B0503020204020204" charset="-122"/>
                        <a:ea typeface="微软雅黑" panose="020B0503020204020204" charset="-122"/>
                        <a:cs typeface="+mn-cs"/>
                      </a:endParaRPr>
                    </a:p>
                  </a:txBody>
                  <a:tcPr marL="68580" marR="68580" marT="0" marB="0" anchor="ctr">
                    <a:solidFill>
                      <a:srgbClr val="005A9E"/>
                    </a:solidFill>
                  </a:tcPr>
                </a:tc>
                <a:tc>
                  <a:txBody>
                    <a:bodyPr/>
                    <a:lstStyle/>
                    <a:p>
                      <a:pPr algn="ctr">
                        <a:spcAft>
                          <a:spcPts val="0"/>
                        </a:spcAft>
                      </a:pPr>
                      <a:r>
                        <a:rPr lang="zh-CN" altLang="en-US" sz="1800" kern="0" dirty="0" smtClean="0">
                          <a:effectLst/>
                          <a:latin typeface="微软雅黑" panose="020B0503020204020204" charset="-122"/>
                          <a:ea typeface="微软雅黑" panose="020B0503020204020204" charset="-122"/>
                        </a:rPr>
                        <a:t>预算会计</a:t>
                      </a:r>
                      <a:r>
                        <a:rPr lang="zh-CN" sz="1800" kern="0" dirty="0">
                          <a:effectLst/>
                          <a:latin typeface="微软雅黑" panose="020B0503020204020204" charset="-122"/>
                          <a:ea typeface="微软雅黑" panose="020B0503020204020204" charset="-122"/>
                        </a:rPr>
                        <a:t>　</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extLst>
                  <a:ext uri="{0D108BD9-81ED-4DB2-BD59-A6C34878D82A}">
                    <a16:rowId xmlns:a16="http://schemas.microsoft.com/office/drawing/2014/main" val="10000"/>
                  </a:ext>
                </a:extLst>
              </a:tr>
              <a:tr h="1080000">
                <a:tc>
                  <a:txBody>
                    <a:bodyPr/>
                    <a:lstStyle/>
                    <a:p>
                      <a:pPr algn="ctr">
                        <a:spcAft>
                          <a:spcPts val="0"/>
                        </a:spcAft>
                      </a:pPr>
                      <a:r>
                        <a:rPr lang="zh-CN" sz="1400" kern="0" dirty="0">
                          <a:effectLst/>
                          <a:latin typeface="微软雅黑" panose="020B0503020204020204" charset="-122"/>
                          <a:ea typeface="微软雅黑" panose="020B0503020204020204" charset="-122"/>
                        </a:rPr>
                        <a:t>（</a:t>
                      </a:r>
                      <a:r>
                        <a:rPr lang="en-US" sz="1400" kern="0" dirty="0">
                          <a:effectLst/>
                          <a:latin typeface="微软雅黑" panose="020B0503020204020204" charset="-122"/>
                          <a:ea typeface="微软雅黑" panose="020B0503020204020204" charset="-122"/>
                        </a:rPr>
                        <a:t>1</a:t>
                      </a:r>
                      <a:r>
                        <a:rPr lang="zh-CN" sz="1400" kern="0" dirty="0">
                          <a:effectLst/>
                          <a:latin typeface="微软雅黑" panose="020B0503020204020204" charset="-122"/>
                          <a:ea typeface="微软雅黑" panose="020B0503020204020204" charset="-122"/>
                        </a:rPr>
                        <a:t>）</a:t>
                      </a:r>
                      <a:endParaRPr lang="zh-CN" sz="14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sz="1800" kern="0" dirty="0">
                          <a:effectLst/>
                          <a:latin typeface="微软雅黑" panose="020B0503020204020204" charset="-122"/>
                          <a:ea typeface="微软雅黑" panose="020B0503020204020204" charset="-122"/>
                        </a:rPr>
                        <a:t>计提项目间接费用或</a:t>
                      </a:r>
                    </a:p>
                    <a:p>
                      <a:pPr algn="ctr">
                        <a:spcAft>
                          <a:spcPts val="0"/>
                        </a:spcAft>
                      </a:pPr>
                      <a:r>
                        <a:rPr lang="zh-CN" sz="1800" kern="0" dirty="0">
                          <a:effectLst/>
                          <a:latin typeface="微软雅黑" panose="020B0503020204020204" charset="-122"/>
                          <a:ea typeface="微软雅黑" panose="020B0503020204020204" charset="-122"/>
                        </a:rPr>
                        <a:t>管理费用</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l">
                        <a:spcAft>
                          <a:spcPts val="0"/>
                        </a:spcAft>
                      </a:pPr>
                      <a:r>
                        <a:rPr lang="zh-CN" sz="1800" kern="0" dirty="0">
                          <a:effectLst/>
                          <a:latin typeface="微软雅黑" panose="020B0503020204020204" charset="-122"/>
                          <a:ea typeface="微软雅黑" panose="020B0503020204020204" charset="-122"/>
                        </a:rPr>
                        <a:t>借：单位</a:t>
                      </a:r>
                      <a:r>
                        <a:rPr lang="zh-CN" sz="1800" kern="0" dirty="0" smtClean="0">
                          <a:effectLst/>
                          <a:latin typeface="微软雅黑" panose="020B0503020204020204" charset="-122"/>
                          <a:ea typeface="微软雅黑" panose="020B0503020204020204" charset="-122"/>
                        </a:rPr>
                        <a:t>管理费用</a:t>
                      </a:r>
                      <a:r>
                        <a:rPr lang="en-US" altLang="zh-CN" sz="1800" kern="0" dirty="0" smtClean="0">
                          <a:effectLst/>
                          <a:latin typeface="微软雅黑" panose="020B0503020204020204" charset="-122"/>
                          <a:ea typeface="微软雅黑" panose="020B0503020204020204" charset="-122"/>
                        </a:rPr>
                        <a:t>/</a:t>
                      </a:r>
                      <a:r>
                        <a:rPr lang="zh-CN" altLang="en-US" sz="1800" kern="0" dirty="0" smtClean="0">
                          <a:effectLst/>
                          <a:latin typeface="微软雅黑" panose="020B0503020204020204" charset="-122"/>
                          <a:ea typeface="微软雅黑" panose="020B0503020204020204" charset="-122"/>
                        </a:rPr>
                        <a:t>业务活动费用</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贷：预提费用——项目间接费用或管理费</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l">
                        <a:spcAft>
                          <a:spcPts val="0"/>
                        </a:spcAft>
                      </a:pPr>
                      <a:r>
                        <a:rPr lang="zh-CN" sz="1800" kern="0" dirty="0">
                          <a:effectLst/>
                          <a:latin typeface="微软雅黑" panose="020B0503020204020204" charset="-122"/>
                          <a:ea typeface="微软雅黑" panose="020B0503020204020204" charset="-122"/>
                        </a:rPr>
                        <a:t>借：非财政拨款结转——项目间接费用或管理费</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贷：非财政拨款结余——项目间接费用或管理费</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1080000">
                <a:tc>
                  <a:txBody>
                    <a:bodyPr/>
                    <a:lstStyle/>
                    <a:p>
                      <a:pPr algn="ctr">
                        <a:spcAft>
                          <a:spcPts val="0"/>
                        </a:spcAft>
                      </a:pPr>
                      <a:r>
                        <a:rPr lang="zh-CN" sz="1400" kern="0" dirty="0">
                          <a:effectLst/>
                          <a:latin typeface="微软雅黑" panose="020B0503020204020204" charset="-122"/>
                          <a:ea typeface="微软雅黑" panose="020B0503020204020204" charset="-122"/>
                        </a:rPr>
                        <a:t>（</a:t>
                      </a:r>
                      <a:r>
                        <a:rPr lang="en-US" sz="1400" kern="0" dirty="0">
                          <a:effectLst/>
                          <a:latin typeface="微软雅黑" panose="020B0503020204020204" charset="-122"/>
                          <a:ea typeface="微软雅黑" panose="020B0503020204020204" charset="-122"/>
                        </a:rPr>
                        <a:t>2</a:t>
                      </a:r>
                      <a:r>
                        <a:rPr lang="zh-CN" sz="1400" kern="0" dirty="0">
                          <a:effectLst/>
                          <a:latin typeface="微软雅黑" panose="020B0503020204020204" charset="-122"/>
                          <a:ea typeface="微软雅黑" panose="020B0503020204020204" charset="-122"/>
                        </a:rPr>
                        <a:t>）</a:t>
                      </a:r>
                      <a:endParaRPr lang="zh-CN" sz="14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sz="1800" kern="0">
                          <a:effectLst/>
                          <a:latin typeface="微软雅黑" panose="020B0503020204020204" charset="-122"/>
                          <a:ea typeface="微软雅黑" panose="020B0503020204020204" charset="-122"/>
                        </a:rPr>
                        <a:t>使用项目间接费用或</a:t>
                      </a:r>
                    </a:p>
                    <a:p>
                      <a:pPr algn="ctr">
                        <a:spcAft>
                          <a:spcPts val="0"/>
                        </a:spcAft>
                      </a:pPr>
                      <a:r>
                        <a:rPr lang="zh-CN" sz="1800" kern="0">
                          <a:effectLst/>
                          <a:latin typeface="微软雅黑" panose="020B0503020204020204" charset="-122"/>
                          <a:ea typeface="微软雅黑" panose="020B0503020204020204" charset="-122"/>
                        </a:rPr>
                        <a:t>管理费用</a:t>
                      </a:r>
                      <a:endParaRPr lang="zh-CN" sz="18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l">
                        <a:spcAft>
                          <a:spcPts val="0"/>
                        </a:spcAft>
                      </a:pPr>
                      <a:r>
                        <a:rPr lang="zh-CN" sz="1800" kern="0" dirty="0">
                          <a:effectLst/>
                          <a:latin typeface="微软雅黑" panose="020B0503020204020204" charset="-122"/>
                          <a:ea typeface="微软雅黑" panose="020B0503020204020204" charset="-122"/>
                        </a:rPr>
                        <a:t>借：预提费用——项目间接费用或管理费</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贷：银行存款</a:t>
                      </a:r>
                      <a:r>
                        <a:rPr lang="en-US" sz="1800" kern="0" dirty="0">
                          <a:effectLst/>
                          <a:latin typeface="微软雅黑" panose="020B0503020204020204" charset="-122"/>
                          <a:ea typeface="微软雅黑" panose="020B0503020204020204" charset="-122"/>
                        </a:rPr>
                        <a:t>/</a:t>
                      </a:r>
                      <a:r>
                        <a:rPr lang="zh-CN" sz="1800" kern="0" dirty="0">
                          <a:effectLst/>
                          <a:latin typeface="微软雅黑" panose="020B0503020204020204" charset="-122"/>
                          <a:ea typeface="微软雅黑" panose="020B0503020204020204" charset="-122"/>
                        </a:rPr>
                        <a:t>库存现金</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l">
                        <a:spcAft>
                          <a:spcPts val="0"/>
                        </a:spcAft>
                      </a:pPr>
                      <a:r>
                        <a:rPr lang="zh-CN" sz="1800" kern="0" dirty="0">
                          <a:effectLst/>
                          <a:latin typeface="微软雅黑" panose="020B0503020204020204" charset="-122"/>
                          <a:ea typeface="微软雅黑" panose="020B0503020204020204" charset="-122"/>
                        </a:rPr>
                        <a:t>借：事业支出等</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贷：资金结存</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bl>
          </a:graphicData>
        </a:graphic>
      </p:graphicFrame>
      <p:sp>
        <p:nvSpPr>
          <p:cNvPr id="8" name="矩形 7"/>
          <p:cNvSpPr/>
          <p:nvPr/>
        </p:nvSpPr>
        <p:spPr>
          <a:xfrm>
            <a:off x="517001" y="94201"/>
            <a:ext cx="4128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3.5 </a:t>
            </a:r>
            <a:r>
              <a:rPr lang="zh-CN" altLang="en-US" sz="3200" kern="0" dirty="0">
                <a:solidFill>
                  <a:srgbClr val="005A9E"/>
                </a:solidFill>
                <a:latin typeface="微软雅黑" panose="020B0503020204020204" charset="-122"/>
                <a:ea typeface="微软雅黑" panose="020B0503020204020204" charset="-122"/>
                <a:cs typeface="+mn-ea"/>
                <a:sym typeface="+mn-lt"/>
              </a:rPr>
              <a:t>管理费、内部交易</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2358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3.6 </a:t>
            </a:r>
            <a:r>
              <a:rPr lang="zh-CN" altLang="en-US" sz="3000" kern="0" dirty="0">
                <a:solidFill>
                  <a:srgbClr val="005A9E"/>
                </a:solidFill>
                <a:latin typeface="微软雅黑" panose="020B0503020204020204" charset="-122"/>
                <a:ea typeface="微软雅黑" panose="020B0503020204020204" charset="-122"/>
                <a:cs typeface="+mn-ea"/>
                <a:sym typeface="+mn-lt"/>
              </a:rPr>
              <a:t>专用基金</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aphicFrame>
        <p:nvGraphicFramePr>
          <p:cNvPr id="10" name="表格 9"/>
          <p:cNvGraphicFramePr>
            <a:graphicFrameLocks noGrp="1"/>
          </p:cNvGraphicFramePr>
          <p:nvPr/>
        </p:nvGraphicFramePr>
        <p:xfrm>
          <a:off x="539750" y="2852393"/>
          <a:ext cx="11112423" cy="34493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68000">
                  <a:extLst>
                    <a:ext uri="{9D8B030D-6E8A-4147-A177-3AD203B41FA5}">
                      <a16:colId xmlns:a16="http://schemas.microsoft.com/office/drawing/2014/main" val="20000"/>
                    </a:ext>
                  </a:extLst>
                </a:gridCol>
                <a:gridCol w="1548000">
                  <a:extLst>
                    <a:ext uri="{9D8B030D-6E8A-4147-A177-3AD203B41FA5}">
                      <a16:colId xmlns:a16="http://schemas.microsoft.com/office/drawing/2014/main" val="20001"/>
                    </a:ext>
                  </a:extLst>
                </a:gridCol>
                <a:gridCol w="2560127">
                  <a:extLst>
                    <a:ext uri="{9D8B030D-6E8A-4147-A177-3AD203B41FA5}">
                      <a16:colId xmlns:a16="http://schemas.microsoft.com/office/drawing/2014/main" val="20002"/>
                    </a:ext>
                  </a:extLst>
                </a:gridCol>
                <a:gridCol w="3800475">
                  <a:extLst>
                    <a:ext uri="{9D8B030D-6E8A-4147-A177-3AD203B41FA5}">
                      <a16:colId xmlns:a16="http://schemas.microsoft.com/office/drawing/2014/main" val="20003"/>
                    </a:ext>
                  </a:extLst>
                </a:gridCol>
                <a:gridCol w="2735821">
                  <a:extLst>
                    <a:ext uri="{9D8B030D-6E8A-4147-A177-3AD203B41FA5}">
                      <a16:colId xmlns:a16="http://schemas.microsoft.com/office/drawing/2014/main" val="20004"/>
                    </a:ext>
                  </a:extLst>
                </a:gridCol>
              </a:tblGrid>
              <a:tr h="43180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en-US"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a:effectLst/>
                          <a:latin typeface="微软雅黑" panose="020B0503020204020204" charset="-122"/>
                          <a:ea typeface="微软雅黑" panose="020B0503020204020204" charset="-122"/>
                        </a:rPr>
                        <a:t>专用基金</a:t>
                      </a:r>
                      <a:endParaRPr lang="zh-CN" sz="18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r>
                        <a:rPr lang="zh-CN" altLang="en-US" sz="1800" kern="0" dirty="0" smtClean="0">
                          <a:effectLst/>
                          <a:latin typeface="微软雅黑" panose="020B0503020204020204" charset="-122"/>
                          <a:ea typeface="微软雅黑" panose="020B0503020204020204" charset="-122"/>
                        </a:rPr>
                        <a:t>财务会计</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r>
                        <a:rPr lang="zh-CN" altLang="en-US" sz="1800" kern="0" dirty="0" smtClean="0">
                          <a:effectLst/>
                          <a:latin typeface="微软雅黑" panose="020B0503020204020204" charset="-122"/>
                          <a:ea typeface="微软雅黑" panose="020B0503020204020204" charset="-122"/>
                        </a:rPr>
                        <a:t>预算会计</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523875">
                <a:tc row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r">
                        <a:spcAft>
                          <a:spcPts val="0"/>
                        </a:spcAft>
                      </a:pPr>
                      <a:r>
                        <a:rPr lang="zh-CN" sz="1400" kern="0">
                          <a:effectLst/>
                          <a:latin typeface="微软雅黑" panose="020B0503020204020204" charset="-122"/>
                          <a:ea typeface="微软雅黑" panose="020B0503020204020204" charset="-122"/>
                        </a:rPr>
                        <a:t>（</a:t>
                      </a:r>
                      <a:r>
                        <a:rPr lang="en-US" sz="1400" kern="0">
                          <a:effectLst/>
                          <a:latin typeface="微软雅黑" panose="020B0503020204020204" charset="-122"/>
                          <a:ea typeface="微软雅黑" panose="020B0503020204020204" charset="-122"/>
                        </a:rPr>
                        <a:t>1</a:t>
                      </a:r>
                      <a:r>
                        <a:rPr lang="zh-CN" sz="1400" kern="0">
                          <a:effectLst/>
                          <a:latin typeface="微软雅黑" panose="020B0503020204020204" charset="-122"/>
                          <a:ea typeface="微软雅黑" panose="020B0503020204020204" charset="-122"/>
                        </a:rPr>
                        <a:t>）</a:t>
                      </a:r>
                      <a:endParaRPr lang="zh-CN" sz="14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rowSpan="2">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计提专用基金</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a:effectLst/>
                          <a:latin typeface="微软雅黑" panose="020B0503020204020204" charset="-122"/>
                          <a:ea typeface="微软雅黑" panose="020B0503020204020204" charset="-122"/>
                        </a:rPr>
                        <a:t>从本年收入中按比例提取</a:t>
                      </a:r>
                      <a:endParaRPr lang="zh-CN" sz="18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dirty="0">
                          <a:effectLst/>
                          <a:latin typeface="微软雅黑" panose="020B0503020204020204" charset="-122"/>
                          <a:ea typeface="微软雅黑" panose="020B0503020204020204" charset="-122"/>
                        </a:rPr>
                        <a:t>借：业务活动费用等</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贷：专用基金</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en-US" sz="1800" kern="0">
                          <a:effectLst/>
                          <a:latin typeface="微软雅黑" panose="020B0503020204020204" charset="-122"/>
                          <a:ea typeface="微软雅黑" panose="020B0503020204020204" charset="-122"/>
                        </a:rPr>
                        <a:t>--</a:t>
                      </a:r>
                      <a:endParaRPr lang="en-US" sz="18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523875">
                <a:tc vMerge="1">
                  <a:txBody>
                    <a:bodyPr/>
                    <a:lstStyle/>
                    <a:p>
                      <a:endParaRPr lang="zh-CN"/>
                    </a:p>
                  </a:txBody>
                  <a:tcPr/>
                </a:tc>
                <a:tc vMerge="1">
                  <a:txBody>
                    <a:bodyPr/>
                    <a:lstStyle/>
                    <a:p>
                      <a:endParaRPr lang="zh-CN"/>
                    </a:p>
                  </a:txBody>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dirty="0">
                          <a:effectLst/>
                          <a:latin typeface="微软雅黑" panose="020B0503020204020204" charset="-122"/>
                          <a:ea typeface="微软雅黑" panose="020B0503020204020204" charset="-122"/>
                        </a:rPr>
                        <a:t>从本年盈余中提取</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dirty="0">
                          <a:effectLst/>
                          <a:latin typeface="微软雅黑" panose="020B0503020204020204" charset="-122"/>
                          <a:ea typeface="微软雅黑" panose="020B0503020204020204" charset="-122"/>
                        </a:rPr>
                        <a:t>借：本年盈余分配</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贷：专用基金</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a:effectLst/>
                          <a:latin typeface="微软雅黑" panose="020B0503020204020204" charset="-122"/>
                          <a:ea typeface="微软雅黑" panose="020B0503020204020204" charset="-122"/>
                        </a:rPr>
                        <a:t>借：非财政拨款结余分配</a:t>
                      </a:r>
                      <a:r>
                        <a:rPr lang="en-US" sz="1800" kern="0">
                          <a:effectLst/>
                          <a:latin typeface="微软雅黑" panose="020B0503020204020204" charset="-122"/>
                          <a:ea typeface="微软雅黑" panose="020B0503020204020204" charset="-122"/>
                        </a:rPr>
                        <a:t/>
                      </a:r>
                      <a:br>
                        <a:rPr lang="en-US" sz="1800" kern="0">
                          <a:effectLst/>
                          <a:latin typeface="微软雅黑" panose="020B0503020204020204" charset="-122"/>
                          <a:ea typeface="微软雅黑" panose="020B0503020204020204" charset="-122"/>
                        </a:rPr>
                      </a:br>
                      <a:r>
                        <a:rPr lang="en-US" sz="1800" kern="0">
                          <a:effectLst/>
                          <a:latin typeface="微软雅黑" panose="020B0503020204020204" charset="-122"/>
                          <a:ea typeface="微软雅黑" panose="020B0503020204020204" charset="-122"/>
                        </a:rPr>
                        <a:t>   </a:t>
                      </a:r>
                      <a:r>
                        <a:rPr lang="zh-CN" sz="1800" kern="0">
                          <a:effectLst/>
                          <a:latin typeface="微软雅黑" panose="020B0503020204020204" charset="-122"/>
                          <a:ea typeface="微软雅黑" panose="020B0503020204020204" charset="-122"/>
                        </a:rPr>
                        <a:t>贷：专用结余</a:t>
                      </a:r>
                      <a:endParaRPr lang="zh-CN" sz="18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854584">
                <a:tc row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en-US" sz="1400" kern="0">
                          <a:effectLst/>
                          <a:latin typeface="微软雅黑" panose="020B0503020204020204" charset="-122"/>
                          <a:ea typeface="微软雅黑" panose="020B0503020204020204" charset="-122"/>
                        </a:rPr>
                        <a:t>       </a:t>
                      </a:r>
                      <a:r>
                        <a:rPr lang="zh-CN" sz="1400" kern="0">
                          <a:effectLst/>
                          <a:latin typeface="微软雅黑" panose="020B0503020204020204" charset="-122"/>
                          <a:ea typeface="微软雅黑" panose="020B0503020204020204" charset="-122"/>
                        </a:rPr>
                        <a:t>（</a:t>
                      </a:r>
                      <a:r>
                        <a:rPr lang="en-US" sz="1400" kern="0">
                          <a:effectLst/>
                          <a:latin typeface="微软雅黑" panose="020B0503020204020204" charset="-122"/>
                          <a:ea typeface="微软雅黑" panose="020B0503020204020204" charset="-122"/>
                        </a:rPr>
                        <a:t>2</a:t>
                      </a:r>
                      <a:r>
                        <a:rPr lang="zh-CN" sz="1400" kern="0">
                          <a:effectLst/>
                          <a:latin typeface="微软雅黑" panose="020B0503020204020204" charset="-122"/>
                          <a:ea typeface="微软雅黑" panose="020B0503020204020204" charset="-122"/>
                        </a:rPr>
                        <a:t>）</a:t>
                      </a:r>
                      <a:endParaRPr lang="zh-CN" sz="14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rowSpan="2">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a:spcAft>
                          <a:spcPts val="0"/>
                        </a:spcAft>
                      </a:pPr>
                      <a:r>
                        <a:rPr lang="zh-CN" sz="1800" kern="0">
                          <a:effectLst/>
                          <a:latin typeface="微软雅黑" panose="020B0503020204020204" charset="-122"/>
                          <a:ea typeface="微软雅黑" panose="020B0503020204020204" charset="-122"/>
                        </a:rPr>
                        <a:t>使用专用基金</a:t>
                      </a:r>
                      <a:endParaRPr lang="zh-CN" sz="1800" ker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dirty="0">
                          <a:effectLst/>
                          <a:latin typeface="微软雅黑" panose="020B0503020204020204" charset="-122"/>
                          <a:ea typeface="微软雅黑" panose="020B0503020204020204" charset="-122"/>
                        </a:rPr>
                        <a:t>使用从本年收入中按比例提取的专用基金</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rowSpan="2">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dirty="0">
                          <a:effectLst/>
                          <a:latin typeface="微软雅黑" panose="020B0503020204020204" charset="-122"/>
                          <a:ea typeface="微软雅黑" panose="020B0503020204020204" charset="-122"/>
                        </a:rPr>
                        <a:t>借：专用基金</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贷：银行存款等</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zh-CN" sz="1800" kern="0" dirty="0">
                          <a:effectLst/>
                          <a:latin typeface="微软雅黑" panose="020B0503020204020204" charset="-122"/>
                          <a:ea typeface="微软雅黑" panose="020B0503020204020204" charset="-122"/>
                        </a:rPr>
                        <a:t>使用专用基金购置固定资产无形</a:t>
                      </a:r>
                      <a:r>
                        <a:rPr lang="zh-CN" sz="1800" kern="0" dirty="0" smtClean="0">
                          <a:effectLst/>
                          <a:latin typeface="微软雅黑" panose="020B0503020204020204" charset="-122"/>
                          <a:ea typeface="微软雅黑" panose="020B0503020204020204" charset="-122"/>
                        </a:rPr>
                        <a:t>资产</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zh-CN" sz="1800" kern="0" dirty="0">
                          <a:effectLst/>
                          <a:latin typeface="微软雅黑" panose="020B0503020204020204" charset="-122"/>
                          <a:ea typeface="微软雅黑" panose="020B0503020204020204" charset="-122"/>
                        </a:rPr>
                        <a:t>借：固定资产</a:t>
                      </a:r>
                      <a:r>
                        <a:rPr lang="en-US" sz="1800" kern="0" dirty="0">
                          <a:effectLst/>
                          <a:latin typeface="微软雅黑" panose="020B0503020204020204" charset="-122"/>
                          <a:ea typeface="微软雅黑" panose="020B0503020204020204" charset="-122"/>
                        </a:rPr>
                        <a:t>/</a:t>
                      </a:r>
                      <a:r>
                        <a:rPr lang="zh-CN" sz="1800" kern="0" dirty="0">
                          <a:effectLst/>
                          <a:latin typeface="微软雅黑" panose="020B0503020204020204" charset="-122"/>
                          <a:ea typeface="微软雅黑" panose="020B0503020204020204" charset="-122"/>
                        </a:rPr>
                        <a:t>无形资产</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贷：银行存款等</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zh-CN" sz="1800" kern="0" dirty="0">
                          <a:effectLst/>
                          <a:latin typeface="微软雅黑" panose="020B0503020204020204" charset="-122"/>
                          <a:ea typeface="微软雅黑" panose="020B0503020204020204" charset="-122"/>
                        </a:rPr>
                        <a:t>借：专用基金</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贷：累计盈余</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sz="1800" kern="0" dirty="0">
                          <a:effectLst/>
                          <a:latin typeface="微软雅黑" panose="020B0503020204020204" charset="-122"/>
                          <a:ea typeface="微软雅黑" panose="020B0503020204020204" charset="-122"/>
                        </a:rPr>
                        <a:t>借：事业支出等</a:t>
                      </a:r>
                      <a:r>
                        <a:rPr lang="en-US" sz="1800" kern="0" dirty="0">
                          <a:effectLst/>
                          <a:latin typeface="微软雅黑" panose="020B0503020204020204" charset="-122"/>
                          <a:ea typeface="微软雅黑" panose="020B0503020204020204" charset="-122"/>
                        </a:rPr>
                        <a:t/>
                      </a:r>
                      <a:br>
                        <a:rPr lang="en-US" sz="1800" kern="0" dirty="0">
                          <a:effectLst/>
                          <a:latin typeface="微软雅黑" panose="020B0503020204020204" charset="-122"/>
                          <a:ea typeface="微软雅黑" panose="020B0503020204020204" charset="-122"/>
                        </a:rPr>
                      </a:br>
                      <a:r>
                        <a:rPr lang="en-US" sz="1800" kern="0" dirty="0">
                          <a:effectLst/>
                          <a:latin typeface="微软雅黑" panose="020B0503020204020204" charset="-122"/>
                          <a:ea typeface="微软雅黑" panose="020B0503020204020204" charset="-122"/>
                        </a:rPr>
                        <a:t>   </a:t>
                      </a:r>
                      <a:r>
                        <a:rPr lang="zh-CN" sz="1800" kern="0" dirty="0">
                          <a:effectLst/>
                          <a:latin typeface="微软雅黑" panose="020B0503020204020204" charset="-122"/>
                          <a:ea typeface="微软雅黑" panose="020B0503020204020204" charset="-122"/>
                        </a:rPr>
                        <a:t>贷：资金结存</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3"/>
                  </a:ext>
                </a:extLst>
              </a:tr>
              <a:tr h="854584">
                <a:tc vMerge="1">
                  <a:txBody>
                    <a:bodyPr/>
                    <a:lstStyle/>
                    <a:p>
                      <a:endParaRPr lang="zh-CN"/>
                    </a:p>
                  </a:txBody>
                  <a:tcPr/>
                </a:tc>
                <a:tc vMerge="1">
                  <a:txBody>
                    <a:bodyPr/>
                    <a:lstStyle/>
                    <a:p>
                      <a:endParaRPr lang="zh-CN"/>
                    </a:p>
                  </a:txBody>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zh-CN" sz="1800" kern="1200" dirty="0" smtClean="0">
                          <a:solidFill>
                            <a:schemeClr val="dk1"/>
                          </a:solidFill>
                          <a:effectLst/>
                          <a:latin typeface="微软雅黑" panose="020B0503020204020204" charset="-122"/>
                          <a:ea typeface="微软雅黑" panose="020B0503020204020204" charset="-122"/>
                          <a:cs typeface="+mn-cs"/>
                        </a:rPr>
                        <a:t>使用从往年盈余中提取的专用基金</a:t>
                      </a: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vMerge="1">
                  <a:txBody>
                    <a:bodyPr/>
                    <a:lstStyle/>
                    <a:p>
                      <a:endParaRPr lang="zh-CN"/>
                    </a:p>
                  </a:txBody>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a:spcAft>
                          <a:spcPts val="0"/>
                        </a:spcAft>
                      </a:pPr>
                      <a:r>
                        <a:rPr lang="zh-CN" altLang="zh-CN" sz="1800" kern="1200" dirty="0" smtClean="0">
                          <a:solidFill>
                            <a:schemeClr val="dk1"/>
                          </a:solidFill>
                          <a:effectLst/>
                          <a:latin typeface="微软雅黑" panose="020B0503020204020204" charset="-122"/>
                          <a:ea typeface="微软雅黑" panose="020B0503020204020204" charset="-122"/>
                          <a:cs typeface="+mn-cs"/>
                        </a:rPr>
                        <a:t>借：专用结余</a:t>
                      </a:r>
                      <a:r>
                        <a:rPr lang="en-US" altLang="zh-CN" sz="1800" kern="1200" dirty="0" smtClean="0">
                          <a:solidFill>
                            <a:schemeClr val="dk1"/>
                          </a:solidFill>
                          <a:effectLst/>
                          <a:latin typeface="微软雅黑" panose="020B0503020204020204" charset="-122"/>
                          <a:ea typeface="微软雅黑" panose="020B0503020204020204" charset="-122"/>
                          <a:cs typeface="+mn-cs"/>
                        </a:rPr>
                        <a:t/>
                      </a:r>
                      <a:br>
                        <a:rPr lang="en-US" altLang="zh-CN" sz="1800" kern="1200" dirty="0" smtClean="0">
                          <a:solidFill>
                            <a:schemeClr val="dk1"/>
                          </a:solidFill>
                          <a:effectLst/>
                          <a:latin typeface="微软雅黑" panose="020B0503020204020204" charset="-122"/>
                          <a:ea typeface="微软雅黑" panose="020B0503020204020204" charset="-122"/>
                          <a:cs typeface="+mn-cs"/>
                        </a:rPr>
                      </a:br>
                      <a:r>
                        <a:rPr lang="en-US" altLang="zh-CN" sz="1800" kern="1200" dirty="0" smtClean="0">
                          <a:solidFill>
                            <a:schemeClr val="dk1"/>
                          </a:solidFill>
                          <a:effectLst/>
                          <a:latin typeface="微软雅黑" panose="020B0503020204020204" charset="-122"/>
                          <a:ea typeface="微软雅黑" panose="020B0503020204020204" charset="-122"/>
                          <a:cs typeface="+mn-cs"/>
                        </a:rPr>
                        <a:t>   </a:t>
                      </a:r>
                      <a:r>
                        <a:rPr lang="zh-CN" altLang="zh-CN" sz="1800" kern="1200" dirty="0" smtClean="0">
                          <a:solidFill>
                            <a:schemeClr val="dk1"/>
                          </a:solidFill>
                          <a:effectLst/>
                          <a:latin typeface="微软雅黑" panose="020B0503020204020204" charset="-122"/>
                          <a:ea typeface="微软雅黑" panose="020B0503020204020204" charset="-122"/>
                          <a:cs typeface="+mn-cs"/>
                        </a:rPr>
                        <a:t>贷：资金结存</a:t>
                      </a: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4"/>
                  </a:ext>
                </a:extLst>
              </a:tr>
            </a:tbl>
          </a:graphicData>
        </a:graphic>
      </p:graphicFrame>
      <p:sp>
        <p:nvSpPr>
          <p:cNvPr id="9" name="矩形 8"/>
          <p:cNvSpPr/>
          <p:nvPr/>
        </p:nvSpPr>
        <p:spPr>
          <a:xfrm>
            <a:off x="516255" y="954405"/>
            <a:ext cx="11261090" cy="1753235"/>
          </a:xfrm>
          <a:prstGeom prst="rect">
            <a:avLst/>
          </a:prstGeom>
        </p:spPr>
        <p:txBody>
          <a:bodyPr wrap="square">
            <a:spAutoFit/>
          </a:bodyPr>
          <a:lstStyle/>
          <a:p>
            <a:pPr marL="285750" indent="-285750">
              <a:lnSpc>
                <a:spcPct val="150000"/>
              </a:lnSpc>
              <a:spcBef>
                <a:spcPts val="0"/>
              </a:spcBef>
              <a:spcAft>
                <a:spcPts val="0"/>
              </a:spcAft>
              <a:buFont typeface="Wingdings" panose="05000000000000000000" charset="0"/>
              <a:buChar char="Ø"/>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年末从本年度非财政拨款结余或经营结余中提取的专用基金，对应了预算会计专用结余科目</a:t>
            </a:r>
            <a:endParaRPr lang="en-US" altLang="zh-CN"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marL="285750" indent="-285750">
              <a:lnSpc>
                <a:spcPct val="150000"/>
              </a:lnSpc>
              <a:spcBef>
                <a:spcPts val="0"/>
              </a:spcBef>
              <a:spcAft>
                <a:spcPts val="0"/>
              </a:spcAft>
              <a:buFont typeface="Wingdings" panose="05000000000000000000" charset="0"/>
              <a:buChar char="Ø"/>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从收入中提取并计入相关费用的专用基金</a:t>
            </a:r>
          </a:p>
          <a:p>
            <a:pPr>
              <a:lnSpc>
                <a:spcPct val="150000"/>
              </a:lnSpc>
              <a:spcBef>
                <a:spcPts val="0"/>
              </a:spcBef>
              <a:spcAft>
                <a:spcPts val="0"/>
              </a:spcAft>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学校实际情况大多都是从收入中提取并计入相关费用，专用基金提取时没有发生现金流入流出，所以并不产生预算会计，只有在使用时才确认预算会计事业支出。</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3"/>
          <p:cNvSpPr txBox="1"/>
          <p:nvPr/>
        </p:nvSpPr>
        <p:spPr>
          <a:xfrm>
            <a:off x="516725" y="865153"/>
            <a:ext cx="1925955" cy="460375"/>
          </a:xfrm>
          <a:prstGeom prst="rect">
            <a:avLst/>
          </a:prstGeom>
          <a:noFill/>
        </p:spPr>
        <p:txBody>
          <a:bodyPr wrap="none" rtlCol="0">
            <a:spAutoFit/>
          </a:bodyPr>
          <a:lstStyle/>
          <a:p>
            <a:r>
              <a:rPr lang="en-US" sz="2400" b="1" dirty="0" smtClean="0">
                <a:solidFill>
                  <a:srgbClr val="005A9E"/>
                </a:solidFill>
                <a:latin typeface="微软雅黑" panose="020B0503020204020204" charset="-122"/>
                <a:ea typeface="微软雅黑" panose="020B0503020204020204" charset="-122"/>
              </a:rPr>
              <a:t>3.7.1 </a:t>
            </a:r>
            <a:r>
              <a:rPr lang="zh-CN" altLang="en-US" sz="2400" b="1" dirty="0" smtClean="0">
                <a:solidFill>
                  <a:srgbClr val="005A9E"/>
                </a:solidFill>
                <a:latin typeface="微软雅黑" panose="020B0503020204020204" charset="-122"/>
                <a:ea typeface="微软雅黑" panose="020B0503020204020204" charset="-122"/>
              </a:rPr>
              <a:t>增值税</a:t>
            </a:r>
            <a:endParaRPr lang="en-US" altLang="zh-CN" sz="2400" b="1" dirty="0" smtClean="0">
              <a:solidFill>
                <a:srgbClr val="005A9E"/>
              </a:solidFill>
              <a:latin typeface="微软雅黑" panose="020B0503020204020204" charset="-122"/>
              <a:ea typeface="微软雅黑" panose="020B050302020402020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3235566933"/>
              </p:ext>
            </p:extLst>
          </p:nvPr>
        </p:nvGraphicFramePr>
        <p:xfrm>
          <a:off x="1239019" y="2244194"/>
          <a:ext cx="10938810" cy="429971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32000">
                  <a:extLst>
                    <a:ext uri="{9D8B030D-6E8A-4147-A177-3AD203B41FA5}">
                      <a16:colId xmlns:a16="http://schemas.microsoft.com/office/drawing/2014/main" val="20000"/>
                    </a:ext>
                  </a:extLst>
                </a:gridCol>
                <a:gridCol w="1512000">
                  <a:extLst>
                    <a:ext uri="{9D8B030D-6E8A-4147-A177-3AD203B41FA5}">
                      <a16:colId xmlns:a16="http://schemas.microsoft.com/office/drawing/2014/main" val="20001"/>
                    </a:ext>
                  </a:extLst>
                </a:gridCol>
                <a:gridCol w="1649730">
                  <a:extLst>
                    <a:ext uri="{9D8B030D-6E8A-4147-A177-3AD203B41FA5}">
                      <a16:colId xmlns:a16="http://schemas.microsoft.com/office/drawing/2014/main" val="20002"/>
                    </a:ext>
                  </a:extLst>
                </a:gridCol>
                <a:gridCol w="4069080">
                  <a:extLst>
                    <a:ext uri="{9D8B030D-6E8A-4147-A177-3AD203B41FA5}">
                      <a16:colId xmlns:a16="http://schemas.microsoft.com/office/drawing/2014/main" val="20003"/>
                    </a:ext>
                  </a:extLst>
                </a:gridCol>
                <a:gridCol w="3276000">
                  <a:extLst>
                    <a:ext uri="{9D8B030D-6E8A-4147-A177-3AD203B41FA5}">
                      <a16:colId xmlns:a16="http://schemas.microsoft.com/office/drawing/2014/main" val="20004"/>
                    </a:ext>
                  </a:extLst>
                </a:gridCol>
              </a:tblGrid>
              <a:tr h="431800">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en-US"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altLang="en-US" sz="1600" kern="0" dirty="0" smtClean="0">
                          <a:effectLst/>
                          <a:latin typeface="微软雅黑" panose="020B0503020204020204" charset="-122"/>
                          <a:ea typeface="微软雅黑" panose="020B0503020204020204" charset="-122"/>
                        </a:rPr>
                        <a:t>增值税（简化）</a:t>
                      </a:r>
                      <a:endParaRPr lang="zh-CN" altLang="en-US" sz="1600" kern="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　</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　</a:t>
                      </a:r>
                      <a:r>
                        <a:rPr lang="zh-CN" altLang="en-US" sz="1600" kern="0" dirty="0" smtClean="0">
                          <a:effectLst/>
                          <a:latin typeface="微软雅黑" panose="020B0503020204020204" charset="-122"/>
                          <a:ea typeface="微软雅黑" panose="020B0503020204020204" charset="-122"/>
                        </a:rPr>
                        <a:t>财务会计</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600" kern="0" dirty="0">
                          <a:effectLst/>
                          <a:latin typeface="微软雅黑" panose="020B0503020204020204" charset="-122"/>
                          <a:ea typeface="微软雅黑" panose="020B0503020204020204" charset="-122"/>
                        </a:rPr>
                        <a:t>　</a:t>
                      </a:r>
                      <a:r>
                        <a:rPr lang="zh-CN" altLang="en-US" sz="1600" kern="0" dirty="0" smtClean="0">
                          <a:effectLst/>
                          <a:latin typeface="微软雅黑" panose="020B0503020204020204" charset="-122"/>
                          <a:ea typeface="微软雅黑" panose="020B0503020204020204" charset="-122"/>
                        </a:rPr>
                        <a:t>预算会计</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523875">
                <a:tc rowSpan="3">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400" kern="0" dirty="0">
                          <a:effectLst/>
                          <a:latin typeface="微软雅黑" panose="020B0503020204020204" charset="-122"/>
                          <a:ea typeface="微软雅黑" panose="020B0503020204020204" charset="-122"/>
                        </a:rPr>
                        <a:t>（</a:t>
                      </a:r>
                      <a:r>
                        <a:rPr lang="en-US" sz="1400" kern="0" dirty="0">
                          <a:effectLst/>
                          <a:latin typeface="微软雅黑" panose="020B0503020204020204" charset="-122"/>
                          <a:ea typeface="微软雅黑" panose="020B0503020204020204" charset="-122"/>
                        </a:rPr>
                        <a:t>1</a:t>
                      </a:r>
                      <a:r>
                        <a:rPr lang="zh-CN" sz="1400" kern="0" dirty="0">
                          <a:effectLst/>
                          <a:latin typeface="微软雅黑" panose="020B0503020204020204" charset="-122"/>
                          <a:ea typeface="微软雅黑" panose="020B0503020204020204" charset="-122"/>
                        </a:rPr>
                        <a:t>）</a:t>
                      </a:r>
                      <a:endParaRPr lang="zh-CN" sz="14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rowSpan="3">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fontAlgn="auto">
                        <a:lnSpc>
                          <a:spcPct val="110000"/>
                        </a:lnSpc>
                        <a:spcAft>
                          <a:spcPts val="0"/>
                        </a:spcAft>
                      </a:pPr>
                      <a:r>
                        <a:rPr lang="zh-CN" altLang="en-US" sz="1600" kern="0" dirty="0" smtClean="0">
                          <a:effectLst/>
                          <a:latin typeface="微软雅黑" panose="020B0503020204020204" charset="-122"/>
                          <a:ea typeface="微软雅黑" panose="020B0503020204020204" charset="-122"/>
                        </a:rPr>
                        <a:t>一般抵扣</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fontAlgn="auto">
                        <a:lnSpc>
                          <a:spcPct val="110000"/>
                        </a:lnSpc>
                        <a:spcAft>
                          <a:spcPts val="0"/>
                        </a:spcAft>
                      </a:pPr>
                      <a:r>
                        <a:rPr lang="zh-CN" altLang="en-US" sz="1600" kern="0" dirty="0" smtClean="0">
                          <a:effectLst/>
                          <a:latin typeface="微软雅黑" panose="020B0503020204020204" charset="-122"/>
                          <a:ea typeface="微软雅黑" panose="020B0503020204020204" charset="-122"/>
                        </a:rPr>
                        <a:t>购入应税资产或服务时</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marL="508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借：业务活动</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费用等</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5080" indent="-6350" fontAlgn="auto">
                        <a:lnSpc>
                          <a:spcPct val="110000"/>
                        </a:lnSpc>
                        <a:spcAft>
                          <a:spcPts val="0"/>
                        </a:spcAft>
                      </a:pPr>
                      <a:r>
                        <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应</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交增值税</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应交税金（进项税额</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5080" indent="-6350" fontAlgn="auto">
                        <a:lnSpc>
                          <a:spcPct val="110000"/>
                        </a:lnSpc>
                        <a:spcAft>
                          <a:spcPts val="0"/>
                        </a:spcAft>
                      </a:pPr>
                      <a:r>
                        <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贷</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：银行</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存款等</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实际支付的金额</a:t>
                      </a: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a:t>
                      </a:r>
                      <a:endPar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4770" marR="1905" marT="35560" marB="0">
                    <a:lnL w="12700" cmpd="sng">
                      <a:solidFill>
                        <a:srgbClr val="FFFFFF"/>
                      </a:solidFill>
                    </a:lnL>
                    <a:lnR w="12700" cmpd="sng">
                      <a:solidFill>
                        <a:srgbClr val="FFFFFF"/>
                      </a:solidFill>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marL="266700" indent="-26670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借：事业支出</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经营支出</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等</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266700" indent="-266700" fontAlgn="auto">
                        <a:lnSpc>
                          <a:spcPct val="110000"/>
                        </a:lnSpc>
                        <a:spcAft>
                          <a:spcPts val="0"/>
                        </a:spcAft>
                      </a:pPr>
                      <a:r>
                        <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贷</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：资金结存等</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实际支付的金额</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 </a:t>
                      </a:r>
                      <a:endPar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4770" marR="1905" marT="35560" marB="0" anchor="ctr">
                    <a:lnL w="12700" cmpd="sng">
                      <a:solidFill>
                        <a:srgbClr val="FFFFFF"/>
                      </a:solidFill>
                    </a:lnL>
                    <a:lnR w="12700" cmpd="sng">
                      <a:solidFill>
                        <a:srgbClr val="FFFFFF"/>
                      </a:solidFill>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523875">
                <a:tc vMerge="1">
                  <a:txBody>
                    <a:bodyPr/>
                    <a:lstStyle/>
                    <a:p>
                      <a:endParaRPr lang="zh-CN"/>
                    </a:p>
                  </a:txBody>
                  <a:tcPr/>
                </a:tc>
                <a:tc vMerge="1">
                  <a:txBody>
                    <a:bodyPr/>
                    <a:lstStyle/>
                    <a:p>
                      <a:endParaRPr lang="zh-CN"/>
                    </a:p>
                  </a:txBody>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fontAlgn="auto">
                        <a:lnSpc>
                          <a:spcPct val="110000"/>
                        </a:lnSpc>
                        <a:spcAft>
                          <a:spcPts val="0"/>
                        </a:spcAft>
                      </a:pPr>
                      <a:r>
                        <a:rPr lang="zh-CN" altLang="zh-CN" sz="1600" kern="1200" dirty="0" smtClean="0">
                          <a:solidFill>
                            <a:schemeClr val="dk1"/>
                          </a:solidFill>
                          <a:effectLst/>
                          <a:latin typeface="Calibri" panose="020F0502020204030204"/>
                          <a:ea typeface="+mn-ea"/>
                          <a:cs typeface="+mn-cs"/>
                        </a:rPr>
                        <a:t>销售应税产品或提供应税服务时</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marL="1270" indent="-6350" fontAlgn="auto">
                        <a:lnSpc>
                          <a:spcPct val="110000"/>
                        </a:lnSpc>
                        <a:spcAft>
                          <a:spcPts val="435"/>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借：银行</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存款等</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包含增值税的价款总额</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 </a:t>
                      </a:r>
                      <a:endPar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indent="-6350" fontAlgn="auto">
                        <a:lnSpc>
                          <a:spcPct val="110000"/>
                        </a:lnSpc>
                        <a:spcAft>
                          <a:spcPts val="435"/>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贷：事业</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收入等</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扣除税额</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后的价款</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 </a:t>
                      </a:r>
                      <a:endPar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indent="-6350" fontAlgn="auto">
                        <a:lnSpc>
                          <a:spcPct val="110000"/>
                        </a:lnSpc>
                        <a:spcAft>
                          <a:spcPts val="435"/>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应交增值税</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应交税金（销项</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税额）</a:t>
                      </a:r>
                      <a:endPar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8580" marR="0" marT="35560" marB="0">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marL="635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借：资金结存</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实际收到的含税金额</a:t>
                      </a: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a:t>
                      </a:r>
                    </a:p>
                    <a:p>
                      <a:pPr marL="6350" indent="-6350" fontAlgn="auto">
                        <a:lnSpc>
                          <a:spcPct val="110000"/>
                        </a:lnSpc>
                        <a:spcAft>
                          <a:spcPts val="0"/>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贷：事业预算收入</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经营预算收入等 </a:t>
                      </a:r>
                    </a:p>
                  </a:txBody>
                  <a:tcPr marL="68580" marR="0" marT="35560" marB="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r h="523875">
                <a:tc vMerge="1">
                  <a:txBody>
                    <a:bodyPr/>
                    <a:lstStyle/>
                    <a:p>
                      <a:endParaRPr lang="zh-CN"/>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vMerge="1">
                  <a:txBody>
                    <a:bodyPr/>
                    <a:lstStyle/>
                    <a:p>
                      <a:endParaRPr lang="zh-CN"/>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marL="127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本月缴纳以前期间未交增值税 </a:t>
                      </a:r>
                    </a:p>
                  </a:txBody>
                  <a:tcPr marL="68580" marR="1905" marT="3556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BD5E8"/>
                    </a:solidFill>
                  </a:tcPr>
                </a:tc>
                <a:tc>
                  <a:txBody>
                    <a:bodyPr/>
                    <a:lstStyle/>
                    <a:p>
                      <a:pPr marL="127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借：应交增值税</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未交税</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金</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indent="-6350" fontAlgn="auto">
                        <a:lnSpc>
                          <a:spcPct val="110000"/>
                        </a:lnSpc>
                        <a:spcAft>
                          <a:spcPts val="0"/>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贷：银行</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存款等 </a:t>
                      </a:r>
                      <a:endPar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8580" marR="1905" marT="3556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BD5E8"/>
                    </a:solidFill>
                  </a:tcPr>
                </a:tc>
                <a:tc>
                  <a:txBody>
                    <a:bodyPr/>
                    <a:lstStyle/>
                    <a:p>
                      <a:pPr marL="266700" marR="155575" indent="-26670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借：事业支出</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经营支出</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等</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266700" marR="155575" indent="-266700" fontAlgn="auto">
                        <a:lnSpc>
                          <a:spcPct val="110000"/>
                        </a:lnSpc>
                        <a:spcAft>
                          <a:spcPts val="0"/>
                        </a:spcAft>
                      </a:pPr>
                      <a:r>
                        <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贷</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：资金结存 </a:t>
                      </a:r>
                    </a:p>
                  </a:txBody>
                  <a:tcPr marL="68580" marR="1905" marT="35560"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BD5E8"/>
                    </a:solidFill>
                  </a:tcPr>
                </a:tc>
                <a:extLst>
                  <a:ext uri="{0D108BD9-81ED-4DB2-BD59-A6C34878D82A}">
                    <a16:rowId xmlns:a16="http://schemas.microsoft.com/office/drawing/2014/main" val="10003"/>
                  </a:ext>
                </a:extLst>
              </a:tr>
              <a:tr h="523875">
                <a:tc row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400" kern="0" dirty="0" smtClean="0">
                          <a:effectLst/>
                          <a:latin typeface="微软雅黑" panose="020B0503020204020204" charset="-122"/>
                          <a:ea typeface="微软雅黑" panose="020B0503020204020204" charset="-122"/>
                        </a:rPr>
                        <a:t>（</a:t>
                      </a:r>
                      <a:r>
                        <a:rPr lang="en-US" sz="1400" kern="0" dirty="0" smtClean="0">
                          <a:effectLst/>
                          <a:latin typeface="微软雅黑" panose="020B0503020204020204" charset="-122"/>
                          <a:ea typeface="微软雅黑" panose="020B0503020204020204" charset="-122"/>
                        </a:rPr>
                        <a:t>2</a:t>
                      </a:r>
                      <a:r>
                        <a:rPr lang="zh-CN" sz="1400" kern="0" dirty="0" smtClean="0">
                          <a:effectLst/>
                          <a:latin typeface="微软雅黑" panose="020B0503020204020204" charset="-122"/>
                          <a:ea typeface="微软雅黑" panose="020B0503020204020204" charset="-122"/>
                        </a:rPr>
                        <a:t>）</a:t>
                      </a:r>
                      <a:endParaRPr lang="zh-CN" sz="1400" kern="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rowSpan="2">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ctr" fontAlgn="auto">
                        <a:lnSpc>
                          <a:spcPct val="110000"/>
                        </a:lnSpc>
                        <a:spcAft>
                          <a:spcPts val="0"/>
                        </a:spcAft>
                      </a:pPr>
                      <a:r>
                        <a:rPr lang="zh-CN" altLang="en-US" sz="1600" kern="0" dirty="0" smtClean="0">
                          <a:effectLst/>
                          <a:latin typeface="微软雅黑" panose="020B0503020204020204" charset="-122"/>
                          <a:ea typeface="微软雅黑" panose="020B0503020204020204" charset="-122"/>
                        </a:rPr>
                        <a:t>简易征收</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lvl1pPr marL="0" algn="l" defTabSz="914400" rtl="0" eaLnBrk="1" latinLnBrk="0" hangingPunct="1">
                        <a:defRPr sz="1865" kern="1200">
                          <a:solidFill>
                            <a:schemeClr val="dk1"/>
                          </a:solidFill>
                          <a:latin typeface="Calibri" panose="020F0502020204030204"/>
                        </a:defRPr>
                      </a:lvl1pPr>
                      <a:lvl2pPr marL="457200" algn="l" defTabSz="914400" rtl="0" eaLnBrk="1" latinLnBrk="0" hangingPunct="1">
                        <a:defRPr sz="1865" kern="1200">
                          <a:solidFill>
                            <a:schemeClr val="dk1"/>
                          </a:solidFill>
                          <a:latin typeface="Calibri" panose="020F0502020204030204"/>
                        </a:defRPr>
                      </a:lvl2pPr>
                      <a:lvl3pPr marL="914400" algn="l" defTabSz="914400" rtl="0" eaLnBrk="1" latinLnBrk="0" hangingPunct="1">
                        <a:defRPr sz="1865" kern="1200">
                          <a:solidFill>
                            <a:schemeClr val="dk1"/>
                          </a:solidFill>
                          <a:latin typeface="Calibri" panose="020F0502020204030204"/>
                        </a:defRPr>
                      </a:lvl3pPr>
                      <a:lvl4pPr marL="1371600" algn="l" defTabSz="914400" rtl="0" eaLnBrk="1" latinLnBrk="0" hangingPunct="1">
                        <a:defRPr sz="1865" kern="1200">
                          <a:solidFill>
                            <a:schemeClr val="dk1"/>
                          </a:solidFill>
                          <a:latin typeface="Calibri" panose="020F0502020204030204"/>
                        </a:defRPr>
                      </a:lvl4pPr>
                      <a:lvl5pPr marL="1828800" algn="l" defTabSz="914400" rtl="0" eaLnBrk="1" latinLnBrk="0" hangingPunct="1">
                        <a:defRPr sz="1865" kern="1200">
                          <a:solidFill>
                            <a:schemeClr val="dk1"/>
                          </a:solidFill>
                          <a:latin typeface="Calibri" panose="020F0502020204030204"/>
                        </a:defRPr>
                      </a:lvl5pPr>
                      <a:lvl6pPr marL="2286000" algn="l" defTabSz="914400" rtl="0" eaLnBrk="1" latinLnBrk="0" hangingPunct="1">
                        <a:defRPr sz="1865" kern="1200">
                          <a:solidFill>
                            <a:schemeClr val="dk1"/>
                          </a:solidFill>
                          <a:latin typeface="Calibri" panose="020F0502020204030204"/>
                        </a:defRPr>
                      </a:lvl6pPr>
                      <a:lvl7pPr marL="2743200" algn="l" defTabSz="914400" rtl="0" eaLnBrk="1" latinLnBrk="0" hangingPunct="1">
                        <a:defRPr sz="1865" kern="1200">
                          <a:solidFill>
                            <a:schemeClr val="dk1"/>
                          </a:solidFill>
                          <a:latin typeface="Calibri" panose="020F0502020204030204"/>
                        </a:defRPr>
                      </a:lvl7pPr>
                      <a:lvl8pPr marL="3200400" algn="l" defTabSz="914400" rtl="0" eaLnBrk="1" latinLnBrk="0" hangingPunct="1">
                        <a:defRPr sz="1865" kern="1200">
                          <a:solidFill>
                            <a:schemeClr val="dk1"/>
                          </a:solidFill>
                          <a:latin typeface="Calibri" panose="020F0502020204030204"/>
                        </a:defRPr>
                      </a:lvl8pPr>
                      <a:lvl9pPr marL="3657600" algn="l" defTabSz="914400" rtl="0" eaLnBrk="1" latinLnBrk="0" hangingPunct="1">
                        <a:defRPr sz="1865" kern="1200">
                          <a:solidFill>
                            <a:schemeClr val="dk1"/>
                          </a:solidFill>
                          <a:latin typeface="Calibri" panose="020F0502020204030204"/>
                        </a:defRPr>
                      </a:lvl9pPr>
                    </a:lstStyle>
                    <a:p>
                      <a:pPr algn="l" fontAlgn="auto">
                        <a:lnSpc>
                          <a:spcPct val="110000"/>
                        </a:lnSpc>
                        <a:spcAft>
                          <a:spcPts val="0"/>
                        </a:spcAft>
                      </a:pPr>
                      <a:r>
                        <a:rPr lang="zh-CN" altLang="zh-CN" sz="1600" kern="1200" dirty="0" smtClean="0">
                          <a:solidFill>
                            <a:schemeClr val="dk1"/>
                          </a:solidFill>
                          <a:effectLst/>
                          <a:latin typeface="Calibri" panose="020F0502020204030204"/>
                          <a:ea typeface="+mn-ea"/>
                          <a:cs typeface="+mn-cs"/>
                        </a:rPr>
                        <a:t>销售应税产品或提供应税服务时</a:t>
                      </a:r>
                      <a:endParaRPr lang="zh-CN" sz="16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marL="1270" indent="-6350" fontAlgn="auto">
                        <a:lnSpc>
                          <a:spcPct val="110000"/>
                        </a:lnSpc>
                        <a:spcAft>
                          <a:spcPts val="435"/>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借：银行</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存款等</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包含增值税的价款总额</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 </a:t>
                      </a:r>
                      <a:endPar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indent="-6350" fontAlgn="auto">
                        <a:lnSpc>
                          <a:spcPct val="110000"/>
                        </a:lnSpc>
                        <a:spcAft>
                          <a:spcPts val="435"/>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贷：事业</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收入等</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扣除税额</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后的价款</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 </a:t>
                      </a:r>
                      <a:endPar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indent="-6350" fontAlgn="auto">
                        <a:lnSpc>
                          <a:spcPct val="110000"/>
                        </a:lnSpc>
                        <a:spcAft>
                          <a:spcPts val="435"/>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应</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交增值税</a:t>
                      </a: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简易计税</a:t>
                      </a:r>
                      <a:endPar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8580" marR="0" marT="3556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marL="635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借：资金结存</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实际收到的含税金额</a:t>
                      </a: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a:t>
                      </a:r>
                    </a:p>
                    <a:p>
                      <a:pPr marL="6350" indent="-6350" fontAlgn="auto">
                        <a:lnSpc>
                          <a:spcPct val="110000"/>
                        </a:lnSpc>
                        <a:spcAft>
                          <a:spcPts val="0"/>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贷：事业预算</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收入</a:t>
                      </a:r>
                      <a:r>
                        <a:rPr lang="zh-CN" alt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等</a:t>
                      </a:r>
                      <a:endPar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8580" marR="0" marT="3556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4"/>
                  </a:ext>
                </a:extLst>
              </a:tr>
              <a:tr h="523875">
                <a:tc vMerge="1">
                  <a:txBody>
                    <a:bodyPr/>
                    <a:lstStyle/>
                    <a:p>
                      <a:endParaRPr lang="zh-CN"/>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5A9E"/>
                    </a:solidFill>
                  </a:tcPr>
                </a:tc>
                <a:tc vMerge="1">
                  <a:txBody>
                    <a:bodyPr/>
                    <a:lstStyle/>
                    <a:p>
                      <a:endParaRPr lang="zh-CN"/>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marL="127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本月缴纳以前期间未交增值税 </a:t>
                      </a:r>
                    </a:p>
                  </a:txBody>
                  <a:tcPr marL="68580" marR="1905" marT="3556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CBD5E8"/>
                    </a:solidFill>
                  </a:tcPr>
                </a:tc>
                <a:tc>
                  <a:txBody>
                    <a:bodyPr/>
                    <a:lstStyle/>
                    <a:p>
                      <a:pPr marL="1270" indent="-635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借：应交增值税</a:t>
                      </a: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简易计税</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indent="-6350" fontAlgn="auto">
                        <a:lnSpc>
                          <a:spcPct val="110000"/>
                        </a:lnSpc>
                        <a:spcAft>
                          <a:spcPts val="0"/>
                        </a:spcAft>
                      </a:pPr>
                      <a:r>
                        <a:rPr lang="en-US"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贷：银行存款</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零余额账户用款额度等 </a:t>
                      </a:r>
                    </a:p>
                  </a:txBody>
                  <a:tcPr marL="68580" marR="1905" marT="3556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CBD5E8"/>
                    </a:solidFill>
                  </a:tcPr>
                </a:tc>
                <a:tc>
                  <a:txBody>
                    <a:bodyPr/>
                    <a:lstStyle/>
                    <a:p>
                      <a:pPr marL="266700" marR="155575" indent="-266700" fontAlgn="auto">
                        <a:lnSpc>
                          <a:spcPct val="110000"/>
                        </a:lnSpc>
                        <a:spcAft>
                          <a:spcPts val="0"/>
                        </a:spcAft>
                      </a:pP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借：事业支出</a:t>
                      </a:r>
                      <a:r>
                        <a:rPr lang="en-US" sz="16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经营支出</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等</a:t>
                      </a:r>
                      <a:endPar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266700" marR="155575" indent="-266700" fontAlgn="auto">
                        <a:lnSpc>
                          <a:spcPct val="110000"/>
                        </a:lnSpc>
                        <a:spcAft>
                          <a:spcPts val="0"/>
                        </a:spcAft>
                      </a:pPr>
                      <a:r>
                        <a:rPr lang="en-US" alt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1600" kern="100" dirty="0" smtClean="0">
                          <a:solidFill>
                            <a:srgbClr val="000000"/>
                          </a:solidFill>
                          <a:effectLst/>
                          <a:latin typeface="微软雅黑" panose="020B0503020204020204" charset="-122"/>
                          <a:ea typeface="微软雅黑" panose="020B0503020204020204" charset="-122"/>
                          <a:cs typeface="微软雅黑" panose="020B0503020204020204" charset="-122"/>
                        </a:rPr>
                        <a:t>贷</a:t>
                      </a:r>
                      <a:r>
                        <a:rPr lang="zh-CN" sz="1600" kern="100" dirty="0">
                          <a:solidFill>
                            <a:srgbClr val="000000"/>
                          </a:solidFill>
                          <a:effectLst/>
                          <a:latin typeface="微软雅黑" panose="020B0503020204020204" charset="-122"/>
                          <a:ea typeface="微软雅黑" panose="020B0503020204020204" charset="-122"/>
                          <a:cs typeface="微软雅黑" panose="020B0503020204020204" charset="-122"/>
                        </a:rPr>
                        <a:t>：资金结存 </a:t>
                      </a:r>
                    </a:p>
                  </a:txBody>
                  <a:tcPr marL="68580" marR="1905" marT="35560"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CBD5E8"/>
                    </a:solidFill>
                  </a:tcPr>
                </a:tc>
                <a:extLst>
                  <a:ext uri="{0D108BD9-81ED-4DB2-BD59-A6C34878D82A}">
                    <a16:rowId xmlns:a16="http://schemas.microsoft.com/office/drawing/2014/main" val="10005"/>
                  </a:ext>
                </a:extLst>
              </a:tr>
            </a:tbl>
          </a:graphicData>
        </a:graphic>
      </p:graphicFrame>
      <p:sp>
        <p:nvSpPr>
          <p:cNvPr id="8" name="矩形 7"/>
          <p:cNvSpPr/>
          <p:nvPr/>
        </p:nvSpPr>
        <p:spPr>
          <a:xfrm>
            <a:off x="516890" y="1252220"/>
            <a:ext cx="6428508" cy="1338828"/>
          </a:xfrm>
          <a:prstGeom prst="rect">
            <a:avLst/>
          </a:prstGeom>
        </p:spPr>
        <p:txBody>
          <a:bodyPr wrap="square">
            <a:spAutoFit/>
          </a:bodyPr>
          <a:lstStyle/>
          <a:p>
            <a:pPr>
              <a:lnSpc>
                <a:spcPct val="150000"/>
              </a:lnSpc>
              <a:spcBef>
                <a:spcPts val="0"/>
              </a:spcBef>
              <a:spcAft>
                <a:spcPts val="0"/>
              </a:spcAft>
            </a:pP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按照实际收到的含税金额确认事业预算收入，按照实际支付的金额确认预算会计事业</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支出，实际</a:t>
            </a: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缴纳增值税时确认预算会计支出</a:t>
            </a:r>
          </a:p>
        </p:txBody>
      </p:sp>
      <p:sp>
        <p:nvSpPr>
          <p:cNvPr id="9" name="矩形 8"/>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3.</a:t>
            </a:r>
            <a:r>
              <a:rPr lang="en-US" sz="3000" kern="0" dirty="0">
                <a:solidFill>
                  <a:srgbClr val="005A9E"/>
                </a:solidFill>
                <a:latin typeface="微软雅黑" panose="020B0503020204020204" charset="-122"/>
                <a:ea typeface="微软雅黑" panose="020B0503020204020204" charset="-122"/>
                <a:cs typeface="+mn-ea"/>
                <a:sym typeface="+mn-lt"/>
              </a:rPr>
              <a:t>7 </a:t>
            </a:r>
            <a:r>
              <a:rPr lang="zh-CN" altLang="en-US" sz="3000" kern="0" dirty="0">
                <a:solidFill>
                  <a:srgbClr val="005A9E"/>
                </a:solidFill>
                <a:latin typeface="微软雅黑" panose="020B0503020204020204" charset="-122"/>
                <a:ea typeface="微软雅黑" panose="020B0503020204020204" charset="-122"/>
                <a:cs typeface="+mn-ea"/>
                <a:sym typeface="+mn-lt"/>
              </a:rPr>
              <a:t>税费</a:t>
            </a:r>
          </a:p>
        </p:txBody>
      </p:sp>
      <p:sp>
        <p:nvSpPr>
          <p:cNvPr id="11" name="矩形 10"/>
          <p:cNvSpPr/>
          <p:nvPr/>
        </p:nvSpPr>
        <p:spPr>
          <a:xfrm>
            <a:off x="6945398" y="894413"/>
            <a:ext cx="5246602" cy="1338828"/>
          </a:xfrm>
          <a:prstGeom prst="rect">
            <a:avLst/>
          </a:prstGeom>
        </p:spPr>
        <p:txBody>
          <a:bodyPr wrap="square">
            <a:spAutoFit/>
          </a:bodyPr>
          <a:lstStyle/>
          <a:p>
            <a:pPr marL="285750" indent="-285750">
              <a:lnSpc>
                <a:spcPct val="150000"/>
              </a:lnSpc>
              <a:spcBef>
                <a:spcPts val="0"/>
              </a:spcBef>
              <a:spcAft>
                <a:spcPts val="0"/>
              </a:spcAft>
              <a:buFont typeface="Wingdings" panose="05000000000000000000" pitchFamily="2" charset="2"/>
              <a:buChar char="n"/>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收到应缴财政款或受托代理负债，同时需要缴纳增值税的，预算会计不计收入，缴纳该类增值税不计预算会计支出</a:t>
            </a:r>
            <a:endPar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3"/>
          <p:cNvSpPr txBox="1"/>
          <p:nvPr/>
        </p:nvSpPr>
        <p:spPr>
          <a:xfrm>
            <a:off x="516725" y="865153"/>
            <a:ext cx="4059555" cy="460375"/>
          </a:xfrm>
          <a:prstGeom prst="rect">
            <a:avLst/>
          </a:prstGeom>
          <a:noFill/>
        </p:spPr>
        <p:txBody>
          <a:bodyPr wrap="none" rtlCol="0">
            <a:spAutoFit/>
          </a:bodyPr>
          <a:lstStyle/>
          <a:p>
            <a:r>
              <a:rPr lang="en-US" sz="2400" b="1" dirty="0" smtClean="0">
                <a:solidFill>
                  <a:srgbClr val="005A9E"/>
                </a:solidFill>
                <a:latin typeface="微软雅黑" panose="020B0503020204020204" charset="-122"/>
                <a:ea typeface="微软雅黑" panose="020B0503020204020204" charset="-122"/>
              </a:rPr>
              <a:t>3.7.2 </a:t>
            </a:r>
            <a:r>
              <a:rPr lang="zh-CN" altLang="en-US" sz="2400" b="1" dirty="0" smtClean="0">
                <a:solidFill>
                  <a:srgbClr val="005A9E"/>
                </a:solidFill>
                <a:latin typeface="微软雅黑" panose="020B0503020204020204" charset="-122"/>
                <a:ea typeface="微软雅黑" panose="020B0503020204020204" charset="-122"/>
              </a:rPr>
              <a:t>个人所得税等其他税费</a:t>
            </a:r>
            <a:endParaRPr lang="en-US" altLang="zh-CN" sz="2400" b="1" dirty="0" smtClean="0">
              <a:solidFill>
                <a:srgbClr val="005A9E"/>
              </a:solidFill>
              <a:latin typeface="微软雅黑" panose="020B0503020204020204" charset="-122"/>
              <a:ea typeface="微软雅黑" panose="020B0503020204020204" charset="-122"/>
            </a:endParaRPr>
          </a:p>
        </p:txBody>
      </p:sp>
      <p:sp>
        <p:nvSpPr>
          <p:cNvPr id="9" name="矩形 8"/>
          <p:cNvSpPr/>
          <p:nvPr/>
        </p:nvSpPr>
        <p:spPr>
          <a:xfrm>
            <a:off x="516254" y="1313332"/>
            <a:ext cx="11675745" cy="1338828"/>
          </a:xfrm>
          <a:prstGeom prst="rect">
            <a:avLst/>
          </a:prstGeom>
        </p:spPr>
        <p:txBody>
          <a:bodyPr wrap="square">
            <a:spAutoFit/>
          </a:bodyPr>
          <a:lstStyle/>
          <a:p>
            <a:pPr marL="285750" indent="-285750">
              <a:lnSpc>
                <a:spcPct val="150000"/>
              </a:lnSpc>
              <a:spcBef>
                <a:spcPts val="0"/>
              </a:spcBef>
              <a:spcAft>
                <a:spcPts val="0"/>
              </a:spcAft>
              <a:buFont typeface="Wingdings" panose="05000000000000000000" charset="0"/>
              <a:buChar char="Ø"/>
            </a:pP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从应付职工薪酬计算应代扣代缴职工的个人所得税</a:t>
            </a:r>
          </a:p>
          <a:p>
            <a:pPr marL="285750" indent="-285750">
              <a:lnSpc>
                <a:spcPct val="150000"/>
              </a:lnSpc>
              <a:spcBef>
                <a:spcPts val="0"/>
              </a:spcBef>
              <a:spcAft>
                <a:spcPts val="0"/>
              </a:spcAft>
              <a:buFont typeface="Wingdings" panose="05000000000000000000" charset="0"/>
              <a:buChar char="Ø"/>
            </a:pP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以费用形式计算职工以外个人所得税</a:t>
            </a:r>
          </a:p>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从多个项目以费用形式</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计算个人所得税等其他税费，</a:t>
            </a: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一般归集后再实际缴纳，缴纳</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时才确认</a:t>
            </a:r>
            <a:r>
              <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预算会计事业</a:t>
            </a: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支出。</a:t>
            </a:r>
            <a:endParaRPr lang="zh-CN" altLang="en-US"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graphicFrame>
        <p:nvGraphicFramePr>
          <p:cNvPr id="11" name="表格 10"/>
          <p:cNvGraphicFramePr>
            <a:graphicFrameLocks noGrp="1"/>
          </p:cNvGraphicFramePr>
          <p:nvPr/>
        </p:nvGraphicFramePr>
        <p:xfrm>
          <a:off x="582122" y="2823256"/>
          <a:ext cx="11027996" cy="3538598"/>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769829">
                  <a:extLst>
                    <a:ext uri="{9D8B030D-6E8A-4147-A177-3AD203B41FA5}">
                      <a16:colId xmlns:a16="http://schemas.microsoft.com/office/drawing/2014/main" val="20000"/>
                    </a:ext>
                  </a:extLst>
                </a:gridCol>
                <a:gridCol w="2437793">
                  <a:extLst>
                    <a:ext uri="{9D8B030D-6E8A-4147-A177-3AD203B41FA5}">
                      <a16:colId xmlns:a16="http://schemas.microsoft.com/office/drawing/2014/main" val="20001"/>
                    </a:ext>
                  </a:extLst>
                </a:gridCol>
                <a:gridCol w="4434840">
                  <a:extLst>
                    <a:ext uri="{9D8B030D-6E8A-4147-A177-3AD203B41FA5}">
                      <a16:colId xmlns:a16="http://schemas.microsoft.com/office/drawing/2014/main" val="20002"/>
                    </a:ext>
                  </a:extLst>
                </a:gridCol>
                <a:gridCol w="3385534">
                  <a:extLst>
                    <a:ext uri="{9D8B030D-6E8A-4147-A177-3AD203B41FA5}">
                      <a16:colId xmlns:a16="http://schemas.microsoft.com/office/drawing/2014/main" val="20003"/>
                    </a:ext>
                  </a:extLst>
                </a:gridCol>
              </a:tblGrid>
              <a:tr h="745308">
                <a:tc>
                  <a:txBody>
                    <a:bodyPr/>
                    <a:lstStyle/>
                    <a:p>
                      <a:pPr algn="ctr">
                        <a:spcAft>
                          <a:spcPts val="0"/>
                        </a:spcAft>
                      </a:pPr>
                      <a:r>
                        <a:rPr lang="en-US" sz="2000" kern="0" dirty="0" smtClean="0">
                          <a:effectLst/>
                          <a:latin typeface="微软雅黑" panose="020B0503020204020204" charset="-122"/>
                          <a:ea typeface="微软雅黑" panose="020B0503020204020204" charset="-122"/>
                        </a:rPr>
                        <a:t>9</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altLang="en-US" sz="2000" b="1" kern="0" dirty="0" smtClean="0">
                          <a:effectLst/>
                          <a:latin typeface="微软雅黑" panose="020B0503020204020204" charset="-122"/>
                          <a:ea typeface="微软雅黑" panose="020B0503020204020204" charset="-122"/>
                        </a:rPr>
                        <a:t>税费</a:t>
                      </a:r>
                      <a:endParaRPr lang="zh-CN" altLang="zh-CN" sz="2000" b="1"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sz="2000" kern="0" dirty="0">
                          <a:effectLst/>
                          <a:latin typeface="微软雅黑" panose="020B0503020204020204" charset="-122"/>
                          <a:ea typeface="微软雅黑" panose="020B0503020204020204" charset="-122"/>
                        </a:rPr>
                        <a:t>　</a:t>
                      </a:r>
                      <a:r>
                        <a:rPr lang="zh-CN" altLang="en-US" sz="2000" kern="0" dirty="0" smtClean="0">
                          <a:effectLst/>
                          <a:latin typeface="微软雅黑" panose="020B0503020204020204" charset="-122"/>
                          <a:ea typeface="微软雅黑" panose="020B0503020204020204" charset="-122"/>
                        </a:rPr>
                        <a:t>财务会计</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sz="2000" kern="0" dirty="0">
                          <a:effectLst/>
                          <a:latin typeface="微软雅黑" panose="020B0503020204020204" charset="-122"/>
                          <a:ea typeface="微软雅黑" panose="020B0503020204020204" charset="-122"/>
                        </a:rPr>
                        <a:t>　</a:t>
                      </a:r>
                      <a:r>
                        <a:rPr lang="zh-CN" altLang="en-US" sz="2000" kern="0" dirty="0" smtClean="0">
                          <a:effectLst/>
                          <a:latin typeface="微软雅黑" panose="020B0503020204020204" charset="-122"/>
                          <a:ea typeface="微软雅黑" panose="020B0503020204020204" charset="-122"/>
                        </a:rPr>
                        <a:t>预算会计</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extLst>
                  <a:ext uri="{0D108BD9-81ED-4DB2-BD59-A6C34878D82A}">
                    <a16:rowId xmlns:a16="http://schemas.microsoft.com/office/drawing/2014/main" val="10000"/>
                  </a:ext>
                </a:extLst>
              </a:tr>
              <a:tr h="1604570">
                <a:tc>
                  <a:txBody>
                    <a:bodyPr/>
                    <a:lstStyle/>
                    <a:p>
                      <a:pPr algn="ctr">
                        <a:spcAft>
                          <a:spcPts val="0"/>
                        </a:spcAft>
                      </a:pP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代扣职工</a:t>
                      </a:r>
                    </a:p>
                    <a:p>
                      <a:pPr algn="ctr">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个人所得税</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借：应付职工薪酬</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基本工资</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业务活动费用等</a:t>
                      </a:r>
                      <a:endParaRPr lang="en-US" altLang="zh-CN" sz="2000" kern="100" dirty="0" smtClean="0">
                        <a:effectLst/>
                        <a:latin typeface="微软雅黑" panose="020B0503020204020204" charset="-122"/>
                        <a:ea typeface="微软雅黑" panose="020B0503020204020204" charset="-122"/>
                        <a:cs typeface="Times New Roman" panose="02020603050405020304" pitchFamily="18" charset="0"/>
                      </a:endParaRPr>
                    </a:p>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贷：其他应交税费</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应交个人所得税</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ctr">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1188720">
                <a:tc>
                  <a:txBody>
                    <a:bodyPr/>
                    <a:lstStyle/>
                    <a:p>
                      <a:pPr algn="ctr">
                        <a:spcAft>
                          <a:spcPts val="0"/>
                        </a:spcAft>
                      </a:pP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solidFill>
                      <a:srgbClr val="005A9E"/>
                    </a:solidFill>
                  </a:tcPr>
                </a:tc>
                <a:tc>
                  <a:txBody>
                    <a:bodyPr/>
                    <a:lstStyle/>
                    <a:p>
                      <a:pPr algn="ctr">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缴纳个税</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algn="l">
                        <a:spcAft>
                          <a:spcPts val="0"/>
                        </a:spcAft>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借：其他应交税费</a:t>
                      </a: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应交个人所得税</a:t>
                      </a:r>
                      <a:endParaRPr lang="en-US" altLang="zh-CN" sz="2000" kern="100" dirty="0" smtClean="0">
                        <a:effectLst/>
                        <a:latin typeface="微软雅黑" panose="020B0503020204020204" charset="-122"/>
                        <a:ea typeface="微软雅黑" panose="020B0503020204020204" charset="-122"/>
                        <a:cs typeface="Times New Roman" panose="02020603050405020304" pitchFamily="18" charset="0"/>
                      </a:endParaRPr>
                    </a:p>
                    <a:p>
                      <a:pPr algn="l">
                        <a:spcAft>
                          <a:spcPts val="0"/>
                        </a:spcAft>
                      </a:pPr>
                      <a:r>
                        <a:rPr lang="en-US" altLang="zh-CN" sz="2000" kern="100" dirty="0" smtClean="0">
                          <a:effectLst/>
                          <a:latin typeface="微软雅黑" panose="020B0503020204020204" charset="-122"/>
                          <a:ea typeface="微软雅黑" panose="020B0503020204020204" charset="-122"/>
                          <a:cs typeface="Times New Roman" panose="02020603050405020304" pitchFamily="18" charset="0"/>
                        </a:rPr>
                        <a:t>  </a:t>
                      </a: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贷：银行存款</a:t>
                      </a:r>
                      <a:endParaRPr lang="zh-CN" altLang="en-US"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借：事业支出等</a:t>
                      </a:r>
                    </a:p>
                    <a:p>
                      <a:pPr marL="0" marR="0" indent="0" algn="l" defTabSz="914400" rtl="0" eaLnBrk="1" fontAlgn="auto" latinLnBrk="0" hangingPunct="1">
                        <a:lnSpc>
                          <a:spcPct val="100000"/>
                        </a:lnSpc>
                        <a:spcBef>
                          <a:spcPts val="0"/>
                        </a:spcBef>
                        <a:spcAft>
                          <a:spcPts val="0"/>
                        </a:spcAft>
                        <a:buClrTx/>
                        <a:buSzTx/>
                        <a:buFontTx/>
                        <a:buNone/>
                        <a:defRPr/>
                      </a:pPr>
                      <a:r>
                        <a:rPr lang="zh-CN" altLang="en-US" sz="2000" kern="100" dirty="0" smtClean="0">
                          <a:effectLst/>
                          <a:latin typeface="微软雅黑" panose="020B0503020204020204" charset="-122"/>
                          <a:ea typeface="微软雅黑" panose="020B0503020204020204" charset="-122"/>
                          <a:cs typeface="Times New Roman" panose="02020603050405020304" pitchFamily="18" charset="0"/>
                        </a:rPr>
                        <a:t>   贷：资金结存</a:t>
                      </a:r>
                      <a:endParaRPr lang="zh-CN" sz="2000" kern="10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bl>
          </a:graphicData>
        </a:graphic>
      </p:graphicFrame>
      <p:sp>
        <p:nvSpPr>
          <p:cNvPr id="8" name="矩形 7"/>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3.</a:t>
            </a:r>
            <a:r>
              <a:rPr lang="en-US" sz="3000" kern="0" dirty="0">
                <a:solidFill>
                  <a:srgbClr val="005A9E"/>
                </a:solidFill>
                <a:latin typeface="微软雅黑" panose="020B0503020204020204" charset="-122"/>
                <a:ea typeface="微软雅黑" panose="020B0503020204020204" charset="-122"/>
                <a:cs typeface="+mn-ea"/>
                <a:sym typeface="+mn-lt"/>
              </a:rPr>
              <a:t>7 </a:t>
            </a:r>
            <a:r>
              <a:rPr lang="zh-CN" altLang="en-US" sz="3000" kern="0" dirty="0">
                <a:solidFill>
                  <a:srgbClr val="005A9E"/>
                </a:solidFill>
                <a:latin typeface="微软雅黑" panose="020B0503020204020204" charset="-122"/>
                <a:ea typeface="微软雅黑" panose="020B0503020204020204" charset="-122"/>
                <a:cs typeface="+mn-ea"/>
                <a:sym typeface="+mn-lt"/>
              </a:rPr>
              <a:t>税费</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3"/>
          <p:cNvSpPr txBox="1"/>
          <p:nvPr/>
        </p:nvSpPr>
        <p:spPr>
          <a:xfrm>
            <a:off x="623405" y="1228373"/>
            <a:ext cx="2535555" cy="460375"/>
          </a:xfrm>
          <a:prstGeom prst="rect">
            <a:avLst/>
          </a:prstGeom>
          <a:noFill/>
        </p:spPr>
        <p:txBody>
          <a:bodyPr wrap="none" rtlCol="0">
            <a:spAutoFit/>
          </a:bodyPr>
          <a:lstStyle/>
          <a:p>
            <a:r>
              <a:rPr lang="en-US" sz="2400" b="1" dirty="0" smtClean="0">
                <a:solidFill>
                  <a:srgbClr val="005A9E"/>
                </a:solidFill>
                <a:latin typeface="微软雅黑" panose="020B0503020204020204" charset="-122"/>
                <a:ea typeface="微软雅黑" panose="020B0503020204020204" charset="-122"/>
              </a:rPr>
              <a:t>3.7.3 </a:t>
            </a:r>
            <a:r>
              <a:rPr lang="zh-CN" altLang="en-US" sz="2400" b="1" dirty="0" smtClean="0">
                <a:solidFill>
                  <a:srgbClr val="005A9E"/>
                </a:solidFill>
                <a:latin typeface="微软雅黑" panose="020B0503020204020204" charset="-122"/>
                <a:ea typeface="微软雅黑" panose="020B0503020204020204" charset="-122"/>
              </a:rPr>
              <a:t>企业所得税</a:t>
            </a:r>
            <a:endParaRPr lang="en-US" altLang="zh-CN" sz="2400" b="1" dirty="0" smtClean="0">
              <a:solidFill>
                <a:srgbClr val="005A9E"/>
              </a:solidFill>
              <a:latin typeface="微软雅黑" panose="020B0503020204020204" charset="-122"/>
              <a:ea typeface="微软雅黑" panose="020B0503020204020204" charset="-122"/>
            </a:endParaRPr>
          </a:p>
        </p:txBody>
      </p:sp>
      <p:graphicFrame>
        <p:nvGraphicFramePr>
          <p:cNvPr id="10" name="表格 9"/>
          <p:cNvGraphicFramePr>
            <a:graphicFrameLocks noGrp="1"/>
          </p:cNvGraphicFramePr>
          <p:nvPr/>
        </p:nvGraphicFramePr>
        <p:xfrm>
          <a:off x="689610" y="2950210"/>
          <a:ext cx="10399395" cy="272530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91515">
                  <a:extLst>
                    <a:ext uri="{9D8B030D-6E8A-4147-A177-3AD203B41FA5}">
                      <a16:colId xmlns:a16="http://schemas.microsoft.com/office/drawing/2014/main" val="20000"/>
                    </a:ext>
                  </a:extLst>
                </a:gridCol>
                <a:gridCol w="2732405">
                  <a:extLst>
                    <a:ext uri="{9D8B030D-6E8A-4147-A177-3AD203B41FA5}">
                      <a16:colId xmlns:a16="http://schemas.microsoft.com/office/drawing/2014/main" val="20001"/>
                    </a:ext>
                  </a:extLst>
                </a:gridCol>
                <a:gridCol w="4044315">
                  <a:extLst>
                    <a:ext uri="{9D8B030D-6E8A-4147-A177-3AD203B41FA5}">
                      <a16:colId xmlns:a16="http://schemas.microsoft.com/office/drawing/2014/main" val="20002"/>
                    </a:ext>
                  </a:extLst>
                </a:gridCol>
                <a:gridCol w="2931160">
                  <a:extLst>
                    <a:ext uri="{9D8B030D-6E8A-4147-A177-3AD203B41FA5}">
                      <a16:colId xmlns:a16="http://schemas.microsoft.com/office/drawing/2014/main" val="20003"/>
                    </a:ext>
                  </a:extLst>
                </a:gridCol>
              </a:tblGrid>
              <a:tr h="504056">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endParaRPr lang="en-US"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0" dirty="0" smtClean="0">
                          <a:effectLst/>
                          <a:latin typeface="微软雅黑" panose="020B0503020204020204" charset="-122"/>
                          <a:ea typeface="微软雅黑" panose="020B0503020204020204" charset="-122"/>
                        </a:rPr>
                        <a:t>企业所得税</a:t>
                      </a:r>
                      <a:endParaRPr lang="zh-CN" altLang="zh-CN" sz="1800" kern="0" dirty="0" smtClean="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r>
                        <a:rPr lang="zh-CN" altLang="en-US" sz="1800" kern="0" dirty="0" smtClean="0">
                          <a:effectLst/>
                          <a:latin typeface="微软雅黑" panose="020B0503020204020204" charset="-122"/>
                          <a:ea typeface="微软雅黑" panose="020B0503020204020204" charset="-122"/>
                        </a:rPr>
                        <a:t>财务会计</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　</a:t>
                      </a:r>
                      <a:r>
                        <a:rPr lang="zh-CN" altLang="en-US" sz="1800" kern="0" dirty="0" smtClean="0">
                          <a:effectLst/>
                          <a:latin typeface="微软雅黑" panose="020B0503020204020204" charset="-122"/>
                          <a:ea typeface="微软雅黑" panose="020B0503020204020204" charset="-122"/>
                        </a:rPr>
                        <a:t>预算会计</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1110625">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r">
                        <a:spcAft>
                          <a:spcPts val="0"/>
                        </a:spcAft>
                      </a:pPr>
                      <a:r>
                        <a:rPr lang="zh-CN" altLang="en-US" sz="1800" kern="0" dirty="0" smtClean="0">
                          <a:effectLst/>
                          <a:latin typeface="微软雅黑" panose="020B0503020204020204" charset="-122"/>
                          <a:ea typeface="微软雅黑" panose="020B0503020204020204" charset="-122"/>
                          <a:cs typeface="Times New Roman" panose="02020603050405020304" pitchFamily="18" charset="0"/>
                        </a:rPr>
                        <a:t>（</a:t>
                      </a:r>
                      <a:r>
                        <a:rPr lang="en-US" altLang="zh-CN" sz="1800" kern="0" dirty="0" smtClean="0">
                          <a:effectLst/>
                          <a:latin typeface="微软雅黑" panose="020B0503020204020204" charset="-122"/>
                          <a:ea typeface="微软雅黑" panose="020B0503020204020204" charset="-122"/>
                          <a:cs typeface="Times New Roman" panose="02020603050405020304" pitchFamily="18" charset="0"/>
                        </a:rPr>
                        <a:t>1</a:t>
                      </a:r>
                      <a:r>
                        <a:rPr lang="zh-CN" altLang="en-US" sz="1800" kern="0" dirty="0" smtClean="0">
                          <a:effectLst/>
                          <a:latin typeface="微软雅黑" panose="020B0503020204020204" charset="-122"/>
                          <a:ea typeface="微软雅黑" panose="020B0503020204020204" charset="-122"/>
                          <a:cs typeface="Times New Roman" panose="02020603050405020304" pitchFamily="18" charset="0"/>
                        </a:rPr>
                        <a:t>）</a:t>
                      </a:r>
                      <a:endParaRPr lang="zh-CN" sz="1800" kern="0" dirty="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1270" marR="21590" indent="-6350">
                        <a:lnSpc>
                          <a:spcPct val="107000"/>
                        </a:lnSpc>
                        <a:spcAft>
                          <a:spcPts val="0"/>
                        </a:spcAft>
                      </a:pP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按照税法规定计算的应缴税费金额 </a:t>
                      </a:r>
                    </a:p>
                  </a:txBody>
                  <a:tcPr marL="68580" marR="1905" marT="3556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marL="1270" marR="909955" indent="-6350">
                        <a:lnSpc>
                          <a:spcPct val="107000"/>
                        </a:lnSpc>
                        <a:spcAft>
                          <a:spcPts val="0"/>
                        </a:spcAft>
                      </a:pP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借：所得税</a:t>
                      </a:r>
                      <a:r>
                        <a:rPr lang="zh-CN"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费用</a:t>
                      </a:r>
                      <a:endParaRPr lang="en-US" altLang="zh-CN" sz="20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1270" marR="909955" indent="-6350">
                        <a:lnSpc>
                          <a:spcPct val="107000"/>
                        </a:lnSpc>
                        <a:spcAft>
                          <a:spcPts val="0"/>
                        </a:spcAft>
                      </a:pPr>
                      <a:r>
                        <a:rPr lang="en-US"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贷：其他应交税费</a:t>
                      </a:r>
                      <a:r>
                        <a:rPr lang="en-US" sz="20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单</a:t>
                      </a:r>
                      <a:r>
                        <a:rPr lang="zh-CN" altLang="en-US"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位</a:t>
                      </a:r>
                      <a:r>
                        <a:rPr lang="zh-CN"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应</a:t>
                      </a: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交所得税 </a:t>
                      </a:r>
                    </a:p>
                  </a:txBody>
                  <a:tcPr marL="68580" marR="1905" marT="3556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tc>
                  <a:txBody>
                    <a:bodyPr/>
                    <a:lstStyle/>
                    <a:p>
                      <a:pPr marL="6350" indent="-6350">
                        <a:lnSpc>
                          <a:spcPct val="107000"/>
                        </a:lnSpc>
                        <a:spcAft>
                          <a:spcPts val="0"/>
                        </a:spcAft>
                      </a:pPr>
                      <a:r>
                        <a:rPr lang="en-US" sz="2000" kern="100">
                          <a:solidFill>
                            <a:srgbClr val="000000"/>
                          </a:solidFill>
                          <a:effectLst/>
                          <a:latin typeface="微软雅黑" panose="020B0503020204020204" charset="-122"/>
                          <a:ea typeface="微软雅黑" panose="020B0503020204020204" charset="-122"/>
                          <a:cs typeface="微软雅黑" panose="020B0503020204020204" charset="-122"/>
                        </a:rPr>
                        <a:t>—— </a:t>
                      </a:r>
                      <a:endParaRPr lang="zh-CN" sz="2000" kern="100">
                        <a:solidFill>
                          <a:srgbClr val="000000"/>
                        </a:solidFill>
                        <a:effectLst/>
                        <a:latin typeface="微软雅黑" panose="020B0503020204020204" charset="-122"/>
                        <a:ea typeface="微软雅黑" panose="020B0503020204020204" charset="-122"/>
                        <a:cs typeface="微软雅黑" panose="020B0503020204020204" charset="-122"/>
                      </a:endParaRPr>
                    </a:p>
                  </a:txBody>
                  <a:tcPr marL="68580" marR="1905" marT="3556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1110625">
                <a:tc>
                  <a:txBody>
                    <a:bodyPr/>
                    <a:lstStyle/>
                    <a:p>
                      <a:pPr algn="r">
                        <a:spcAft>
                          <a:spcPts val="0"/>
                        </a:spcAft>
                      </a:pPr>
                      <a:r>
                        <a:rPr lang="en-US" altLang="zh-CN" sz="1800" b="1"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(2</a:t>
                      </a:r>
                      <a:r>
                        <a:rPr lang="zh-CN" altLang="en-US" sz="1800" b="1" kern="0" dirty="0" smtClean="0">
                          <a:solidFill>
                            <a:schemeClr val="bg1"/>
                          </a:solidFill>
                          <a:effectLst/>
                          <a:latin typeface="微软雅黑" panose="020B0503020204020204" charset="-122"/>
                          <a:ea typeface="微软雅黑" panose="020B0503020204020204" charset="-122"/>
                          <a:cs typeface="Times New Roman" panose="02020603050405020304" pitchFamily="18" charset="0"/>
                        </a:rPr>
                        <a:t>）</a:t>
                      </a:r>
                      <a:endParaRPr lang="zh-CN" altLang="zh-CN" sz="1800" b="1" kern="0" dirty="0">
                        <a:solidFill>
                          <a:schemeClr val="bg1"/>
                        </a:solidFill>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5A9E"/>
                    </a:solidFill>
                  </a:tcPr>
                </a:tc>
                <a:tc>
                  <a:txBody>
                    <a:bodyPr/>
                    <a:lstStyle/>
                    <a:p>
                      <a:pPr marL="1270" indent="-6350">
                        <a:lnSpc>
                          <a:spcPct val="107000"/>
                        </a:lnSpc>
                        <a:spcAft>
                          <a:spcPts val="0"/>
                        </a:spcAft>
                      </a:pP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实际缴纳时 </a:t>
                      </a:r>
                    </a:p>
                  </a:txBody>
                  <a:tcPr marL="68580" marR="1905" marT="35560" marB="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p>
                      <a:pPr marL="267970" marR="841375" indent="-266700">
                        <a:lnSpc>
                          <a:spcPct val="107000"/>
                        </a:lnSpc>
                        <a:spcAft>
                          <a:spcPts val="0"/>
                        </a:spcAft>
                      </a:pP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借：其他应交税费</a:t>
                      </a:r>
                      <a:r>
                        <a:rPr lang="en-US" sz="2000" kern="10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单位应交</a:t>
                      </a:r>
                      <a:r>
                        <a:rPr lang="zh-CN"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所得税</a:t>
                      </a:r>
                      <a:endParaRPr lang="en-US" altLang="zh-CN" sz="2000" kern="100" dirty="0" smtClean="0">
                        <a:solidFill>
                          <a:srgbClr val="000000"/>
                        </a:solidFill>
                        <a:effectLst/>
                        <a:latin typeface="微软雅黑" panose="020B0503020204020204" charset="-122"/>
                        <a:ea typeface="微软雅黑" panose="020B0503020204020204" charset="-122"/>
                        <a:cs typeface="微软雅黑" panose="020B0503020204020204" charset="-122"/>
                      </a:endParaRPr>
                    </a:p>
                    <a:p>
                      <a:pPr marL="267970" marR="841375" indent="-266700">
                        <a:lnSpc>
                          <a:spcPct val="107000"/>
                        </a:lnSpc>
                        <a:spcAft>
                          <a:spcPts val="0"/>
                        </a:spcAft>
                      </a:pPr>
                      <a:r>
                        <a:rPr lang="en-US" sz="2000" kern="100" dirty="0" smtClean="0">
                          <a:solidFill>
                            <a:srgbClr val="000000"/>
                          </a:solidFill>
                          <a:effectLst/>
                          <a:latin typeface="微软雅黑" panose="020B0503020204020204" charset="-122"/>
                          <a:ea typeface="微软雅黑" panose="020B0503020204020204" charset="-122"/>
                          <a:cs typeface="微软雅黑" panose="020B0503020204020204" charset="-122"/>
                        </a:rPr>
                        <a:t>  </a:t>
                      </a: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贷：银行存款等 </a:t>
                      </a:r>
                    </a:p>
                  </a:txBody>
                  <a:tcPr marL="68580" marR="1905" marT="3556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tc>
                  <a:txBody>
                    <a:bodyPr/>
                    <a:lstStyle/>
                    <a:p>
                      <a:pPr marL="266700" marR="487680" indent="-266700">
                        <a:lnSpc>
                          <a:spcPct val="107000"/>
                        </a:lnSpc>
                        <a:spcAft>
                          <a:spcPts val="0"/>
                        </a:spcAft>
                      </a:pPr>
                      <a:r>
                        <a:rPr lang="zh-CN" sz="2000" kern="100" dirty="0">
                          <a:solidFill>
                            <a:srgbClr val="000000"/>
                          </a:solidFill>
                          <a:effectLst/>
                          <a:latin typeface="微软雅黑" panose="020B0503020204020204" charset="-122"/>
                          <a:ea typeface="微软雅黑" panose="020B0503020204020204" charset="-122"/>
                          <a:cs typeface="微软雅黑" panose="020B0503020204020204" charset="-122"/>
                        </a:rPr>
                        <a:t>借：非财政拨款结余贷：资金结存 </a:t>
                      </a:r>
                    </a:p>
                  </a:txBody>
                  <a:tcPr marL="68580" marR="1905" marT="3556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bl>
          </a:graphicData>
        </a:graphic>
      </p:graphicFrame>
      <p:sp>
        <p:nvSpPr>
          <p:cNvPr id="11" name="矩形 10"/>
          <p:cNvSpPr/>
          <p:nvPr/>
        </p:nvSpPr>
        <p:spPr>
          <a:xfrm>
            <a:off x="623570" y="1688465"/>
            <a:ext cx="10532110" cy="1014730"/>
          </a:xfrm>
          <a:prstGeom prst="rect">
            <a:avLst/>
          </a:prstGeom>
        </p:spPr>
        <p:txBody>
          <a:bodyPr wrap="square">
            <a:spAutoFit/>
          </a:bodyPr>
          <a:lstStyle/>
          <a:p>
            <a:pPr>
              <a:lnSpc>
                <a:spcPct val="15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根据应税业务计提应交企业所得税，实际缴纳时做预算会计非财政拨款结余</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科目</a:t>
            </a:r>
            <a:endParaRPr lang="en-US" altLang="zh-CN" sz="20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a:p>
            <a:pPr>
              <a:lnSpc>
                <a:spcPct val="150000"/>
              </a:lnSpc>
              <a:spcBef>
                <a:spcPts val="0"/>
              </a:spcBef>
              <a:spcAft>
                <a:spcPts val="0"/>
              </a:spcAft>
            </a:pPr>
            <a:r>
              <a:rPr lang="zh-CN" altLang="en-US" sz="20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为了合理避</a:t>
            </a:r>
            <a:r>
              <a:rPr lang="zh-CN" altLang="en-US" sz="2000"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税，相应收入应按合同完成进度确认</a:t>
            </a:r>
            <a:endParaRPr lang="zh-CN" altLang="en-US" sz="20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9" name="矩形 8"/>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3.</a:t>
            </a:r>
            <a:r>
              <a:rPr lang="en-US" sz="3000" kern="0" dirty="0">
                <a:solidFill>
                  <a:srgbClr val="005A9E"/>
                </a:solidFill>
                <a:latin typeface="微软雅黑" panose="020B0503020204020204" charset="-122"/>
                <a:ea typeface="微软雅黑" panose="020B0503020204020204" charset="-122"/>
                <a:cs typeface="+mn-ea"/>
                <a:sym typeface="+mn-lt"/>
              </a:rPr>
              <a:t>7 </a:t>
            </a:r>
            <a:r>
              <a:rPr lang="zh-CN" altLang="en-US" sz="3000" kern="0" dirty="0">
                <a:solidFill>
                  <a:srgbClr val="005A9E"/>
                </a:solidFill>
                <a:latin typeface="微软雅黑" panose="020B0503020204020204" charset="-122"/>
                <a:ea typeface="微软雅黑" panose="020B0503020204020204" charset="-122"/>
                <a:cs typeface="+mn-ea"/>
                <a:sym typeface="+mn-lt"/>
              </a:rPr>
              <a:t>税费</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a:off x="4933315" y="3068320"/>
            <a:ext cx="4068030" cy="127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73124"/>
            <a:ext cx="2214880" cy="706755"/>
          </a:xfrm>
          <a:prstGeom prst="rect">
            <a:avLst/>
          </a:prstGeom>
        </p:spPr>
        <p:txBody>
          <a:bodyPr wrap="none" lIns="91440" tIns="45720" rIns="91440" bIns="45720">
            <a:spAutoFit/>
          </a:bodyPr>
          <a:lstStyle/>
          <a:p>
            <a:pPr algn="l" defTabSz="913765">
              <a:spcBef>
                <a:spcPts val="0"/>
              </a:spcBef>
              <a:spcAft>
                <a:spcPts val="0"/>
              </a:spcAft>
              <a:defRPr/>
            </a:pPr>
            <a:r>
              <a:rPr lang="zh-CN" altLang="en-US" sz="4000" b="1" kern="0" dirty="0">
                <a:solidFill>
                  <a:srgbClr val="005A9E"/>
                </a:solidFill>
                <a:latin typeface="微软雅黑" panose="020B0503020204020204" charset="-122"/>
                <a:ea typeface="微软雅黑" panose="020B0503020204020204" charset="-122"/>
                <a:cs typeface="+mn-ea"/>
                <a:sym typeface="+mn-lt"/>
              </a:rPr>
              <a:t>系统应对</a:t>
            </a: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244018"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4</a:t>
            </a:r>
          </a:p>
        </p:txBody>
      </p:sp>
      <p:sp>
        <p:nvSpPr>
          <p:cNvPr id="29" name="矩形 28"/>
          <p:cNvSpPr/>
          <p:nvPr/>
        </p:nvSpPr>
        <p:spPr>
          <a:xfrm>
            <a:off x="4846373" y="3304411"/>
            <a:ext cx="1266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智能引擎</a:t>
            </a:r>
          </a:p>
        </p:txBody>
      </p:sp>
      <p:sp>
        <p:nvSpPr>
          <p:cNvPr id="30" name="矩形 29"/>
          <p:cNvSpPr/>
          <p:nvPr/>
        </p:nvSpPr>
        <p:spPr>
          <a:xfrm>
            <a:off x="7386373" y="3304231"/>
            <a:ext cx="17233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来源模板控制</a:t>
            </a:r>
          </a:p>
        </p:txBody>
      </p:sp>
      <p:sp>
        <p:nvSpPr>
          <p:cNvPr id="32" name="矩形 31"/>
          <p:cNvSpPr/>
          <p:nvPr/>
        </p:nvSpPr>
        <p:spPr>
          <a:xfrm>
            <a:off x="4846373" y="3791391"/>
            <a:ext cx="1951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月结年结自动化</a:t>
            </a:r>
          </a:p>
        </p:txBody>
      </p:sp>
      <p:sp>
        <p:nvSpPr>
          <p:cNvPr id="3" name="矩形 2"/>
          <p:cNvSpPr/>
          <p:nvPr/>
        </p:nvSpPr>
        <p:spPr>
          <a:xfrm>
            <a:off x="517001" y="94201"/>
            <a:ext cx="5872480" cy="583565"/>
          </a:xfrm>
          <a:prstGeom prst="rect">
            <a:avLst/>
          </a:prstGeom>
        </p:spPr>
        <p:txBody>
          <a:bodyPr wrap="none">
            <a:spAutoFit/>
          </a:bodyPr>
          <a:lstStyle/>
          <a:p>
            <a:pPr defTabSz="913765">
              <a:defRPr/>
            </a:pPr>
            <a:r>
              <a:rPr lang="zh-CN" altLang="en-US" sz="3200" kern="0" dirty="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5" name="矩形 4"/>
          <p:cNvSpPr/>
          <p:nvPr/>
        </p:nvSpPr>
        <p:spPr>
          <a:xfrm>
            <a:off x="7386373" y="3791391"/>
            <a:ext cx="1266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对方单位</a:t>
            </a:r>
          </a:p>
        </p:txBody>
      </p:sp>
      <p:sp>
        <p:nvSpPr>
          <p:cNvPr id="7" name="矩形 6"/>
          <p:cNvSpPr/>
          <p:nvPr/>
        </p:nvSpPr>
        <p:spPr>
          <a:xfrm>
            <a:off x="4846373" y="4277166"/>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基建</a:t>
            </a:r>
          </a:p>
        </p:txBody>
      </p:sp>
      <p:sp>
        <p:nvSpPr>
          <p:cNvPr id="8" name="矩形 7"/>
          <p:cNvSpPr/>
          <p:nvPr/>
        </p:nvSpPr>
        <p:spPr>
          <a:xfrm>
            <a:off x="7386373" y="4263831"/>
            <a:ext cx="8089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报表</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149"/>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5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25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25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2" grpId="0"/>
      <p:bldP spid="5"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9128" name="矩形 2"/>
          <p:cNvSpPr/>
          <p:nvPr/>
        </p:nvSpPr>
        <p:spPr>
          <a:xfrm>
            <a:off x="-9525" y="1419860"/>
            <a:ext cx="12201525" cy="4582795"/>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grpSp>
        <p:nvGrpSpPr>
          <p:cNvPr id="262" name="组合 19"/>
          <p:cNvGrpSpPr/>
          <p:nvPr/>
        </p:nvGrpSpPr>
        <p:grpSpPr>
          <a:xfrm>
            <a:off x="375285" y="1525317"/>
            <a:ext cx="6590716" cy="4384454"/>
            <a:chOff x="358690" y="1105155"/>
            <a:chExt cx="3088978" cy="1863880"/>
          </a:xfrm>
        </p:grpSpPr>
        <p:sp>
          <p:nvSpPr>
            <p:cNvPr id="1049133" name="Rectangle 42"/>
            <p:cNvSpPr/>
            <p:nvPr/>
          </p:nvSpPr>
          <p:spPr>
            <a:xfrm>
              <a:off x="366734" y="1261380"/>
              <a:ext cx="3080934" cy="1707655"/>
            </a:xfrm>
            <a:prstGeom prst="rect">
              <a:avLst/>
            </a:prstGeom>
            <a:noFill/>
            <a:ln w="12700" cap="flat" cmpd="sng" algn="ctr">
              <a:noFill/>
              <a:prstDash val="solid"/>
            </a:ln>
            <a:effectLst/>
          </p:spPr>
          <p:txBody>
            <a:bodyPr lIns="91440" tIns="0" rIns="91440" bIns="0" rtlCol="0" anchor="t"/>
            <a:lstStyle/>
            <a:p>
              <a:pPr marL="0" marR="0" lvl="0" indent="0" algn="l" defTabSz="1218565" rtl="0" eaLnBrk="0" fontAlgn="auto" latinLnBrk="0" hangingPunct="0">
                <a:lnSpc>
                  <a:spcPct val="150000"/>
                </a:lnSpc>
                <a:spcBef>
                  <a:spcPts val="0"/>
                </a:spcBef>
                <a:spcAft>
                  <a:spcPts val="0"/>
                </a:spcAft>
                <a:buClrTx/>
                <a:buSzTx/>
                <a:buFontTx/>
                <a:buNone/>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1、以财务会计为主进行管理，按照制度的规定，内置智能引擎，在判断应该录入预算会计分录时，自动生成预算</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会计分录。</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1218565" rtl="0" eaLnBrk="0" fontAlgn="auto" latinLnBrk="0" hangingPunct="0">
                <a:lnSpc>
                  <a:spcPct val="150000"/>
                </a:lnSpc>
                <a:spcBef>
                  <a:spcPts val="0"/>
                </a:spcBef>
                <a:spcAft>
                  <a:spcPts val="0"/>
                </a:spcAft>
                <a:buClrTx/>
                <a:buSzTx/>
                <a:buFontTx/>
                <a:buNone/>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2、</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内置两种</a:t>
              </a: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凭证</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间勾</a:t>
              </a: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稽关系，自动保证财务会计与预算会计之间</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内在</a:t>
              </a:r>
              <a:r>
                <a:rPr lang="zh-CN" altLang="en-US" sz="2000" kern="0" dirty="0">
                  <a:solidFill>
                    <a:schemeClr val="bg1"/>
                  </a:solidFill>
                  <a:latin typeface="微软雅黑" panose="020B0503020204020204" charset="-122"/>
                  <a:ea typeface="微软雅黑" panose="020B0503020204020204" charset="-122"/>
                  <a:cs typeface="Arial" panose="020B0604020202020204" pitchFamily="34" charset="0"/>
                </a:rPr>
                <a:t>平衡</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，即使是调账凭证也会自动</a:t>
              </a:r>
              <a:r>
                <a:rPr lang="zh-CN" altLang="en-US" sz="2000" kern="0" dirty="0" smtClean="0">
                  <a:solidFill>
                    <a:schemeClr val="bg1"/>
                  </a:solidFill>
                  <a:latin typeface="微软雅黑" panose="020B0503020204020204" charset="-122"/>
                  <a:ea typeface="微软雅黑" panose="020B0503020204020204" charset="-122"/>
                  <a:cs typeface="Arial" panose="020B0604020202020204" pitchFamily="34" charset="0"/>
                </a:rPr>
                <a:t>生成</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预算</a:t>
              </a: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会计的调账凭证，从而保证二套体系的严格平衡</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a:t>
              </a:r>
              <a:endParaRPr kumimoji="0" lang="en-US" altLang="zh-CN"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1218565" rtl="0" eaLnBrk="0" fontAlgn="auto" latinLnBrk="0" hangingPunct="0">
                <a:lnSpc>
                  <a:spcPct val="150000"/>
                </a:lnSpc>
                <a:spcBef>
                  <a:spcPts val="0"/>
                </a:spcBef>
                <a:spcAft>
                  <a:spcPts val="0"/>
                </a:spcAft>
                <a:buClrTx/>
                <a:buSzTx/>
                <a:buFontTx/>
                <a:buNone/>
              </a:pPr>
              <a:r>
                <a:rPr lang="en-US" sz="2000" kern="0" dirty="0" smtClean="0">
                  <a:solidFill>
                    <a:schemeClr val="bg1"/>
                  </a:solidFill>
                  <a:latin typeface="微软雅黑" panose="020B0503020204020204" charset="-122"/>
                  <a:ea typeface="微软雅黑" panose="020B0503020204020204" charset="-122"/>
                  <a:cs typeface="Arial" panose="020B0604020202020204" pitchFamily="34" charset="0"/>
                </a:rPr>
                <a:t>3</a:t>
              </a:r>
              <a:r>
                <a:rPr lang="zh-CN" altLang="en-US" sz="2000" kern="0" dirty="0" smtClean="0">
                  <a:solidFill>
                    <a:schemeClr val="bg1"/>
                  </a:solidFill>
                  <a:latin typeface="微软雅黑" panose="020B0503020204020204" charset="-122"/>
                  <a:ea typeface="微软雅黑" panose="020B0503020204020204" charset="-122"/>
                  <a:cs typeface="Arial" panose="020B0604020202020204" pitchFamily="34" charset="0"/>
                </a:rPr>
                <a:t>、预算会计在凭证保存时同步生成，不需要点任何按钮预生成，即使修改财务会计凭证保存时都会同时修改预算会计分录。</a:t>
              </a:r>
              <a:endParaRPr kumimoji="0" lang="en-US" sz="1500" b="0" i="0" u="none" strike="noStrike" kern="0" cap="none" spc="0" normalizeH="0" baseline="0" noProof="0" dirty="0">
                <a:ln>
                  <a:noFill/>
                </a:ln>
                <a:solidFill>
                  <a:prstClr val="black">
                    <a:lumMod val="65000"/>
                    <a:lumOff val="35000"/>
                  </a:prst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1049134" name="TextBox 21"/>
            <p:cNvSpPr txBox="1"/>
            <p:nvPr/>
          </p:nvSpPr>
          <p:spPr>
            <a:xfrm>
              <a:off x="358690" y="1105155"/>
              <a:ext cx="2880122" cy="195711"/>
            </a:xfrm>
            <a:prstGeom prst="rect">
              <a:avLst/>
            </a:prstGeom>
            <a:noFill/>
          </p:spPr>
          <p:txBody>
            <a:bodyPr wrap="square" rtlCol="0" anchor="ctr">
              <a:spAutoFit/>
            </a:bodyPr>
            <a:lstStyle/>
            <a:p>
              <a:pPr marL="0" marR="0" lvl="0" indent="0" algn="l" defTabSz="1218565" rtl="0" eaLnBrk="0" fontAlgn="auto" latinLnBrk="0" hangingPunct="0">
                <a:lnSpc>
                  <a:spcPct val="100000"/>
                </a:lnSpc>
                <a:spcBef>
                  <a:spcPts val="0"/>
                </a:spcBef>
                <a:spcAft>
                  <a:spcPts val="0"/>
                </a:spcAft>
                <a:buClrTx/>
                <a:buSzTx/>
                <a:buFontTx/>
                <a:buNone/>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复翼智能引擎</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p:txBody>
        </p:sp>
      </p:grpSp>
      <p:grpSp>
        <p:nvGrpSpPr>
          <p:cNvPr id="263" name="组合 22"/>
          <p:cNvGrpSpPr/>
          <p:nvPr/>
        </p:nvGrpSpPr>
        <p:grpSpPr>
          <a:xfrm>
            <a:off x="7631022" y="3780051"/>
            <a:ext cx="4560978" cy="2390907"/>
            <a:chOff x="439652" y="1579954"/>
            <a:chExt cx="2880122" cy="1266245"/>
          </a:xfrm>
        </p:grpSpPr>
        <p:sp>
          <p:nvSpPr>
            <p:cNvPr id="1049135" name="Rectangle 42"/>
            <p:cNvSpPr/>
            <p:nvPr/>
          </p:nvSpPr>
          <p:spPr>
            <a:xfrm>
              <a:off x="439652" y="1982104"/>
              <a:ext cx="2736843" cy="864095"/>
            </a:xfrm>
            <a:prstGeom prst="rect">
              <a:avLst/>
            </a:prstGeom>
            <a:noFill/>
            <a:ln w="12700" cap="flat" cmpd="sng" algn="ctr">
              <a:noFill/>
              <a:prstDash val="solid"/>
            </a:ln>
            <a:effectLst/>
          </p:spPr>
          <p:txBody>
            <a:bodyPr lIns="91440" tIns="0" rIns="91440" bIns="0" rtlCol="0" anchor="t"/>
            <a:lstStyle/>
            <a:p>
              <a:pPr lvl="0" defTabSz="1218565" fontAlgn="auto">
                <a:lnSpc>
                  <a:spcPct val="150000"/>
                </a:lnSpc>
                <a:spcBef>
                  <a:spcPts val="0"/>
                </a:spcBef>
                <a:spcAft>
                  <a:spcPts val="0"/>
                </a:spcAft>
              </a:pPr>
              <a:r>
                <a:rPr lang="en-US" altLang="zh-CN" sz="2000" kern="0" dirty="0" smtClean="0">
                  <a:solidFill>
                    <a:schemeClr val="bg1"/>
                  </a:solidFill>
                  <a:latin typeface="微软雅黑" panose="020B0503020204020204" charset="-122"/>
                  <a:ea typeface="微软雅黑" panose="020B0503020204020204" charset="-122"/>
                  <a:cs typeface="Arial" panose="020B0604020202020204" pitchFamily="34" charset="0"/>
                </a:rPr>
                <a:t>1</a:t>
              </a:r>
              <a:r>
                <a:rPr lang="zh-CN" altLang="en-US" sz="2000" kern="0" dirty="0">
                  <a:solidFill>
                    <a:schemeClr val="bg1"/>
                  </a:solidFill>
                  <a:latin typeface="微软雅黑" panose="020B0503020204020204" charset="-122"/>
                  <a:ea typeface="微软雅黑" panose="020B0503020204020204" charset="-122"/>
                  <a:cs typeface="Arial" panose="020B0604020202020204" pitchFamily="34" charset="0"/>
                </a:rPr>
                <a:t> ）</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纳入本期</a:t>
              </a: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部门预算 </a:t>
              </a:r>
            </a:p>
            <a:p>
              <a:pPr lvl="0" defTabSz="1218565" fontAlgn="auto">
                <a:lnSpc>
                  <a:spcPct val="150000"/>
                </a:lnSpc>
                <a:spcBef>
                  <a:spcPts val="0"/>
                </a:spcBef>
                <a:spcAft>
                  <a:spcPts val="0"/>
                </a:spcAft>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2</a:t>
              </a:r>
              <a:r>
                <a:rPr lang="zh-CN" altLang="en-US" sz="2000" kern="0" dirty="0">
                  <a:solidFill>
                    <a:schemeClr val="bg1"/>
                  </a:solidFill>
                  <a:latin typeface="微软雅黑" panose="020B0503020204020204" charset="-122"/>
                  <a:ea typeface="微软雅黑" panose="020B0503020204020204" charset="-122"/>
                  <a:cs typeface="Arial" panose="020B0604020202020204" pitchFamily="34" charset="0"/>
                </a:rPr>
                <a:t> ）</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发生现金</a:t>
              </a: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收支</a:t>
              </a: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业务</a:t>
              </a:r>
              <a:endParaRPr kumimoji="0" lang="en-US" altLang="zh-CN" sz="2000" b="0" i="0" u="none" strike="noStrike" kern="0" cap="none" spc="0" normalizeH="0" baseline="0" noProof="0" dirty="0" smtClean="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a:p>
              <a:pPr lvl="0" defTabSz="1218565" fontAlgn="auto">
                <a:lnSpc>
                  <a:spcPct val="150000"/>
                </a:lnSpc>
                <a:spcBef>
                  <a:spcPts val="0"/>
                </a:spcBef>
                <a:spcAft>
                  <a:spcPts val="0"/>
                </a:spcAft>
              </a:pPr>
              <a:r>
                <a:rPr lang="en-US" altLang="zh-CN" sz="2000" kern="0" dirty="0" smtClean="0">
                  <a:solidFill>
                    <a:schemeClr val="bg1"/>
                  </a:solidFill>
                  <a:latin typeface="微软雅黑" panose="020B0503020204020204" charset="-122"/>
                  <a:ea typeface="微软雅黑" panose="020B0503020204020204" charset="-122"/>
                  <a:cs typeface="Arial" panose="020B0604020202020204" pitchFamily="34" charset="0"/>
                </a:rPr>
                <a:t>3</a:t>
              </a:r>
              <a:r>
                <a:rPr lang="zh-CN" altLang="en-US" sz="2000" kern="0" dirty="0">
                  <a:solidFill>
                    <a:schemeClr val="bg1"/>
                  </a:solidFill>
                  <a:latin typeface="微软雅黑" panose="020B0503020204020204" charset="-122"/>
                  <a:ea typeface="微软雅黑" panose="020B0503020204020204" charset="-122"/>
                  <a:cs typeface="Arial" panose="020B0604020202020204" pitchFamily="34" charset="0"/>
                </a:rPr>
                <a:t> ）</a:t>
              </a:r>
              <a:r>
                <a:rPr lang="zh-CN" altLang="en-US" sz="2000" kern="0" dirty="0" smtClean="0">
                  <a:solidFill>
                    <a:schemeClr val="bg1"/>
                  </a:solidFill>
                  <a:latin typeface="微软雅黑" panose="020B0503020204020204" charset="-122"/>
                  <a:ea typeface="微软雅黑" panose="020B0503020204020204" charset="-122"/>
                  <a:cs typeface="Arial" panose="020B0604020202020204" pitchFamily="34" charset="0"/>
                </a:rPr>
                <a:t>其他通用规则</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1218565" rtl="0" eaLnBrk="0" fontAlgn="auto" latinLnBrk="0" hangingPunct="0">
                <a:lnSpc>
                  <a:spcPct val="150000"/>
                </a:lnSpc>
                <a:spcBef>
                  <a:spcPts val="0"/>
                </a:spcBef>
                <a:spcAft>
                  <a:spcPts val="0"/>
                </a:spcAft>
                <a:buClrTx/>
                <a:buSzTx/>
                <a:buFontTx/>
                <a:buNone/>
              </a:pP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1218565" rtl="0" eaLnBrk="0" fontAlgn="auto" latinLnBrk="0" hangingPunct="0">
                <a:lnSpc>
                  <a:spcPct val="100000"/>
                </a:lnSpc>
                <a:spcBef>
                  <a:spcPts val="0"/>
                </a:spcBef>
                <a:spcAft>
                  <a:spcPts val="0"/>
                </a:spcAft>
                <a:buClrTx/>
                <a:buSzTx/>
                <a:buFontTx/>
                <a:buNone/>
              </a:pPr>
              <a:endParaRPr kumimoji="0" lang="en-US" altLang="zh-CN" sz="15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1218565" rtl="0" eaLnBrk="0" fontAlgn="auto" latinLnBrk="0" hangingPunct="0">
                <a:lnSpc>
                  <a:spcPct val="100000"/>
                </a:lnSpc>
                <a:spcBef>
                  <a:spcPts val="0"/>
                </a:spcBef>
                <a:spcAft>
                  <a:spcPts val="0"/>
                </a:spcAft>
                <a:buClrTx/>
                <a:buSzTx/>
                <a:buFontTx/>
                <a:buNone/>
              </a:pPr>
              <a:endParaRPr kumimoji="0" lang="en-US" altLang="zh-CN" sz="15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Arial" panose="020B0604020202020204" pitchFamily="34" charset="0"/>
              </a:endParaRPr>
            </a:p>
            <a:p>
              <a:pPr marL="0" marR="0" lvl="0" indent="0" algn="l" defTabSz="1218565" rtl="0" eaLnBrk="0" fontAlgn="auto" latinLnBrk="0" hangingPunct="0">
                <a:lnSpc>
                  <a:spcPct val="100000"/>
                </a:lnSpc>
                <a:spcBef>
                  <a:spcPts val="0"/>
                </a:spcBef>
                <a:spcAft>
                  <a:spcPts val="0"/>
                </a:spcAft>
                <a:buClrTx/>
                <a:buSzTx/>
                <a:buFontTx/>
                <a:buNone/>
              </a:pPr>
              <a:endParaRPr kumimoji="0" lang="en-US" sz="1500" b="0" i="0" u="none" strike="noStrike" kern="0" cap="none" spc="0" normalizeH="0" baseline="0" noProof="0" dirty="0">
                <a:ln>
                  <a:noFill/>
                </a:ln>
                <a:solidFill>
                  <a:prstClr val="black">
                    <a:lumMod val="65000"/>
                    <a:lumOff val="35000"/>
                  </a:prst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1049136" name="TextBox 24"/>
            <p:cNvSpPr txBox="1"/>
            <p:nvPr/>
          </p:nvSpPr>
          <p:spPr>
            <a:xfrm>
              <a:off x="439652" y="1579954"/>
              <a:ext cx="2880122" cy="346249"/>
            </a:xfrm>
            <a:prstGeom prst="rect">
              <a:avLst/>
            </a:prstGeom>
            <a:noFill/>
          </p:spPr>
          <p:txBody>
            <a:bodyPr wrap="square" rtlCol="0" anchor="ctr">
              <a:spAutoFit/>
            </a:bodyPr>
            <a:lstStyle/>
            <a:p>
              <a:pPr marL="0" marR="0" lvl="0" indent="0" algn="l" defTabSz="1218565" rtl="0" eaLnBrk="0" fontAlgn="auto" latinLnBrk="0" hangingPunct="0">
                <a:lnSpc>
                  <a:spcPct val="100000"/>
                </a:lnSpc>
                <a:spcBef>
                  <a:spcPts val="0"/>
                </a:spcBef>
                <a:spcAft>
                  <a:spcPts val="0"/>
                </a:spcAft>
                <a:buClrTx/>
                <a:buSzTx/>
                <a:buFontTx/>
                <a:buNone/>
              </a:pPr>
              <a:r>
                <a:rPr kumimoji="0" lang="zh-CN" altLang="en-US" sz="24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智能引擎工作机制</a:t>
              </a:r>
            </a:p>
          </p:txBody>
        </p:sp>
      </p:grpSp>
      <p:grpSp>
        <p:nvGrpSpPr>
          <p:cNvPr id="264" name="组合 13"/>
          <p:cNvGrpSpPr/>
          <p:nvPr/>
        </p:nvGrpSpPr>
        <p:grpSpPr>
          <a:xfrm>
            <a:off x="6852999" y="1528124"/>
            <a:ext cx="5073565" cy="2016450"/>
            <a:chOff x="6852999" y="1528124"/>
            <a:chExt cx="5073565" cy="2016450"/>
          </a:xfrm>
        </p:grpSpPr>
        <p:sp>
          <p:nvSpPr>
            <p:cNvPr id="1049137" name="云形 31"/>
            <p:cNvSpPr/>
            <p:nvPr/>
          </p:nvSpPr>
          <p:spPr>
            <a:xfrm>
              <a:off x="8820665" y="2758756"/>
              <a:ext cx="1143008" cy="785818"/>
            </a:xfrm>
            <a:prstGeom prst="cloud">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600" b="1" dirty="0" smtClean="0">
                  <a:solidFill>
                    <a:srgbClr val="C00000"/>
                  </a:solidFill>
                  <a:latin typeface="微软雅黑" panose="020B0503020204020204" charset="-122"/>
                  <a:ea typeface="微软雅黑" panose="020B0503020204020204" charset="-122"/>
                </a:rPr>
                <a:t>智能引擎</a:t>
              </a:r>
            </a:p>
          </p:txBody>
        </p:sp>
        <p:sp>
          <p:nvSpPr>
            <p:cNvPr id="1049138" name="圆柱形 32"/>
            <p:cNvSpPr/>
            <p:nvPr/>
          </p:nvSpPr>
          <p:spPr>
            <a:xfrm>
              <a:off x="8796698" y="1528124"/>
              <a:ext cx="1071570" cy="571504"/>
            </a:xfrm>
            <a:prstGeom prst="can">
              <a:avLst/>
            </a:prstGeom>
            <a:solidFill>
              <a:srgbClr val="C0504D"/>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600" b="1" dirty="0" smtClean="0">
                  <a:solidFill>
                    <a:schemeClr val="bg1"/>
                  </a:solidFill>
                  <a:latin typeface="微软雅黑" panose="020B0503020204020204" charset="-122"/>
                  <a:ea typeface="微软雅黑" panose="020B0503020204020204" charset="-122"/>
                </a:rPr>
                <a:t>凭证库</a:t>
              </a:r>
            </a:p>
          </p:txBody>
        </p:sp>
        <p:sp>
          <p:nvSpPr>
            <p:cNvPr id="1049139" name="圆角矩形 33"/>
            <p:cNvSpPr/>
            <p:nvPr/>
          </p:nvSpPr>
          <p:spPr>
            <a:xfrm>
              <a:off x="10712118" y="2830275"/>
              <a:ext cx="1214446" cy="642942"/>
            </a:xfrm>
            <a:prstGeom prst="roundRect">
              <a:avLst/>
            </a:prstGeom>
            <a:ln>
              <a:solidFill>
                <a:srgbClr val="C0504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600" b="1" dirty="0" smtClean="0">
                  <a:solidFill>
                    <a:srgbClr val="C00000"/>
                  </a:solidFill>
                  <a:latin typeface="微软雅黑" panose="020B0503020204020204" charset="-122"/>
                  <a:ea typeface="微软雅黑" panose="020B0503020204020204" charset="-122"/>
                </a:rPr>
                <a:t>预算会计凭证</a:t>
              </a:r>
            </a:p>
          </p:txBody>
        </p:sp>
        <p:sp>
          <p:nvSpPr>
            <p:cNvPr id="1049140" name="圆角矩形 34"/>
            <p:cNvSpPr/>
            <p:nvPr/>
          </p:nvSpPr>
          <p:spPr>
            <a:xfrm>
              <a:off x="6852999" y="2830275"/>
              <a:ext cx="1214446" cy="642942"/>
            </a:xfrm>
            <a:prstGeom prst="roundRect">
              <a:avLst/>
            </a:prstGeom>
            <a:ln>
              <a:solidFill>
                <a:srgbClr val="C0504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600" b="1" dirty="0" smtClean="0">
                  <a:solidFill>
                    <a:srgbClr val="C00000"/>
                  </a:solidFill>
                  <a:latin typeface="微软雅黑" panose="020B0503020204020204" charset="-122"/>
                  <a:ea typeface="微软雅黑" panose="020B0503020204020204" charset="-122"/>
                </a:rPr>
                <a:t>财务会计凭证</a:t>
              </a:r>
            </a:p>
          </p:txBody>
        </p:sp>
        <p:sp>
          <p:nvSpPr>
            <p:cNvPr id="1049141" name="上弧形箭头 1"/>
            <p:cNvSpPr/>
            <p:nvPr/>
          </p:nvSpPr>
          <p:spPr>
            <a:xfrm rot="19509448">
              <a:off x="7013869" y="1949973"/>
              <a:ext cx="1857858" cy="387507"/>
            </a:xfrm>
            <a:prstGeom prst="curvedDownArrow">
              <a:avLst/>
            </a:prstGeom>
            <a:solidFill>
              <a:srgbClr val="C0504D"/>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
          <p:nvSpPr>
            <p:cNvPr id="1049142" name="上弧形箭头 36"/>
            <p:cNvSpPr/>
            <p:nvPr/>
          </p:nvSpPr>
          <p:spPr>
            <a:xfrm rot="12873904" flipV="1">
              <a:off x="9811167" y="1930602"/>
              <a:ext cx="1857858" cy="396166"/>
            </a:xfrm>
            <a:prstGeom prst="curvedDownArrow">
              <a:avLst/>
            </a:prstGeom>
            <a:solidFill>
              <a:srgbClr val="C0504D"/>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
          <p:nvSpPr>
            <p:cNvPr id="1049143" name="右箭头 3"/>
            <p:cNvSpPr/>
            <p:nvPr/>
          </p:nvSpPr>
          <p:spPr>
            <a:xfrm>
              <a:off x="8163394" y="3060529"/>
              <a:ext cx="556546" cy="256980"/>
            </a:xfrm>
            <a:prstGeom prst="rightArrow">
              <a:avLst/>
            </a:prstGeom>
            <a:solidFill>
              <a:srgbClr val="C0504D"/>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1049144" name="右箭头 39"/>
            <p:cNvSpPr/>
            <p:nvPr/>
          </p:nvSpPr>
          <p:spPr>
            <a:xfrm>
              <a:off x="10155586" y="3022540"/>
              <a:ext cx="556546" cy="256980"/>
            </a:xfrm>
            <a:prstGeom prst="rightArrow">
              <a:avLst/>
            </a:prstGeom>
            <a:solidFill>
              <a:srgbClr val="C0504D"/>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1049145" name="文本框 4"/>
            <p:cNvSpPr txBox="1"/>
            <p:nvPr/>
          </p:nvSpPr>
          <p:spPr>
            <a:xfrm rot="19287943">
              <a:off x="7595561" y="2005856"/>
              <a:ext cx="943766" cy="368300"/>
            </a:xfrm>
            <a:prstGeom prst="rect">
              <a:avLst/>
            </a:prstGeom>
            <a:noFill/>
          </p:spPr>
          <p:txBody>
            <a:bodyPr wrap="square" rtlCol="0">
              <a:spAutoFit/>
            </a:bodyPr>
            <a:lstStyle/>
            <a:p>
              <a:r>
                <a:rPr lang="zh-CN" altLang="en-US" b="1" dirty="0" smtClean="0">
                  <a:solidFill>
                    <a:schemeClr val="bg1"/>
                  </a:solidFill>
                  <a:latin typeface="微软雅黑" panose="020B0503020204020204" charset="-122"/>
                  <a:ea typeface="微软雅黑" panose="020B0503020204020204" charset="-122"/>
                </a:rPr>
                <a:t>保存</a:t>
              </a:r>
              <a:endParaRPr lang="zh-CN" altLang="en-US" b="1" dirty="0">
                <a:solidFill>
                  <a:schemeClr val="bg1"/>
                </a:solidFill>
                <a:latin typeface="微软雅黑" panose="020B0503020204020204" charset="-122"/>
                <a:ea typeface="微软雅黑" panose="020B0503020204020204" charset="-122"/>
              </a:endParaRPr>
            </a:p>
          </p:txBody>
        </p:sp>
        <p:sp>
          <p:nvSpPr>
            <p:cNvPr id="1049146" name="文本框 5"/>
            <p:cNvSpPr txBox="1"/>
            <p:nvPr/>
          </p:nvSpPr>
          <p:spPr>
            <a:xfrm rot="2332957">
              <a:off x="10414934" y="2059428"/>
              <a:ext cx="660857" cy="368300"/>
            </a:xfrm>
            <a:prstGeom prst="rect">
              <a:avLst/>
            </a:prstGeom>
            <a:noFill/>
          </p:spPr>
          <p:txBody>
            <a:bodyPr wrap="square" rtlCol="0">
              <a:spAutoFit/>
            </a:bodyPr>
            <a:lstStyle/>
            <a:p>
              <a:r>
                <a:rPr lang="zh-CN" altLang="en-US" b="1" dirty="0" smtClean="0">
                  <a:solidFill>
                    <a:schemeClr val="bg1"/>
                  </a:solidFill>
                  <a:latin typeface="微软雅黑" panose="020B0503020204020204" charset="-122"/>
                  <a:ea typeface="微软雅黑" panose="020B0503020204020204" charset="-122"/>
                </a:rPr>
                <a:t>保存</a:t>
              </a:r>
              <a:endParaRPr lang="zh-CN" altLang="en-US" b="1" dirty="0">
                <a:solidFill>
                  <a:schemeClr val="bg1"/>
                </a:solidFill>
                <a:latin typeface="微软雅黑" panose="020B0503020204020204" charset="-122"/>
                <a:ea typeface="微软雅黑" panose="020B0503020204020204" charset="-122"/>
              </a:endParaRPr>
            </a:p>
          </p:txBody>
        </p:sp>
      </p:grpSp>
      <p:sp>
        <p:nvSpPr>
          <p:cNvPr id="3" name="矩形 2"/>
          <p:cNvSpPr/>
          <p:nvPr/>
        </p:nvSpPr>
        <p:spPr>
          <a:xfrm>
            <a:off x="517001" y="94201"/>
            <a:ext cx="2358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4.1 </a:t>
            </a:r>
            <a:r>
              <a:rPr lang="zh-CN" altLang="en-US" sz="3000" kern="0" dirty="0">
                <a:solidFill>
                  <a:srgbClr val="005A9E"/>
                </a:solidFill>
                <a:latin typeface="微软雅黑" panose="020B0503020204020204" charset="-122"/>
                <a:ea typeface="微软雅黑" panose="020B0503020204020204" charset="-122"/>
                <a:cs typeface="+mn-ea"/>
                <a:sym typeface="+mn-lt"/>
              </a:rPr>
              <a:t>智能引擎</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49128"/>
                                        </p:tgtEl>
                                        <p:attrNameLst>
                                          <p:attrName>style.visibility</p:attrName>
                                        </p:attrNameLst>
                                      </p:cBhvr>
                                      <p:to>
                                        <p:strVal val="visible"/>
                                      </p:to>
                                    </p:set>
                                    <p:animEffect transition="in" filter="barn(outVertical)">
                                      <p:cBhvr>
                                        <p:cTn id="7" dur="500"/>
                                        <p:tgtEl>
                                          <p:spTgt spid="10491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2"/>
                                        </p:tgtEl>
                                        <p:attrNameLst>
                                          <p:attrName>style.visibility</p:attrName>
                                        </p:attrNameLst>
                                      </p:cBhvr>
                                      <p:to>
                                        <p:strVal val="visible"/>
                                      </p:to>
                                    </p:set>
                                    <p:animEffect transition="in" filter="wipe(left)">
                                      <p:cBhvr>
                                        <p:cTn id="11" dur="1000"/>
                                        <p:tgtEl>
                                          <p:spTgt spid="262"/>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63"/>
                                        </p:tgtEl>
                                        <p:attrNameLst>
                                          <p:attrName>style.visibility</p:attrName>
                                        </p:attrNameLst>
                                      </p:cBhvr>
                                      <p:to>
                                        <p:strVal val="visible"/>
                                      </p:to>
                                    </p:set>
                                    <p:animEffect transition="in" filter="wipe(left)">
                                      <p:cBhvr>
                                        <p:cTn id="21"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2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6" name="组合 45"/>
          <p:cNvGrpSpPr/>
          <p:nvPr/>
        </p:nvGrpSpPr>
        <p:grpSpPr>
          <a:xfrm>
            <a:off x="3439160" y="1561253"/>
            <a:ext cx="4975860" cy="3461174"/>
            <a:chOff x="3848" y="2293"/>
            <a:chExt cx="5877" cy="4088"/>
          </a:xfrm>
        </p:grpSpPr>
        <p:sp>
          <p:nvSpPr>
            <p:cNvPr id="1049148" name="Rectangle 5"/>
            <p:cNvSpPr/>
            <p:nvPr/>
          </p:nvSpPr>
          <p:spPr bwMode="auto">
            <a:xfrm>
              <a:off x="4981" y="2365"/>
              <a:ext cx="4743" cy="766"/>
            </a:xfrm>
            <a:prstGeom prst="rect">
              <a:avLst/>
            </a:prstGeom>
            <a:noFill/>
            <a:ln>
              <a:noFill/>
            </a:ln>
          </p:spPr>
          <p:txBody>
            <a:bodyPr lIns="0" tIns="0" rIns="0" bIns="0" anchor="t"/>
            <a:lstStyle/>
            <a:p>
              <a:pPr lvl="0" eaLnBrk="1" hangingPunct="1">
                <a:lnSpc>
                  <a:spcPct val="150000"/>
                </a:lnSpc>
              </a:pPr>
              <a:r>
                <a:rPr lang="zh-CN" altLang="en-US" sz="1865" b="1" kern="0" dirty="0">
                  <a:solidFill>
                    <a:srgbClr val="226DA5"/>
                  </a:solidFill>
                  <a:latin typeface="微软雅黑" panose="020B0503020204020204" charset="-122"/>
                  <a:ea typeface="微软雅黑" panose="020B0503020204020204" charset="-122"/>
                  <a:cs typeface="+mn-ea"/>
                  <a:sym typeface="+mn-lt"/>
                </a:rPr>
                <a:t>完全</a:t>
              </a:r>
              <a:r>
                <a:rPr lang="zh-CN" altLang="en-US" sz="1865" b="1" kern="0" dirty="0" smtClean="0">
                  <a:solidFill>
                    <a:srgbClr val="226DA5"/>
                  </a:solidFill>
                  <a:latin typeface="微软雅黑" panose="020B0503020204020204" charset="-122"/>
                  <a:ea typeface="微软雅黑" panose="020B0503020204020204" charset="-122"/>
                  <a:cs typeface="+mn-ea"/>
                  <a:sym typeface="+mn-lt"/>
                </a:rPr>
                <a:t>符合</a:t>
              </a:r>
              <a:r>
                <a:rPr lang="zh-CN" altLang="en-US" sz="1865" b="1" kern="0" dirty="0">
                  <a:solidFill>
                    <a:srgbClr val="226DA5"/>
                  </a:solidFill>
                  <a:latin typeface="微软雅黑" panose="020B0503020204020204" charset="-122"/>
                  <a:ea typeface="微软雅黑" panose="020B0503020204020204" charset="-122"/>
                  <a:cs typeface="+mn-ea"/>
                  <a:sym typeface="+mn-lt"/>
                </a:rPr>
                <a:t>政府</a:t>
              </a:r>
              <a:r>
                <a:rPr lang="zh-CN" altLang="en-US" sz="1865" b="1" kern="0" dirty="0" smtClean="0">
                  <a:solidFill>
                    <a:srgbClr val="226DA5"/>
                  </a:solidFill>
                  <a:latin typeface="微软雅黑" panose="020B0503020204020204" charset="-122"/>
                  <a:ea typeface="微软雅黑" panose="020B0503020204020204" charset="-122"/>
                  <a:cs typeface="+mn-ea"/>
                  <a:sym typeface="+mn-lt"/>
                </a:rPr>
                <a:t>会计制度要求，完全按照制度规定生成凭证</a:t>
              </a:r>
              <a:endParaRPr kumimoji="0" sz="1865" b="1" i="0" u="none" strike="noStrike" kern="0" cap="none" spc="0" normalizeH="0" baseline="0" noProof="0" dirty="0">
                <a:ln>
                  <a:noFill/>
                </a:ln>
                <a:solidFill>
                  <a:srgbClr val="226DA5"/>
                </a:solidFill>
                <a:effectLst/>
                <a:uLnTx/>
                <a:uFillTx/>
                <a:latin typeface="微软雅黑" panose="020B0503020204020204" charset="-122"/>
                <a:ea typeface="微软雅黑" panose="020B0503020204020204" charset="-122"/>
                <a:cs typeface="+mn-ea"/>
                <a:sym typeface="+mn-lt"/>
              </a:endParaRPr>
            </a:p>
          </p:txBody>
        </p:sp>
        <p:sp>
          <p:nvSpPr>
            <p:cNvPr id="1049149" name="Rectangle 5"/>
            <p:cNvSpPr/>
            <p:nvPr/>
          </p:nvSpPr>
          <p:spPr bwMode="auto">
            <a:xfrm>
              <a:off x="5572" y="4039"/>
              <a:ext cx="4153" cy="766"/>
            </a:xfrm>
            <a:prstGeom prst="rect">
              <a:avLst/>
            </a:prstGeom>
            <a:noFill/>
            <a:ln>
              <a:noFill/>
            </a:ln>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pPr>
              <a:r>
                <a:rPr kumimoji="0" lang="zh-CN" altLang="en-US" sz="1865" b="1"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charset="-122"/>
                  <a:ea typeface="微软雅黑" panose="020B0503020204020204" charset="-122"/>
                  <a:cs typeface="+mn-ea"/>
                  <a:sym typeface="+mn-lt"/>
                </a:rPr>
                <a:t>凭证制单工作量没有因平行记账而增加，不需要做过多职业判断</a:t>
              </a:r>
              <a:endParaRPr kumimoji="0" sz="1865"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cs typeface="+mn-ea"/>
                <a:sym typeface="+mn-lt"/>
              </a:endParaRPr>
            </a:p>
          </p:txBody>
        </p:sp>
        <p:sp>
          <p:nvSpPr>
            <p:cNvPr id="1049150" name="Rectangle 5"/>
            <p:cNvSpPr/>
            <p:nvPr/>
          </p:nvSpPr>
          <p:spPr bwMode="auto">
            <a:xfrm>
              <a:off x="4981" y="5544"/>
              <a:ext cx="4743" cy="766"/>
            </a:xfrm>
            <a:prstGeom prst="rect">
              <a:avLst/>
            </a:prstGeom>
            <a:noFill/>
            <a:ln>
              <a:noFill/>
            </a:ln>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pPr>
              <a:r>
                <a:rPr kumimoji="0" lang="zh-CN" altLang="en-US" sz="1865" b="1" i="0" u="none" strike="noStrike" kern="0" cap="none" spc="0" normalizeH="0" baseline="0" noProof="0" dirty="0" smtClean="0">
                  <a:ln>
                    <a:noFill/>
                  </a:ln>
                  <a:solidFill>
                    <a:srgbClr val="226DA5"/>
                  </a:solidFill>
                  <a:effectLst/>
                  <a:uLnTx/>
                  <a:uFillTx/>
                  <a:latin typeface="微软雅黑" panose="020B0503020204020204" charset="-122"/>
                  <a:ea typeface="微软雅黑" panose="020B0503020204020204" charset="-122"/>
                  <a:cs typeface="+mn-ea"/>
                  <a:sym typeface="+mn-lt"/>
                </a:rPr>
                <a:t>对外非财务人员感觉不到变化，不需要做过多解释</a:t>
              </a:r>
              <a:endParaRPr kumimoji="0" sz="1865" b="1" i="0" u="none" strike="noStrike" kern="0" cap="none" spc="0" normalizeH="0" baseline="0" noProof="0" dirty="0">
                <a:ln>
                  <a:noFill/>
                </a:ln>
                <a:solidFill>
                  <a:srgbClr val="226DA5"/>
                </a:solidFill>
                <a:effectLst/>
                <a:uLnTx/>
                <a:uFillTx/>
                <a:latin typeface="微软雅黑" panose="020B0503020204020204" charset="-122"/>
                <a:ea typeface="微软雅黑" panose="020B0503020204020204" charset="-122"/>
                <a:cs typeface="+mn-ea"/>
                <a:sym typeface="+mn-lt"/>
              </a:endParaRPr>
            </a:p>
          </p:txBody>
        </p:sp>
        <p:grpSp>
          <p:nvGrpSpPr>
            <p:cNvPr id="267" name="组合 25"/>
            <p:cNvGrpSpPr/>
            <p:nvPr/>
          </p:nvGrpSpPr>
          <p:grpSpPr>
            <a:xfrm>
              <a:off x="3866" y="2293"/>
              <a:ext cx="909" cy="909"/>
              <a:chOff x="4116949" y="1605269"/>
              <a:chExt cx="965576" cy="965576"/>
            </a:xfrm>
          </p:grpSpPr>
          <p:sp>
            <p:nvSpPr>
              <p:cNvPr id="1049151" name="椭圆 26"/>
              <p:cNvSpPr/>
              <p:nvPr/>
            </p:nvSpPr>
            <p:spPr>
              <a:xfrm>
                <a:off x="4116949" y="1605269"/>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49152"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ysClr val="window" lastClr="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kern="120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268" name="组合 28"/>
            <p:cNvGrpSpPr/>
            <p:nvPr/>
          </p:nvGrpSpPr>
          <p:grpSpPr>
            <a:xfrm>
              <a:off x="4488" y="3896"/>
              <a:ext cx="909" cy="909"/>
              <a:chOff x="4777349" y="3344972"/>
              <a:chExt cx="965576" cy="965576"/>
            </a:xfrm>
          </p:grpSpPr>
          <p:sp>
            <p:nvSpPr>
              <p:cNvPr id="1049153" name="椭圆 29"/>
              <p:cNvSpPr/>
              <p:nvPr/>
            </p:nvSpPr>
            <p:spPr>
              <a:xfrm>
                <a:off x="4777349" y="3344972"/>
                <a:ext cx="965576" cy="965576"/>
              </a:xfrm>
              <a:prstGeom prst="ellipse">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49154"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4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269" name="组合 31"/>
            <p:cNvGrpSpPr/>
            <p:nvPr/>
          </p:nvGrpSpPr>
          <p:grpSpPr>
            <a:xfrm>
              <a:off x="3848" y="5472"/>
              <a:ext cx="909" cy="909"/>
              <a:chOff x="4097899" y="4979900"/>
              <a:chExt cx="965576" cy="965576"/>
            </a:xfrm>
          </p:grpSpPr>
          <p:sp>
            <p:nvSpPr>
              <p:cNvPr id="1049155" name="椭圆 32"/>
              <p:cNvSpPr/>
              <p:nvPr/>
            </p:nvSpPr>
            <p:spPr>
              <a:xfrm>
                <a:off x="4097899" y="4979900"/>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49156"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4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grpSp>
        <p:nvGrpSpPr>
          <p:cNvPr id="270" name="组合 44"/>
          <p:cNvGrpSpPr/>
          <p:nvPr/>
        </p:nvGrpSpPr>
        <p:grpSpPr>
          <a:xfrm>
            <a:off x="994410" y="2171277"/>
            <a:ext cx="2201333" cy="2202180"/>
            <a:chOff x="1170" y="3050"/>
            <a:chExt cx="2600" cy="2601"/>
          </a:xfrm>
        </p:grpSpPr>
        <p:sp>
          <p:nvSpPr>
            <p:cNvPr id="1049157" name="椭圆 8"/>
            <p:cNvSpPr>
              <a:spLocks noChangeAspect="1"/>
            </p:cNvSpPr>
            <p:nvPr/>
          </p:nvSpPr>
          <p:spPr>
            <a:xfrm>
              <a:off x="1170" y="3050"/>
              <a:ext cx="2600" cy="2601"/>
            </a:xfrm>
            <a:prstGeom prst="ellipse">
              <a:avLst/>
            </a:prstGeom>
            <a:solidFill>
              <a:srgbClr val="005A9E"/>
            </a:solidFill>
            <a:ln w="44450" cap="flat" cmpd="sng" algn="ctr">
              <a:gradFill>
                <a:gsLst>
                  <a:gs pos="0">
                    <a:sysClr val="window" lastClr="FFFFFF"/>
                  </a:gs>
                  <a:gs pos="100000">
                    <a:sysClr val="window" lastClr="FFFFFF">
                      <a:lumMod val="75000"/>
                    </a:sysClr>
                  </a:gs>
                </a:gsLst>
                <a:lin ang="5400000" scaled="1"/>
              </a:gradFill>
              <a:prstDash val="solid"/>
              <a:miter lim="800000"/>
            </a:ln>
            <a:effectLst>
              <a:outerShdw blurRad="152400" dist="38100" dir="2700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1049158" name="椭圆 35"/>
            <p:cNvSpPr/>
            <p:nvPr/>
          </p:nvSpPr>
          <p:spPr>
            <a:xfrm>
              <a:off x="1401" y="3282"/>
              <a:ext cx="2138" cy="2138"/>
            </a:xfrm>
            <a:prstGeom prst="ellipse">
              <a:avLst/>
            </a:prstGeom>
            <a:solidFill>
              <a:schemeClr val="bg1"/>
            </a:solidFill>
            <a:ln>
              <a:noFill/>
            </a:ln>
            <a:effectLst>
              <a:innerShdw blurRad="114300">
                <a:schemeClr val="bg1">
                  <a:lumMod val="6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9159" name="文本框 38"/>
            <p:cNvSpPr txBox="1"/>
            <p:nvPr/>
          </p:nvSpPr>
          <p:spPr>
            <a:xfrm>
              <a:off x="1822" y="3584"/>
              <a:ext cx="1565" cy="1418"/>
            </a:xfrm>
            <a:prstGeom prst="rect">
              <a:avLst/>
            </a:prstGeom>
            <a:noFill/>
          </p:spPr>
          <p:txBody>
            <a:bodyPr wrap="square" rtlCol="0">
              <a:spAutoFit/>
            </a:bodyPr>
            <a:lstStyle/>
            <a:p>
              <a:pPr>
                <a:lnSpc>
                  <a:spcPct val="100000"/>
                </a:lnSpc>
              </a:pPr>
              <a:r>
                <a:rPr lang="zh-CN" altLang="en-US" sz="3600" b="1" dirty="0" smtClean="0">
                  <a:solidFill>
                    <a:srgbClr val="226DA5"/>
                  </a:solidFill>
                  <a:latin typeface="微软雅黑" panose="020B0503020204020204" charset="-122"/>
                  <a:ea typeface="微软雅黑" panose="020B0503020204020204" charset="-122"/>
                </a:rPr>
                <a:t>智能引擎</a:t>
              </a:r>
              <a:endParaRPr lang="zh-CN" altLang="en-US" sz="3600" b="1" dirty="0">
                <a:solidFill>
                  <a:srgbClr val="226DA5"/>
                </a:solidFill>
                <a:latin typeface="微软雅黑" panose="020B0503020204020204" charset="-122"/>
                <a:ea typeface="微软雅黑" panose="020B0503020204020204" charset="-122"/>
              </a:endParaRPr>
            </a:p>
          </p:txBody>
        </p:sp>
      </p:grpSp>
      <p:sp>
        <p:nvSpPr>
          <p:cNvPr id="1049160" name="文本框 13"/>
          <p:cNvSpPr txBox="1"/>
          <p:nvPr/>
        </p:nvSpPr>
        <p:spPr>
          <a:xfrm>
            <a:off x="7673340" y="5520267"/>
            <a:ext cx="4257040" cy="679528"/>
          </a:xfrm>
          <a:prstGeom prst="rect">
            <a:avLst/>
          </a:prstGeom>
          <a:noFill/>
        </p:spPr>
        <p:txBody>
          <a:bodyPr wrap="square" lIns="87742" tIns="43870" rIns="87742" bIns="43870" rtlCol="0">
            <a:spAutoFit/>
          </a:bodyPr>
          <a:lstStyle/>
          <a:p>
            <a:pPr>
              <a:lnSpc>
                <a:spcPct val="120000"/>
              </a:lnSpc>
            </a:pPr>
            <a:r>
              <a:rPr lang="zh-CN" altLang="en-US" sz="1600" dirty="0">
                <a:solidFill>
                  <a:srgbClr val="7E7E7E"/>
                </a:solidFill>
                <a:latin typeface="微软雅黑" panose="020B0503020204020204" charset="-122"/>
                <a:ea typeface="微软雅黑" panose="020B0503020204020204" charset="-122"/>
                <a:cs typeface="+mn-ea"/>
                <a:sym typeface="+mn-lt"/>
              </a:rPr>
              <a:t>用智能的手段减少了</a:t>
            </a:r>
            <a:r>
              <a:rPr lang="en-US" altLang="zh-CN" sz="1600" dirty="0">
                <a:solidFill>
                  <a:srgbClr val="C00000"/>
                </a:solidFill>
                <a:latin typeface="微软雅黑" panose="020B0503020204020204" charset="-122"/>
                <a:ea typeface="微软雅黑" panose="020B0503020204020204" charset="-122"/>
                <a:cs typeface="+mn-ea"/>
                <a:sym typeface="+mn-lt"/>
              </a:rPr>
              <a:t>75%</a:t>
            </a:r>
            <a:r>
              <a:rPr lang="zh-CN" altLang="en-US" sz="1600" dirty="0" smtClean="0">
                <a:solidFill>
                  <a:srgbClr val="7E7E7E"/>
                </a:solidFill>
                <a:latin typeface="微软雅黑" panose="020B0503020204020204" charset="-122"/>
                <a:ea typeface="微软雅黑" panose="020B0503020204020204" charset="-122"/>
                <a:cs typeface="+mn-ea"/>
                <a:sym typeface="+mn-lt"/>
              </a:rPr>
              <a:t>工作量，全</a:t>
            </a:r>
            <a:r>
              <a:rPr lang="zh-CN" altLang="en-US" sz="1600" dirty="0">
                <a:solidFill>
                  <a:srgbClr val="7E7E7E"/>
                </a:solidFill>
                <a:latin typeface="微软雅黑" panose="020B0503020204020204" charset="-122"/>
                <a:ea typeface="微软雅黑" panose="020B0503020204020204" charset="-122"/>
                <a:cs typeface="+mn-ea"/>
                <a:sym typeface="+mn-lt"/>
              </a:rPr>
              <a:t>业务全流程</a:t>
            </a:r>
            <a:r>
              <a:rPr lang="en-US" altLang="zh-CN" sz="1600" dirty="0">
                <a:solidFill>
                  <a:srgbClr val="C00000"/>
                </a:solidFill>
                <a:latin typeface="微软雅黑" panose="020B0503020204020204" charset="-122"/>
                <a:ea typeface="微软雅黑" panose="020B0503020204020204" charset="-122"/>
                <a:cs typeface="+mn-ea"/>
                <a:sym typeface="+mn-lt"/>
              </a:rPr>
              <a:t>100%</a:t>
            </a:r>
            <a:r>
              <a:rPr lang="zh-CN" altLang="en-US" sz="1600" dirty="0">
                <a:solidFill>
                  <a:srgbClr val="7E7E7E"/>
                </a:solidFill>
                <a:latin typeface="微软雅黑" panose="020B0503020204020204" charset="-122"/>
                <a:ea typeface="微软雅黑" panose="020B0503020204020204" charset="-122"/>
                <a:cs typeface="+mn-ea"/>
                <a:sym typeface="+mn-lt"/>
              </a:rPr>
              <a:t>智能生成</a:t>
            </a:r>
          </a:p>
        </p:txBody>
      </p:sp>
      <p:cxnSp>
        <p:nvCxnSpPr>
          <p:cNvPr id="3145855" name="直接连接符 43"/>
          <p:cNvCxnSpPr/>
          <p:nvPr/>
        </p:nvCxnSpPr>
        <p:spPr>
          <a:xfrm>
            <a:off x="7673340" y="5377180"/>
            <a:ext cx="4257040" cy="0"/>
          </a:xfrm>
          <a:prstGeom prst="line">
            <a:avLst/>
          </a:prstGeom>
          <a:noFill/>
          <a:ln w="19050" cap="flat" cmpd="sng" algn="ctr">
            <a:solidFill>
              <a:srgbClr val="E7E6E6">
                <a:lumMod val="50000"/>
              </a:srgbClr>
            </a:solidFill>
            <a:prstDash val="sysDot"/>
            <a:miter lim="800000"/>
            <a:tailEnd type="oval"/>
          </a:ln>
          <a:effectLst/>
        </p:spPr>
      </p:cxnSp>
      <p:sp>
        <p:nvSpPr>
          <p:cNvPr id="1049161" name="矩形 7"/>
          <p:cNvSpPr/>
          <p:nvPr/>
        </p:nvSpPr>
        <p:spPr>
          <a:xfrm>
            <a:off x="5080" y="6695544"/>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5" name="矩形 4"/>
          <p:cNvSpPr/>
          <p:nvPr/>
        </p:nvSpPr>
        <p:spPr>
          <a:xfrm>
            <a:off x="517001" y="94201"/>
            <a:ext cx="2358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4.1 </a:t>
            </a:r>
            <a:r>
              <a:rPr lang="zh-CN" altLang="en-US" sz="3000" kern="0" dirty="0">
                <a:solidFill>
                  <a:srgbClr val="005A9E"/>
                </a:solidFill>
                <a:latin typeface="微软雅黑" panose="020B0503020204020204" charset="-122"/>
                <a:ea typeface="微软雅黑" panose="020B0503020204020204" charset="-122"/>
                <a:cs typeface="+mn-ea"/>
                <a:sym typeface="+mn-lt"/>
              </a:rPr>
              <a:t>智能引擎</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3"/>
          <p:cNvSpPr txBox="1"/>
          <p:nvPr/>
        </p:nvSpPr>
        <p:spPr>
          <a:xfrm>
            <a:off x="489622" y="904162"/>
            <a:ext cx="2840355" cy="460375"/>
          </a:xfrm>
          <a:prstGeom prst="rect">
            <a:avLst/>
          </a:prstGeom>
          <a:noFill/>
        </p:spPr>
        <p:txBody>
          <a:bodyPr wrap="none" rtlCol="0">
            <a:spAutoFit/>
          </a:bodyPr>
          <a:lstStyle/>
          <a:p>
            <a:r>
              <a:rPr lang="en-US" altLang="zh-CN" sz="2400" b="1" dirty="0" smtClean="0">
                <a:solidFill>
                  <a:srgbClr val="005A9E"/>
                </a:solidFill>
                <a:latin typeface="微软雅黑" panose="020B0503020204020204" charset="-122"/>
                <a:ea typeface="微软雅黑" panose="020B0503020204020204" charset="-122"/>
              </a:rPr>
              <a:t>4.1.1 </a:t>
            </a:r>
            <a:r>
              <a:rPr lang="zh-CN" altLang="en-US" sz="2400" b="1" dirty="0" smtClean="0">
                <a:solidFill>
                  <a:srgbClr val="005A9E"/>
                </a:solidFill>
                <a:latin typeface="微软雅黑" panose="020B0503020204020204" charset="-122"/>
                <a:ea typeface="微软雅黑" panose="020B0503020204020204" charset="-122"/>
              </a:rPr>
              <a:t>改善预算模板</a:t>
            </a:r>
            <a:endParaRPr lang="en-US" sz="2400" b="1" dirty="0" smtClean="0">
              <a:solidFill>
                <a:srgbClr val="005A9E"/>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590" y="1978025"/>
            <a:ext cx="10680700" cy="3800475"/>
          </a:xfrm>
          <a:prstGeom prst="rect">
            <a:avLst/>
          </a:prstGeom>
          <a:ln>
            <a:solidFill>
              <a:schemeClr val="bg1">
                <a:lumMod val="50000"/>
              </a:schemeClr>
            </a:solidFill>
          </a:ln>
          <a:effectLst>
            <a:outerShdw blurRad="50800" dist="38100" dir="2700000" algn="tl" rotWithShape="0">
              <a:schemeClr val="bg1">
                <a:lumMod val="50000"/>
                <a:alpha val="40000"/>
              </a:schemeClr>
            </a:outerShdw>
          </a:effectLst>
        </p:spPr>
      </p:pic>
      <p:sp>
        <p:nvSpPr>
          <p:cNvPr id="10" name="文本框 9"/>
          <p:cNvSpPr txBox="1"/>
          <p:nvPr/>
        </p:nvSpPr>
        <p:spPr>
          <a:xfrm>
            <a:off x="516890" y="1346200"/>
            <a:ext cx="4859655" cy="506730"/>
          </a:xfrm>
          <a:prstGeom prst="rect">
            <a:avLst/>
          </a:prstGeom>
          <a:noFill/>
        </p:spPr>
        <p:txBody>
          <a:bodyPr wrap="square" rtlCol="0" anchor="t">
            <a:spAutoFit/>
          </a:bodyPr>
          <a:lstStyle/>
          <a:p>
            <a:pPr>
              <a:lnSpc>
                <a:spcPct val="150000"/>
              </a:lnSpc>
              <a:spcBef>
                <a:spcPts val="0"/>
              </a:spcBef>
              <a:spcAft>
                <a:spcPts val="0"/>
              </a:spcAft>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经费使用方式保持不变，改善项目预算模板。</a:t>
            </a:r>
          </a:p>
        </p:txBody>
      </p:sp>
      <p:sp>
        <p:nvSpPr>
          <p:cNvPr id="11" name="文本框 10"/>
          <p:cNvSpPr txBox="1"/>
          <p:nvPr/>
        </p:nvSpPr>
        <p:spPr>
          <a:xfrm>
            <a:off x="489585" y="5850255"/>
            <a:ext cx="10720705" cy="506730"/>
          </a:xfrm>
          <a:prstGeom prst="rect">
            <a:avLst/>
          </a:prstGeom>
          <a:noFill/>
        </p:spPr>
        <p:txBody>
          <a:bodyPr wrap="square" rtlCol="0" anchor="t">
            <a:spAutoFit/>
          </a:bodyPr>
          <a:lstStyle/>
          <a:p>
            <a:pPr>
              <a:lnSpc>
                <a:spcPct val="150000"/>
              </a:lnSpc>
              <a:spcBef>
                <a:spcPts val="0"/>
              </a:spcBef>
              <a:spcAft>
                <a:spcPts val="0"/>
              </a:spcAft>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原预算模板，反映预算收入执行等信息不清晰，浮动以及子项目授权导致项目余额计算复杂也难以看懂</a:t>
            </a:r>
          </a:p>
        </p:txBody>
      </p:sp>
      <p:sp>
        <p:nvSpPr>
          <p:cNvPr id="8" name="矩形 7"/>
          <p:cNvSpPr/>
          <p:nvPr/>
        </p:nvSpPr>
        <p:spPr>
          <a:xfrm>
            <a:off x="517001" y="94201"/>
            <a:ext cx="2358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4.1 </a:t>
            </a:r>
            <a:r>
              <a:rPr lang="zh-CN" altLang="en-US" sz="3000" kern="0" dirty="0">
                <a:solidFill>
                  <a:srgbClr val="005A9E"/>
                </a:solidFill>
                <a:latin typeface="微软雅黑" panose="020B0503020204020204" charset="-122"/>
                <a:ea typeface="微软雅黑" panose="020B0503020204020204" charset="-122"/>
                <a:cs typeface="+mn-ea"/>
                <a:sym typeface="+mn-lt"/>
              </a:rPr>
              <a:t>智能引擎</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flipV="1">
            <a:off x="4933315" y="3277772"/>
            <a:ext cx="4608034" cy="5813"/>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73124"/>
            <a:ext cx="1402080" cy="829945"/>
          </a:xfrm>
          <a:prstGeom prst="rect">
            <a:avLst/>
          </a:prstGeom>
        </p:spPr>
        <p:txBody>
          <a:bodyPr wrap="none" lIns="91440" tIns="45720" rIns="91440" bIns="45720">
            <a:spAutoFit/>
          </a:bodyPr>
          <a:lstStyle/>
          <a:p>
            <a:pPr defTabSz="913765">
              <a:spcBef>
                <a:spcPts val="0"/>
              </a:spcBef>
              <a:spcAft>
                <a:spcPts val="0"/>
              </a:spcAft>
              <a:defRPr/>
            </a:pPr>
            <a:r>
              <a:rPr lang="zh-CN" altLang="en-US" sz="4800" b="1" kern="0" dirty="0">
                <a:solidFill>
                  <a:srgbClr val="005A9E"/>
                </a:solidFill>
                <a:latin typeface="微软雅黑" panose="020B0503020204020204" charset="-122"/>
                <a:ea typeface="微软雅黑" panose="020B0503020204020204" charset="-122"/>
                <a:cs typeface="+mn-ea"/>
                <a:sym typeface="+mn-lt"/>
              </a:rPr>
              <a:t>前言</a:t>
            </a: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315773"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1</a:t>
            </a:r>
          </a:p>
        </p:txBody>
      </p:sp>
      <p:sp>
        <p:nvSpPr>
          <p:cNvPr id="29" name="矩形 28"/>
          <p:cNvSpPr/>
          <p:nvPr/>
        </p:nvSpPr>
        <p:spPr>
          <a:xfrm>
            <a:off x="4846373" y="3446016"/>
            <a:ext cx="1266190" cy="345440"/>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复翼软件</a:t>
            </a:r>
          </a:p>
        </p:txBody>
      </p:sp>
      <p:sp>
        <p:nvSpPr>
          <p:cNvPr id="30" name="矩形 29"/>
          <p:cNvSpPr/>
          <p:nvPr/>
        </p:nvSpPr>
        <p:spPr>
          <a:xfrm>
            <a:off x="7389548" y="3445836"/>
            <a:ext cx="2180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高校财务管理特点</a:t>
            </a:r>
          </a:p>
        </p:txBody>
      </p:sp>
      <p:sp>
        <p:nvSpPr>
          <p:cNvPr id="32" name="矩形 31"/>
          <p:cNvSpPr/>
          <p:nvPr/>
        </p:nvSpPr>
        <p:spPr>
          <a:xfrm>
            <a:off x="4846373" y="3950776"/>
            <a:ext cx="2409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制度改革影响与困难</a:t>
            </a:r>
          </a:p>
        </p:txBody>
      </p:sp>
      <p:sp>
        <p:nvSpPr>
          <p:cNvPr id="3" name="矩形 2"/>
          <p:cNvSpPr/>
          <p:nvPr/>
        </p:nvSpPr>
        <p:spPr>
          <a:xfrm>
            <a:off x="517001" y="94201"/>
            <a:ext cx="5929828" cy="584775"/>
          </a:xfrm>
          <a:prstGeom prst="rect">
            <a:avLst/>
          </a:prstGeom>
        </p:spPr>
        <p:txBody>
          <a:bodyPr wrap="none">
            <a:spAutoFit/>
          </a:bodyPr>
          <a:lstStyle/>
          <a:p>
            <a:pPr algn="l" defTabSz="913765">
              <a:spcBef>
                <a:spcPts val="0"/>
              </a:spcBef>
              <a:spcAft>
                <a:spcPts val="0"/>
              </a:spcAft>
              <a:defRPr/>
            </a:pPr>
            <a:r>
              <a:rPr lang="zh-CN" altLang="en-US" sz="3200" kern="0" dirty="0" smtClean="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5" name="矩形 4"/>
          <p:cNvSpPr/>
          <p:nvPr/>
        </p:nvSpPr>
        <p:spPr>
          <a:xfrm>
            <a:off x="7389548" y="3950776"/>
            <a:ext cx="12661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理想方案</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049"/>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5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516890" y="1527810"/>
            <a:ext cx="10683875" cy="4053205"/>
            <a:chOff x="1559496" y="1416965"/>
            <a:chExt cx="9744075" cy="421005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9496" y="1416965"/>
              <a:ext cx="9744075" cy="4210050"/>
            </a:xfrm>
            <a:prstGeom prst="rect">
              <a:avLst/>
            </a:prstGeom>
            <a:ln>
              <a:solidFill>
                <a:schemeClr val="bg1">
                  <a:lumMod val="50000"/>
                </a:schemeClr>
              </a:solidFill>
            </a:ln>
            <a:effectLst>
              <a:outerShdw blurRad="50800" dist="38100" dir="2700000" algn="tl" rotWithShape="0">
                <a:schemeClr val="bg1">
                  <a:lumMod val="50000"/>
                  <a:alpha val="40000"/>
                </a:schemeClr>
              </a:outerShdw>
            </a:effectLst>
          </p:spPr>
        </p:pic>
        <p:sp>
          <p:nvSpPr>
            <p:cNvPr id="8" name="矩形 7"/>
            <p:cNvSpPr/>
            <p:nvPr/>
          </p:nvSpPr>
          <p:spPr>
            <a:xfrm>
              <a:off x="7752184" y="1628800"/>
              <a:ext cx="1224136" cy="4320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3"/>
          <p:cNvSpPr txBox="1"/>
          <p:nvPr/>
        </p:nvSpPr>
        <p:spPr>
          <a:xfrm>
            <a:off x="489622" y="904162"/>
            <a:ext cx="2840355" cy="460375"/>
          </a:xfrm>
          <a:prstGeom prst="rect">
            <a:avLst/>
          </a:prstGeom>
          <a:noFill/>
        </p:spPr>
        <p:txBody>
          <a:bodyPr wrap="none" rtlCol="0">
            <a:spAutoFit/>
          </a:bodyPr>
          <a:lstStyle/>
          <a:p>
            <a:r>
              <a:rPr lang="en-US" altLang="zh-CN" sz="2400" b="1" dirty="0" smtClean="0">
                <a:solidFill>
                  <a:srgbClr val="005A9E"/>
                </a:solidFill>
                <a:latin typeface="微软雅黑" panose="020B0503020204020204" charset="-122"/>
                <a:ea typeface="微软雅黑" panose="020B0503020204020204" charset="-122"/>
              </a:rPr>
              <a:t>4.1.1 </a:t>
            </a:r>
            <a:r>
              <a:rPr lang="zh-CN" altLang="en-US" sz="2400" b="1" dirty="0" smtClean="0">
                <a:solidFill>
                  <a:srgbClr val="005A9E"/>
                </a:solidFill>
                <a:latin typeface="微软雅黑" panose="020B0503020204020204" charset="-122"/>
                <a:ea typeface="微软雅黑" panose="020B0503020204020204" charset="-122"/>
              </a:rPr>
              <a:t>改善预算模板</a:t>
            </a:r>
            <a:endParaRPr lang="en-US" sz="2400" b="1" dirty="0" smtClean="0">
              <a:solidFill>
                <a:srgbClr val="005A9E"/>
              </a:solidFill>
              <a:latin typeface="微软雅黑" panose="020B0503020204020204" charset="-122"/>
              <a:ea typeface="微软雅黑" panose="020B0503020204020204" charset="-122"/>
            </a:endParaRPr>
          </a:p>
        </p:txBody>
      </p:sp>
      <p:sp>
        <p:nvSpPr>
          <p:cNvPr id="5" name="文本框 4"/>
          <p:cNvSpPr txBox="1"/>
          <p:nvPr/>
        </p:nvSpPr>
        <p:spPr>
          <a:xfrm>
            <a:off x="480060" y="5581015"/>
            <a:ext cx="10720705" cy="922020"/>
          </a:xfrm>
          <a:prstGeom prst="rect">
            <a:avLst/>
          </a:prstGeom>
          <a:noFill/>
        </p:spPr>
        <p:txBody>
          <a:bodyPr wrap="square" rtlCol="0" anchor="t">
            <a:spAutoFit/>
          </a:bodyPr>
          <a:lstStyle/>
          <a:p>
            <a:pPr>
              <a:lnSpc>
                <a:spcPct val="150000"/>
              </a:lnSpc>
              <a:spcBef>
                <a:spcPts val="0"/>
              </a:spcBef>
              <a:spcAft>
                <a:spcPts val="0"/>
              </a:spcAft>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调整预算模板，展示更直观，预算模板上取消暂借款单独预算项以及相应冻结概念，全部纳入支出预算项控制，通过其中往来单独反应。</a:t>
            </a:r>
          </a:p>
        </p:txBody>
      </p:sp>
      <p:sp>
        <p:nvSpPr>
          <p:cNvPr id="9" name="矩形 8"/>
          <p:cNvSpPr/>
          <p:nvPr/>
        </p:nvSpPr>
        <p:spPr>
          <a:xfrm>
            <a:off x="517001" y="94201"/>
            <a:ext cx="2358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4.1 </a:t>
            </a:r>
            <a:r>
              <a:rPr lang="zh-CN" altLang="en-US" sz="3000" kern="0" dirty="0">
                <a:solidFill>
                  <a:srgbClr val="005A9E"/>
                </a:solidFill>
                <a:latin typeface="微软雅黑" panose="020B0503020204020204" charset="-122"/>
                <a:ea typeface="微软雅黑" panose="020B0503020204020204" charset="-122"/>
                <a:cs typeface="+mn-ea"/>
                <a:sym typeface="+mn-lt"/>
              </a:rPr>
              <a:t>智能引擎</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625475" y="1541145"/>
            <a:ext cx="10626090" cy="4122420"/>
            <a:chOff x="1033177" y="1450849"/>
            <a:chExt cx="10125645" cy="4435728"/>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177" y="1450849"/>
              <a:ext cx="10125645" cy="4435728"/>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1127448" y="5229200"/>
              <a:ext cx="3384376" cy="4320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3"/>
          <p:cNvSpPr txBox="1"/>
          <p:nvPr/>
        </p:nvSpPr>
        <p:spPr>
          <a:xfrm>
            <a:off x="516927" y="990522"/>
            <a:ext cx="2840355" cy="460375"/>
          </a:xfrm>
          <a:prstGeom prst="rect">
            <a:avLst/>
          </a:prstGeom>
          <a:noFill/>
        </p:spPr>
        <p:txBody>
          <a:bodyPr wrap="none" rtlCol="0">
            <a:spAutoFit/>
          </a:bodyPr>
          <a:lstStyle/>
          <a:p>
            <a:r>
              <a:rPr lang="en-US" altLang="zh-CN" sz="2400" b="1" dirty="0" smtClean="0">
                <a:solidFill>
                  <a:srgbClr val="005A9E"/>
                </a:solidFill>
                <a:latin typeface="微软雅黑" panose="020B0503020204020204" charset="-122"/>
                <a:ea typeface="微软雅黑" panose="020B0503020204020204" charset="-122"/>
              </a:rPr>
              <a:t>4.1.1 </a:t>
            </a:r>
            <a:r>
              <a:rPr lang="zh-CN" altLang="en-US" sz="2400" b="1" dirty="0" smtClean="0">
                <a:solidFill>
                  <a:srgbClr val="005A9E"/>
                </a:solidFill>
                <a:latin typeface="微软雅黑" panose="020B0503020204020204" charset="-122"/>
                <a:ea typeface="微软雅黑" panose="020B0503020204020204" charset="-122"/>
              </a:rPr>
              <a:t>改善预算模板</a:t>
            </a:r>
            <a:endParaRPr lang="en-US" sz="2400" b="1" dirty="0" smtClean="0">
              <a:solidFill>
                <a:srgbClr val="005A9E"/>
              </a:solidFill>
              <a:latin typeface="微软雅黑" panose="020B0503020204020204" charset="-122"/>
              <a:ea typeface="微软雅黑" panose="020B0503020204020204" charset="-122"/>
            </a:endParaRPr>
          </a:p>
        </p:txBody>
      </p:sp>
      <p:sp>
        <p:nvSpPr>
          <p:cNvPr id="5" name="文本框 4"/>
          <p:cNvSpPr txBox="1"/>
          <p:nvPr/>
        </p:nvSpPr>
        <p:spPr>
          <a:xfrm>
            <a:off x="588645" y="5746750"/>
            <a:ext cx="10720705" cy="506730"/>
          </a:xfrm>
          <a:prstGeom prst="rect">
            <a:avLst/>
          </a:prstGeom>
          <a:noFill/>
        </p:spPr>
        <p:txBody>
          <a:bodyPr wrap="square" rtlCol="0" anchor="t">
            <a:spAutoFit/>
          </a:bodyPr>
          <a:lstStyle/>
          <a:p>
            <a:pPr>
              <a:lnSpc>
                <a:spcPct val="150000"/>
              </a:lnSpc>
              <a:spcBef>
                <a:spcPts val="0"/>
              </a:spcBef>
              <a:spcAft>
                <a:spcPts val="0"/>
              </a:spcAft>
            </a:pPr>
            <a:r>
              <a:rPr lang="zh-CN" altLang="en-US" dirty="0" smtClean="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CTRL+O 显示完整的包含预算会计的预算模板，预算会计科目以及应付（交）类归入不计项目余额部分</a:t>
            </a:r>
          </a:p>
        </p:txBody>
      </p:sp>
      <p:sp>
        <p:nvSpPr>
          <p:cNvPr id="8" name="矩形 7"/>
          <p:cNvSpPr/>
          <p:nvPr/>
        </p:nvSpPr>
        <p:spPr>
          <a:xfrm>
            <a:off x="517001" y="94201"/>
            <a:ext cx="2358390" cy="553085"/>
          </a:xfrm>
          <a:prstGeom prst="rect">
            <a:avLst/>
          </a:prstGeom>
        </p:spPr>
        <p:txBody>
          <a:bodyPr wrap="none">
            <a:spAutoFit/>
          </a:bodyPr>
          <a:lstStyle/>
          <a:p>
            <a:pPr defTabSz="913765">
              <a:spcBef>
                <a:spcPts val="0"/>
              </a:spcBef>
              <a:spcAft>
                <a:spcPts val="0"/>
              </a:spcAft>
              <a:defRPr/>
            </a:pPr>
            <a:r>
              <a:rPr lang="en-US" altLang="zh-CN" sz="3000" kern="0" dirty="0">
                <a:solidFill>
                  <a:srgbClr val="005A9E"/>
                </a:solidFill>
                <a:latin typeface="微软雅黑" panose="020B0503020204020204" charset="-122"/>
                <a:ea typeface="微软雅黑" panose="020B0503020204020204" charset="-122"/>
                <a:cs typeface="+mn-ea"/>
                <a:sym typeface="+mn-lt"/>
              </a:rPr>
              <a:t>4.1 </a:t>
            </a:r>
            <a:r>
              <a:rPr lang="zh-CN" altLang="en-US" sz="3000" kern="0" dirty="0">
                <a:solidFill>
                  <a:srgbClr val="005A9E"/>
                </a:solidFill>
                <a:latin typeface="微软雅黑" panose="020B0503020204020204" charset="-122"/>
                <a:ea typeface="微软雅黑" panose="020B0503020204020204" charset="-122"/>
                <a:cs typeface="+mn-ea"/>
                <a:sym typeface="+mn-lt"/>
              </a:rPr>
              <a:t>智能引擎</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
        <p:nvSpPr>
          <p:cNvPr id="8" name="矩形 3"/>
          <p:cNvSpPr>
            <a:spLocks noChangeArrowheads="1"/>
          </p:cNvSpPr>
          <p:nvPr/>
        </p:nvSpPr>
        <p:spPr bwMode="auto">
          <a:xfrm>
            <a:off x="0" y="657860"/>
            <a:ext cx="12196445" cy="2997200"/>
          </a:xfrm>
          <a:prstGeom prst="rect">
            <a:avLst/>
          </a:prstGeom>
          <a:blipFill dpi="0" rotWithShape="1">
            <a:blip r:embed="rId3" cstate="print">
              <a:alphaModFix amt="97000"/>
            </a:blip>
            <a:srcRect/>
            <a:stretch>
              <a:fillRect/>
            </a:stretch>
          </a:blipFill>
          <a:ln w="9525">
            <a:noFill/>
            <a:bevel/>
          </a:ln>
        </p:spPr>
        <p:txBody>
          <a:bodyPr lIns="91390" tIns="45696" rIns="91390"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sp>
        <p:nvSpPr>
          <p:cNvPr id="16" name="圆角矩形 15"/>
          <p:cNvSpPr/>
          <p:nvPr/>
        </p:nvSpPr>
        <p:spPr>
          <a:xfrm>
            <a:off x="409575" y="2060575"/>
            <a:ext cx="2088515" cy="3168650"/>
          </a:xfrm>
          <a:prstGeom prst="roundRect">
            <a:avLst>
              <a:gd name="adj" fmla="val 766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8" name="圆角矩形 17"/>
          <p:cNvSpPr/>
          <p:nvPr/>
        </p:nvSpPr>
        <p:spPr>
          <a:xfrm>
            <a:off x="2730500" y="2060575"/>
            <a:ext cx="2088515" cy="3168650"/>
          </a:xfrm>
          <a:prstGeom prst="roundRect">
            <a:avLst>
              <a:gd name="adj" fmla="val 766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9" name="圆角矩形 18"/>
          <p:cNvSpPr/>
          <p:nvPr/>
        </p:nvSpPr>
        <p:spPr>
          <a:xfrm>
            <a:off x="5036820" y="2060575"/>
            <a:ext cx="2088515" cy="3168650"/>
          </a:xfrm>
          <a:prstGeom prst="roundRect">
            <a:avLst>
              <a:gd name="adj" fmla="val 766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0" name="圆角矩形 19"/>
          <p:cNvSpPr/>
          <p:nvPr/>
        </p:nvSpPr>
        <p:spPr>
          <a:xfrm>
            <a:off x="7317105" y="2060575"/>
            <a:ext cx="2088515" cy="3168650"/>
          </a:xfrm>
          <a:prstGeom prst="roundRect">
            <a:avLst>
              <a:gd name="adj" fmla="val 766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1" name="圆角矩形 20"/>
          <p:cNvSpPr/>
          <p:nvPr/>
        </p:nvSpPr>
        <p:spPr>
          <a:xfrm>
            <a:off x="9691370" y="2060575"/>
            <a:ext cx="2088515" cy="3168650"/>
          </a:xfrm>
          <a:prstGeom prst="roundRect">
            <a:avLst>
              <a:gd name="adj" fmla="val 766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2" name="文本框 21">
            <a:hlinkClick r:id="" action="ppaction://hlinkshowjump?jump=nextslide"/>
          </p:cNvPr>
          <p:cNvSpPr txBox="1"/>
          <p:nvPr/>
        </p:nvSpPr>
        <p:spPr>
          <a:xfrm>
            <a:off x="737235" y="2583815"/>
            <a:ext cx="1433195" cy="2122805"/>
          </a:xfrm>
          <a:prstGeom prst="rect">
            <a:avLst/>
          </a:prstGeom>
          <a:noFill/>
        </p:spPr>
        <p:txBody>
          <a:bodyPr wrap="square" rtlCol="0">
            <a:spAutoFit/>
          </a:bodyPr>
          <a:lstStyle/>
          <a:p>
            <a:pPr algn="ctr">
              <a:lnSpc>
                <a:spcPct val="150000"/>
              </a:lnSpc>
            </a:pPr>
            <a:r>
              <a:rPr lang="zh-CN" altLang="zh-CN" sz="2200" dirty="0">
                <a:solidFill>
                  <a:srgbClr val="005A9E"/>
                </a:solidFill>
              </a:rPr>
              <a:t>收款业务</a:t>
            </a:r>
          </a:p>
          <a:p>
            <a:pPr marL="342900" indent="-342900">
              <a:lnSpc>
                <a:spcPct val="150000"/>
              </a:lnSpc>
              <a:buFont typeface="Wingdings" panose="05000000000000000000" charset="0"/>
              <a:buChar char="l"/>
            </a:pPr>
            <a:r>
              <a:rPr lang="zh-CN" altLang="zh-CN" sz="2200" dirty="0">
                <a:solidFill>
                  <a:srgbClr val="005A9E"/>
                </a:solidFill>
              </a:rPr>
              <a:t>暂收</a:t>
            </a:r>
          </a:p>
          <a:p>
            <a:pPr marL="342900" indent="-342900">
              <a:lnSpc>
                <a:spcPct val="150000"/>
              </a:lnSpc>
              <a:buFont typeface="Wingdings" panose="05000000000000000000" charset="0"/>
              <a:buChar char="l"/>
            </a:pPr>
            <a:r>
              <a:rPr lang="zh-CN" altLang="zh-CN" sz="2200" dirty="0">
                <a:solidFill>
                  <a:srgbClr val="005A9E"/>
                </a:solidFill>
              </a:rPr>
              <a:t>应收</a:t>
            </a:r>
          </a:p>
          <a:p>
            <a:pPr marL="342900" indent="-342900">
              <a:lnSpc>
                <a:spcPct val="150000"/>
              </a:lnSpc>
              <a:buFont typeface="Wingdings" panose="05000000000000000000" charset="0"/>
              <a:buChar char="l"/>
            </a:pPr>
            <a:r>
              <a:rPr lang="zh-CN" altLang="zh-CN" sz="2200" dirty="0">
                <a:solidFill>
                  <a:srgbClr val="005A9E"/>
                </a:solidFill>
              </a:rPr>
              <a:t>预收</a:t>
            </a:r>
          </a:p>
        </p:txBody>
      </p:sp>
      <p:sp>
        <p:nvSpPr>
          <p:cNvPr id="26" name="文本框 25">
            <a:hlinkClick r:id="rId4" action="ppaction://hlinksldjump"/>
          </p:cNvPr>
          <p:cNvSpPr txBox="1"/>
          <p:nvPr/>
        </p:nvSpPr>
        <p:spPr>
          <a:xfrm>
            <a:off x="3058160" y="2583815"/>
            <a:ext cx="1433195" cy="2123658"/>
          </a:xfrm>
          <a:prstGeom prst="rect">
            <a:avLst/>
          </a:prstGeom>
          <a:noFill/>
        </p:spPr>
        <p:txBody>
          <a:bodyPr wrap="square" rtlCol="0">
            <a:spAutoFit/>
          </a:bodyPr>
          <a:lstStyle/>
          <a:p>
            <a:pPr algn="ctr">
              <a:lnSpc>
                <a:spcPct val="150000"/>
              </a:lnSpc>
            </a:pPr>
            <a:r>
              <a:rPr lang="zh-CN" altLang="zh-CN" sz="2200" dirty="0">
                <a:solidFill>
                  <a:srgbClr val="005A9E"/>
                </a:solidFill>
              </a:rPr>
              <a:t>付款业务</a:t>
            </a:r>
          </a:p>
          <a:p>
            <a:pPr marL="342900" indent="-342900">
              <a:lnSpc>
                <a:spcPct val="150000"/>
              </a:lnSpc>
              <a:buFont typeface="Wingdings" panose="05000000000000000000" charset="0"/>
              <a:buChar char="l"/>
            </a:pPr>
            <a:r>
              <a:rPr lang="zh-CN" altLang="zh-CN" sz="2200" dirty="0">
                <a:solidFill>
                  <a:srgbClr val="005A9E"/>
                </a:solidFill>
              </a:rPr>
              <a:t>暂付</a:t>
            </a:r>
          </a:p>
          <a:p>
            <a:pPr marL="342900" indent="-342900">
              <a:lnSpc>
                <a:spcPct val="150000"/>
              </a:lnSpc>
              <a:buFont typeface="Wingdings" panose="05000000000000000000" charset="0"/>
              <a:buChar char="l"/>
            </a:pPr>
            <a:r>
              <a:rPr lang="zh-CN" altLang="zh-CN" sz="2200" dirty="0">
                <a:solidFill>
                  <a:srgbClr val="005A9E"/>
                </a:solidFill>
              </a:rPr>
              <a:t>应付</a:t>
            </a:r>
          </a:p>
          <a:p>
            <a:pPr marL="342900" indent="-342900">
              <a:lnSpc>
                <a:spcPct val="150000"/>
              </a:lnSpc>
              <a:buFont typeface="Wingdings" panose="05000000000000000000" charset="0"/>
              <a:buChar char="l"/>
            </a:pPr>
            <a:r>
              <a:rPr lang="zh-CN" altLang="zh-CN" sz="2200" dirty="0" smtClean="0">
                <a:solidFill>
                  <a:srgbClr val="005A9E"/>
                </a:solidFill>
              </a:rPr>
              <a:t>预付</a:t>
            </a:r>
            <a:endParaRPr lang="zh-CN" altLang="zh-CN" sz="2200" dirty="0">
              <a:solidFill>
                <a:srgbClr val="005A9E"/>
              </a:solidFill>
            </a:endParaRPr>
          </a:p>
        </p:txBody>
      </p:sp>
      <p:sp>
        <p:nvSpPr>
          <p:cNvPr id="45" name="文本框 44">
            <a:hlinkClick r:id="rId5" action="ppaction://hlinksldjump"/>
          </p:cNvPr>
          <p:cNvSpPr txBox="1"/>
          <p:nvPr/>
        </p:nvSpPr>
        <p:spPr>
          <a:xfrm>
            <a:off x="5053965" y="2621915"/>
            <a:ext cx="2088515" cy="1614805"/>
          </a:xfrm>
          <a:prstGeom prst="rect">
            <a:avLst/>
          </a:prstGeom>
          <a:noFill/>
        </p:spPr>
        <p:txBody>
          <a:bodyPr wrap="square" rtlCol="0">
            <a:spAutoFit/>
          </a:bodyPr>
          <a:lstStyle/>
          <a:p>
            <a:pPr algn="ctr">
              <a:lnSpc>
                <a:spcPct val="150000"/>
              </a:lnSpc>
            </a:pPr>
            <a:r>
              <a:rPr lang="zh-CN" altLang="zh-CN" sz="2200">
                <a:solidFill>
                  <a:srgbClr val="005A9E"/>
                </a:solidFill>
              </a:rPr>
              <a:t>税费业务</a:t>
            </a:r>
          </a:p>
          <a:p>
            <a:pPr marL="342900" indent="-342900">
              <a:lnSpc>
                <a:spcPct val="150000"/>
              </a:lnSpc>
              <a:buFont typeface="Wingdings" panose="05000000000000000000" charset="0"/>
              <a:buChar char="l"/>
            </a:pPr>
            <a:r>
              <a:rPr lang="zh-CN" altLang="zh-CN" sz="2200">
                <a:solidFill>
                  <a:srgbClr val="005A9E"/>
                </a:solidFill>
              </a:rPr>
              <a:t>个人所得税</a:t>
            </a:r>
          </a:p>
          <a:p>
            <a:pPr marL="342900" indent="-342900">
              <a:lnSpc>
                <a:spcPct val="150000"/>
              </a:lnSpc>
              <a:buFont typeface="Wingdings" panose="05000000000000000000" charset="0"/>
              <a:buChar char="l"/>
            </a:pPr>
            <a:r>
              <a:rPr lang="zh-CN" altLang="zh-CN" sz="2200">
                <a:solidFill>
                  <a:srgbClr val="005A9E"/>
                </a:solidFill>
              </a:rPr>
              <a:t>增值税</a:t>
            </a:r>
          </a:p>
        </p:txBody>
      </p:sp>
      <p:sp>
        <p:nvSpPr>
          <p:cNvPr id="54" name="文本框 53">
            <a:hlinkClick r:id="rId6" action="ppaction://hlinksldjump"/>
          </p:cNvPr>
          <p:cNvSpPr txBox="1"/>
          <p:nvPr/>
        </p:nvSpPr>
        <p:spPr>
          <a:xfrm>
            <a:off x="7492365" y="2583180"/>
            <a:ext cx="1737360" cy="2122805"/>
          </a:xfrm>
          <a:prstGeom prst="rect">
            <a:avLst/>
          </a:prstGeom>
          <a:noFill/>
        </p:spPr>
        <p:txBody>
          <a:bodyPr wrap="square" rtlCol="0">
            <a:spAutoFit/>
          </a:bodyPr>
          <a:lstStyle/>
          <a:p>
            <a:pPr algn="ctr">
              <a:lnSpc>
                <a:spcPct val="150000"/>
              </a:lnSpc>
            </a:pPr>
            <a:r>
              <a:rPr lang="zh-CN" altLang="zh-CN" sz="2200">
                <a:solidFill>
                  <a:srgbClr val="005A9E"/>
                </a:solidFill>
              </a:rPr>
              <a:t>间接费用与内部交易</a:t>
            </a:r>
          </a:p>
          <a:p>
            <a:pPr marL="342900" indent="-342900">
              <a:lnSpc>
                <a:spcPct val="150000"/>
              </a:lnSpc>
              <a:buFont typeface="Wingdings" panose="05000000000000000000" charset="0"/>
              <a:buChar char="l"/>
            </a:pPr>
            <a:r>
              <a:rPr lang="zh-CN" altLang="zh-CN" sz="2200">
                <a:solidFill>
                  <a:srgbClr val="005A9E"/>
                </a:solidFill>
              </a:rPr>
              <a:t>管理费</a:t>
            </a:r>
          </a:p>
          <a:p>
            <a:pPr marL="342900" indent="-342900">
              <a:lnSpc>
                <a:spcPct val="150000"/>
              </a:lnSpc>
              <a:buFont typeface="Wingdings" panose="05000000000000000000" charset="0"/>
              <a:buChar char="l"/>
            </a:pPr>
            <a:r>
              <a:rPr lang="zh-CN" altLang="zh-CN" sz="2200">
                <a:solidFill>
                  <a:srgbClr val="005A9E"/>
                </a:solidFill>
              </a:rPr>
              <a:t>内部交易</a:t>
            </a:r>
          </a:p>
        </p:txBody>
      </p:sp>
      <p:sp>
        <p:nvSpPr>
          <p:cNvPr id="66" name="文本框 65">
            <a:hlinkClick r:id="rId7" action="ppaction://hlinksldjump"/>
          </p:cNvPr>
          <p:cNvSpPr txBox="1"/>
          <p:nvPr/>
        </p:nvSpPr>
        <p:spPr>
          <a:xfrm>
            <a:off x="9691370" y="2583815"/>
            <a:ext cx="2010410" cy="2122805"/>
          </a:xfrm>
          <a:prstGeom prst="rect">
            <a:avLst/>
          </a:prstGeom>
          <a:noFill/>
        </p:spPr>
        <p:txBody>
          <a:bodyPr wrap="square" rtlCol="0">
            <a:spAutoFit/>
          </a:bodyPr>
          <a:lstStyle/>
          <a:p>
            <a:pPr algn="ctr">
              <a:lnSpc>
                <a:spcPct val="150000"/>
              </a:lnSpc>
            </a:pPr>
            <a:r>
              <a:rPr lang="zh-CN" altLang="zh-CN" sz="2200" dirty="0">
                <a:solidFill>
                  <a:srgbClr val="005A9E"/>
                </a:solidFill>
              </a:rPr>
              <a:t>不纳入预算管理的</a:t>
            </a:r>
            <a:r>
              <a:rPr lang="zh-CN" altLang="zh-CN" sz="2200" dirty="0" smtClean="0">
                <a:solidFill>
                  <a:srgbClr val="005A9E"/>
                </a:solidFill>
              </a:rPr>
              <a:t>现金</a:t>
            </a:r>
            <a:r>
              <a:rPr lang="zh-CN" altLang="en-US" sz="2200" dirty="0" smtClean="0">
                <a:solidFill>
                  <a:srgbClr val="005A9E"/>
                </a:solidFill>
              </a:rPr>
              <a:t>收支</a:t>
            </a:r>
            <a:endParaRPr lang="zh-CN" altLang="zh-CN" sz="2200" dirty="0" smtClean="0">
              <a:solidFill>
                <a:srgbClr val="005A9E"/>
              </a:solidFill>
            </a:endParaRPr>
          </a:p>
          <a:p>
            <a:pPr marL="342900" indent="-342900">
              <a:lnSpc>
                <a:spcPct val="150000"/>
              </a:lnSpc>
              <a:buFont typeface="Wingdings" panose="05000000000000000000" charset="0"/>
              <a:buChar char="l"/>
            </a:pPr>
            <a:r>
              <a:rPr lang="zh-CN" altLang="zh-CN" sz="2200" dirty="0" smtClean="0">
                <a:solidFill>
                  <a:srgbClr val="005A9E"/>
                </a:solidFill>
              </a:rPr>
              <a:t>应缴财政款</a:t>
            </a:r>
          </a:p>
          <a:p>
            <a:pPr marL="342900" indent="-342900">
              <a:lnSpc>
                <a:spcPct val="150000"/>
              </a:lnSpc>
              <a:buFont typeface="Wingdings" panose="05000000000000000000" charset="0"/>
              <a:buChar char="l"/>
            </a:pPr>
            <a:r>
              <a:rPr lang="zh-CN" altLang="zh-CN" sz="2200" dirty="0" smtClean="0">
                <a:solidFill>
                  <a:srgbClr val="005A9E"/>
                </a:solidFill>
              </a:rPr>
              <a:t>周转</a:t>
            </a:r>
            <a:r>
              <a:rPr lang="zh-CN" altLang="zh-CN" sz="2200" dirty="0">
                <a:solidFill>
                  <a:srgbClr val="005A9E"/>
                </a:solidFill>
              </a:rPr>
              <a:t>类款项</a:t>
            </a:r>
          </a:p>
        </p:txBody>
      </p:sp>
      <p:pic>
        <p:nvPicPr>
          <p:cNvPr id="67" name="图片 66" descr="跳转">
            <a:hlinkClick r:id="rId8" action="ppaction://hlinksldjump"/>
          </p:cNvPr>
          <p:cNvPicPr>
            <a:picLocks noChangeAspect="1"/>
          </p:cNvPicPr>
          <p:nvPr/>
        </p:nvPicPr>
        <p:blipFill>
          <a:blip r:embed="rId9"/>
          <a:stretch>
            <a:fillRect/>
          </a:stretch>
        </p:blipFill>
        <p:spPr>
          <a:xfrm>
            <a:off x="10951845" y="5688965"/>
            <a:ext cx="828006" cy="828006"/>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r="13444"/>
          <a:stretch>
            <a:fillRect/>
          </a:stretch>
        </p:blipFill>
        <p:spPr>
          <a:xfrm>
            <a:off x="575945" y="1844675"/>
            <a:ext cx="11160082" cy="160332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5" name="矩形 4"/>
          <p:cNvSpPr/>
          <p:nvPr/>
        </p:nvSpPr>
        <p:spPr>
          <a:xfrm>
            <a:off x="516856" y="1297622"/>
            <a:ext cx="9791664"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没有发生现金流入流出，智能引擎不生成预算会计</a:t>
            </a:r>
          </a:p>
        </p:txBody>
      </p:sp>
      <p:sp>
        <p:nvSpPr>
          <p:cNvPr id="9" name="TextBox 3"/>
          <p:cNvSpPr txBox="1"/>
          <p:nvPr/>
        </p:nvSpPr>
        <p:spPr>
          <a:xfrm>
            <a:off x="489622" y="836712"/>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① 收款业务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应收</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945" y="3978910"/>
            <a:ext cx="11160082" cy="260124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2" name="矩形 11"/>
          <p:cNvSpPr/>
          <p:nvPr/>
        </p:nvSpPr>
        <p:spPr>
          <a:xfrm>
            <a:off x="576233" y="3471944"/>
            <a:ext cx="3745865" cy="506730"/>
          </a:xfrm>
          <a:prstGeom prst="rect">
            <a:avLst/>
          </a:prstGeom>
        </p:spPr>
        <p:txBody>
          <a:bodyPr wrap="none">
            <a:spAutoFit/>
          </a:bodyPr>
          <a:lstStyle/>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款项未实际收到，项目本</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年收入为</a:t>
            </a:r>
            <a:r>
              <a:rPr lang="en-US" altLang="zh-CN" dirty="0" smtClean="0">
                <a:solidFill>
                  <a:schemeClr val="tx1">
                    <a:lumMod val="65000"/>
                    <a:lumOff val="35000"/>
                  </a:schemeClr>
                </a:solidFill>
                <a:latin typeface="微软雅黑" panose="020B0503020204020204" charset="-122"/>
                <a:ea typeface="微软雅黑" panose="020B0503020204020204" charset="-122"/>
                <a:sym typeface="+mn-ea"/>
              </a:rPr>
              <a:t>0</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770" y="1840865"/>
            <a:ext cx="11160125" cy="2761615"/>
          </a:xfrm>
          <a:prstGeom prst="rect">
            <a:avLst/>
          </a:prstGeom>
          <a:ln>
            <a:solidFill>
              <a:schemeClr val="accent1"/>
            </a:solidFill>
          </a:ln>
          <a:effectLst>
            <a:outerShdw blurRad="50800" dist="38100" dir="2700000" algn="tl" rotWithShape="0">
              <a:prstClr val="black">
                <a:alpha val="40000"/>
              </a:prstClr>
            </a:outerShdw>
          </a:effectLst>
        </p:spPr>
      </p:pic>
      <p:sp>
        <p:nvSpPr>
          <p:cNvPr id="9" name="矩形 8"/>
          <p:cNvSpPr/>
          <p:nvPr/>
        </p:nvSpPr>
        <p:spPr>
          <a:xfrm>
            <a:off x="516856" y="1297451"/>
            <a:ext cx="6096000" cy="506730"/>
          </a:xfrm>
          <a:prstGeom prst="rect">
            <a:avLst/>
          </a:prstGeom>
        </p:spPr>
        <p:txBody>
          <a:bodyPr>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发生现金流入，智能引擎生成预算会计预算收入</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770" y="5109040"/>
            <a:ext cx="11160082" cy="1371630"/>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2" name="矩形 11"/>
          <p:cNvSpPr/>
          <p:nvPr/>
        </p:nvSpPr>
        <p:spPr>
          <a:xfrm>
            <a:off x="572845" y="4602349"/>
            <a:ext cx="2468880" cy="506730"/>
          </a:xfrm>
          <a:prstGeom prst="rect">
            <a:avLst/>
          </a:prstGeom>
        </p:spPr>
        <p:txBody>
          <a:bodyPr wrap="none">
            <a:spAutoFit/>
          </a:bodyPr>
          <a:lstStyle/>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款项收到项目指标增加</a:t>
            </a:r>
          </a:p>
        </p:txBody>
      </p:sp>
      <p:sp>
        <p:nvSpPr>
          <p:cNvPr id="13" name="TextBox 3"/>
          <p:cNvSpPr txBox="1"/>
          <p:nvPr/>
        </p:nvSpPr>
        <p:spPr>
          <a:xfrm>
            <a:off x="489622" y="836712"/>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① 收款业务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预收</a:t>
            </a:r>
          </a:p>
        </p:txBody>
      </p:sp>
      <p:sp>
        <p:nvSpPr>
          <p:cNvPr id="10" name="矩形 9"/>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893" y="1787334"/>
            <a:ext cx="8522788"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虽然发生现金流入但是否属于纳入预算管理尚不明确，智能引擎不生成预算会计</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891" y="2573665"/>
            <a:ext cx="11160082" cy="171095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3" name="TextBox 3"/>
          <p:cNvSpPr txBox="1"/>
          <p:nvPr/>
        </p:nvSpPr>
        <p:spPr>
          <a:xfrm>
            <a:off x="516927" y="1191677"/>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① 收款业务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暂收</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pic>
        <p:nvPicPr>
          <p:cNvPr id="11" name="图片 10" descr="返回">
            <a:hlinkClick r:id="rId4" action="ppaction://hlinksldjump"/>
          </p:cNvPr>
          <p:cNvPicPr>
            <a:picLocks noChangeAspect="1"/>
          </p:cNvPicPr>
          <p:nvPr/>
        </p:nvPicPr>
        <p:blipFill>
          <a:blip r:embed="rId5"/>
          <a:stretch>
            <a:fillRect/>
          </a:stretch>
        </p:blipFill>
        <p:spPr>
          <a:xfrm>
            <a:off x="10972800" y="5673090"/>
            <a:ext cx="840105" cy="84010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890" y="1297305"/>
            <a:ext cx="11243945" cy="83369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差旅费借款，</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mn-ea"/>
              </a:rPr>
              <a:t>根据引擎设置，智能引擎判断是否生成预算会计，发生差旅费借款预算模板相应发生差旅费支出，并在其中往来中单独显示</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21" y="2113255"/>
            <a:ext cx="11160082" cy="1971090"/>
          </a:xfrm>
          <a:prstGeom prst="rect">
            <a:avLst/>
          </a:prstGeom>
          <a:ln>
            <a:solidFill>
              <a:schemeClr val="accent1"/>
            </a:solidFill>
          </a:ln>
          <a:effectLst>
            <a:outerShdw blurRad="50800" dist="38100" dir="2700000" algn="tl" rotWithShape="0">
              <a:prstClr val="black">
                <a:alpha val="40000"/>
              </a:prstClr>
            </a:outerShdw>
          </a:effectLst>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937" y="4221088"/>
            <a:ext cx="11160125" cy="3404235"/>
          </a:xfrm>
          <a:prstGeom prst="rect">
            <a:avLst/>
          </a:prstGeom>
          <a:ln>
            <a:solidFill>
              <a:schemeClr val="accent1"/>
            </a:solidFill>
          </a:ln>
          <a:effectLst>
            <a:outerShdw blurRad="50800" dist="38100" dir="2700000" algn="tl" rotWithShape="0">
              <a:prstClr val="black">
                <a:alpha val="40000"/>
              </a:prstClr>
            </a:outerShdw>
          </a:effectLst>
        </p:spPr>
      </p:pic>
      <p:sp>
        <p:nvSpPr>
          <p:cNvPr id="5" name="TextBox 3"/>
          <p:cNvSpPr txBox="1"/>
          <p:nvPr/>
        </p:nvSpPr>
        <p:spPr>
          <a:xfrm>
            <a:off x="489622" y="836712"/>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暂付</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890" y="1773555"/>
            <a:ext cx="5322570" cy="875665"/>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差旅费还款报销</a:t>
            </a:r>
            <a:endParaRPr lang="en-US" altLang="zh-CN" dirty="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mn-ea"/>
              </a:rPr>
              <a:t>冲销借款，报销差旅费</a:t>
            </a: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647" y="2838719"/>
            <a:ext cx="11160082" cy="3009237"/>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5" name="TextBox 3"/>
          <p:cNvSpPr txBox="1"/>
          <p:nvPr/>
        </p:nvSpPr>
        <p:spPr>
          <a:xfrm>
            <a:off x="489622" y="1267242"/>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报销</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7136" y="1440746"/>
            <a:ext cx="10624365" cy="875665"/>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差旅费还款报销</a:t>
            </a:r>
            <a:endParaRPr lang="en-US" altLang="zh-CN" dirty="0" smtClean="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mn-ea"/>
              </a:rPr>
              <a:t>预算模板，借款冲销转为差旅费后其中往来金额变为</a:t>
            </a:r>
            <a:r>
              <a:rPr lang="en-US" altLang="zh-CN" sz="1600" dirty="0" smtClean="0">
                <a:solidFill>
                  <a:schemeClr val="tx1">
                    <a:lumMod val="65000"/>
                    <a:lumOff val="35000"/>
                  </a:schemeClr>
                </a:solidFill>
                <a:latin typeface="微软雅黑" panose="020B0503020204020204" charset="-122"/>
                <a:ea typeface="微软雅黑" panose="020B0503020204020204" charset="-122"/>
                <a:sym typeface="+mn-ea"/>
              </a:rPr>
              <a:t>0</a:t>
            </a:r>
          </a:p>
        </p:txBody>
      </p:sp>
      <p:grpSp>
        <p:nvGrpSpPr>
          <p:cNvPr id="8" name="组合 7"/>
          <p:cNvGrpSpPr/>
          <p:nvPr/>
        </p:nvGrpSpPr>
        <p:grpSpPr>
          <a:xfrm>
            <a:off x="516965" y="2488960"/>
            <a:ext cx="11196082" cy="3632550"/>
            <a:chOff x="1487488" y="1844824"/>
            <a:chExt cx="9000066" cy="3103166"/>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488" y="1844824"/>
              <a:ext cx="9000066" cy="3103166"/>
            </a:xfrm>
            <a:prstGeom prst="rect">
              <a:avLst/>
            </a:prstGeom>
            <a:ln>
              <a:solidFill>
                <a:schemeClr val="accent1"/>
              </a:solidFill>
            </a:ln>
            <a:effectLst>
              <a:outerShdw blurRad="50800" dist="38100" dir="2700000" algn="tl" rotWithShape="0">
                <a:prstClr val="black">
                  <a:alpha val="40000"/>
                </a:prstClr>
              </a:outerShdw>
            </a:effectLst>
          </p:spPr>
        </p:pic>
        <p:sp>
          <p:nvSpPr>
            <p:cNvPr id="5" name="矩形 4"/>
            <p:cNvSpPr/>
            <p:nvPr/>
          </p:nvSpPr>
          <p:spPr>
            <a:xfrm>
              <a:off x="2279576" y="3140968"/>
              <a:ext cx="6048672" cy="28803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3"/>
          <p:cNvSpPr txBox="1"/>
          <p:nvPr/>
        </p:nvSpPr>
        <p:spPr>
          <a:xfrm>
            <a:off x="489622" y="980222"/>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报销</a:t>
            </a:r>
          </a:p>
        </p:txBody>
      </p:sp>
      <p:sp>
        <p:nvSpPr>
          <p:cNvPr id="12" name="矩形 11"/>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01015" y="1998980"/>
            <a:ext cx="7374255"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设备采购预付款</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264" y="2779583"/>
            <a:ext cx="11160082" cy="3019261"/>
          </a:xfrm>
          <a:prstGeom prst="rect">
            <a:avLst/>
          </a:prstGeom>
          <a:ln>
            <a:solidFill>
              <a:schemeClr val="accent1"/>
            </a:solidFill>
          </a:ln>
          <a:effectLst>
            <a:outerShdw blurRad="50800" dist="38100" dir="2700000" algn="tl" rotWithShape="0">
              <a:prstClr val="black">
                <a:alpha val="40000"/>
              </a:prstClr>
            </a:outerShdw>
          </a:effectLst>
        </p:spPr>
      </p:pic>
      <p:sp>
        <p:nvSpPr>
          <p:cNvPr id="5" name="TextBox 3"/>
          <p:cNvSpPr txBox="1"/>
          <p:nvPr/>
        </p:nvSpPr>
        <p:spPr>
          <a:xfrm>
            <a:off x="473747" y="1372017"/>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预付</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708025" y="1201420"/>
            <a:ext cx="10685145" cy="5001260"/>
            <a:chOff x="687414" y="557809"/>
            <a:chExt cx="7795736" cy="4041294"/>
          </a:xfrm>
        </p:grpSpPr>
        <p:sp>
          <p:nvSpPr>
            <p:cNvPr id="6" name="矩形 5"/>
            <p:cNvSpPr/>
            <p:nvPr/>
          </p:nvSpPr>
          <p:spPr>
            <a:xfrm>
              <a:off x="687414" y="2169503"/>
              <a:ext cx="7795736" cy="2429600"/>
            </a:xfrm>
            <a:prstGeom prst="rect">
              <a:avLst/>
            </a:prstGeom>
            <a:solidFill>
              <a:srgbClr val="005A9E"/>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 name="矩形 3"/>
            <p:cNvSpPr>
              <a:spLocks noChangeArrowheads="1"/>
            </p:cNvSpPr>
            <p:nvPr/>
          </p:nvSpPr>
          <p:spPr bwMode="auto">
            <a:xfrm>
              <a:off x="687414" y="557809"/>
              <a:ext cx="7795736" cy="1611181"/>
            </a:xfrm>
            <a:prstGeom prst="rect">
              <a:avLst/>
            </a:prstGeom>
            <a:blipFill dpi="0" rotWithShape="1">
              <a:blip r:embed="rId2" cstate="print">
                <a:alphaModFix amt="97000"/>
              </a:blip>
              <a:srcRect/>
              <a:stretch>
                <a:fillRect/>
              </a:stretch>
            </a:blipFill>
            <a:ln w="9525">
              <a:noFill/>
              <a:bevel/>
            </a:ln>
          </p:spPr>
          <p:txBody>
            <a:bodyPr lIns="91390" tIns="45696" rIns="91390" bIns="45696"/>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grpSp>
      <p:grpSp>
        <p:nvGrpSpPr>
          <p:cNvPr id="8" name="组合 7"/>
          <p:cNvGrpSpPr/>
          <p:nvPr/>
        </p:nvGrpSpPr>
        <p:grpSpPr>
          <a:xfrm>
            <a:off x="1222184" y="788326"/>
            <a:ext cx="2365445" cy="882596"/>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平行四边形 1"/>
            <p:cNvSpPr/>
            <p:nvPr/>
          </p:nvSpPr>
          <p:spPr>
            <a:xfrm>
              <a:off x="1187624" y="555526"/>
              <a:ext cx="1728192" cy="576064"/>
            </a:xfrm>
            <a:prstGeom prst="parallelogram">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TextBox 2"/>
            <p:cNvSpPr txBox="1"/>
            <p:nvPr/>
          </p:nvSpPr>
          <p:spPr>
            <a:xfrm>
              <a:off x="1386697" y="624583"/>
              <a:ext cx="1421606" cy="437674"/>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复翼软件</a:t>
              </a:r>
            </a:p>
          </p:txBody>
        </p:sp>
      </p:grpSp>
      <p:sp>
        <p:nvSpPr>
          <p:cNvPr id="7" name="TextBox 6"/>
          <p:cNvSpPr txBox="1"/>
          <p:nvPr/>
        </p:nvSpPr>
        <p:spPr>
          <a:xfrm>
            <a:off x="836930" y="3545840"/>
            <a:ext cx="10704195" cy="2306955"/>
          </a:xfrm>
          <a:prstGeom prst="rect">
            <a:avLst/>
          </a:prstGeom>
          <a:noFill/>
        </p:spPr>
        <p:txBody>
          <a:bodyPr wrap="square" rtlCol="0">
            <a:spAutoFit/>
          </a:bodyPr>
          <a:lstStyle/>
          <a:p>
            <a:pPr marL="457200" indent="-457200">
              <a:lnSpc>
                <a:spcPct val="200000"/>
              </a:lnSpc>
              <a:spcBef>
                <a:spcPts val="0"/>
              </a:spcBef>
              <a:spcAft>
                <a:spcPts val="0"/>
              </a:spcAft>
              <a:buFont typeface="Wingdings" panose="05000000000000000000" charset="0"/>
              <a:buChar char="l"/>
            </a:pPr>
            <a:r>
              <a:rPr sz="3600" dirty="0" err="1" smtClean="0">
                <a:solidFill>
                  <a:schemeClr val="bg1"/>
                </a:solidFill>
                <a:latin typeface="微软雅黑" panose="020B0503020204020204" charset="-122"/>
                <a:ea typeface="微软雅黑" panose="020B0503020204020204" charset="-122"/>
                <a:cs typeface="微软雅黑" panose="020B0503020204020204" charset="-122"/>
              </a:rPr>
              <a:t>提供</a:t>
            </a:r>
            <a:r>
              <a:rPr lang="zh-CN" altLang="en-US" sz="3600" dirty="0" smtClean="0">
                <a:solidFill>
                  <a:schemeClr val="bg1"/>
                </a:solidFill>
                <a:latin typeface="微软雅黑" panose="020B0503020204020204" charset="-122"/>
                <a:ea typeface="微软雅黑" panose="020B0503020204020204" charset="-122"/>
                <a:cs typeface="微软雅黑" panose="020B0503020204020204" charset="-122"/>
              </a:rPr>
              <a:t>财务领域软件的专业</a:t>
            </a:r>
            <a:r>
              <a:rPr sz="3600" dirty="0" err="1" smtClean="0">
                <a:solidFill>
                  <a:schemeClr val="bg1"/>
                </a:solidFill>
                <a:latin typeface="微软雅黑" panose="020B0503020204020204" charset="-122"/>
                <a:ea typeface="微软雅黑" panose="020B0503020204020204" charset="-122"/>
                <a:cs typeface="微软雅黑" panose="020B0503020204020204" charset="-122"/>
              </a:rPr>
              <a:t>服务</a:t>
            </a:r>
            <a:r>
              <a:rPr lang="zh-CN" altLang="en-US" sz="3600" dirty="0">
                <a:solidFill>
                  <a:schemeClr val="bg1"/>
                </a:solidFill>
                <a:latin typeface="微软雅黑" panose="020B0503020204020204" charset="-122"/>
                <a:ea typeface="微软雅黑" panose="020B0503020204020204" charset="-122"/>
                <a:cs typeface="微软雅黑" panose="020B0503020204020204" charset="-122"/>
              </a:rPr>
              <a:t>厂商</a:t>
            </a:r>
            <a:endParaRPr sz="3600" dirty="0">
              <a:solidFill>
                <a:schemeClr val="bg1"/>
              </a:solidFill>
              <a:latin typeface="微软雅黑" panose="020B0503020204020204" charset="-122"/>
              <a:ea typeface="微软雅黑" panose="020B0503020204020204" charset="-122"/>
              <a:cs typeface="微软雅黑" panose="020B0503020204020204" charset="-122"/>
            </a:endParaRPr>
          </a:p>
          <a:p>
            <a:pPr marL="457200" indent="-457200">
              <a:lnSpc>
                <a:spcPct val="200000"/>
              </a:lnSpc>
              <a:spcBef>
                <a:spcPts val="0"/>
              </a:spcBef>
              <a:spcAft>
                <a:spcPts val="0"/>
              </a:spcAft>
              <a:buFont typeface="Wingdings" panose="05000000000000000000" charset="0"/>
              <a:buChar char="l"/>
            </a:pPr>
            <a:r>
              <a:rPr lang="zh-CN" altLang="en-US" sz="3600" dirty="0" smtClean="0">
                <a:solidFill>
                  <a:schemeClr val="bg1"/>
                </a:solidFill>
                <a:latin typeface="微软雅黑" panose="020B0503020204020204" charset="-122"/>
                <a:ea typeface="微软雅黑" panose="020B0503020204020204" charset="-122"/>
                <a:cs typeface="微软雅黑" panose="020B0503020204020204" charset="-122"/>
              </a:rPr>
              <a:t>擅长</a:t>
            </a:r>
            <a:r>
              <a:rPr sz="3600" dirty="0" err="1" smtClean="0">
                <a:solidFill>
                  <a:schemeClr val="bg1"/>
                </a:solidFill>
                <a:latin typeface="微软雅黑" panose="020B0503020204020204" charset="-122"/>
                <a:ea typeface="微软雅黑" panose="020B0503020204020204" charset="-122"/>
                <a:cs typeface="微软雅黑" panose="020B0503020204020204" charset="-122"/>
              </a:rPr>
              <a:t>提供高校个性化管理</a:t>
            </a:r>
            <a:r>
              <a:rPr lang="zh-CN" altLang="en-US" sz="3600" dirty="0" smtClean="0">
                <a:solidFill>
                  <a:schemeClr val="bg1"/>
                </a:solidFill>
                <a:latin typeface="微软雅黑" panose="020B0503020204020204" charset="-122"/>
                <a:ea typeface="微软雅黑" panose="020B0503020204020204" charset="-122"/>
                <a:cs typeface="微软雅黑" panose="020B0503020204020204" charset="-122"/>
              </a:rPr>
              <a:t>软件</a:t>
            </a:r>
            <a:endParaRPr sz="3600" dirty="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11" name="图片 10" descr="fy 透明"/>
          <p:cNvPicPr>
            <a:picLocks noChangeAspect="1"/>
          </p:cNvPicPr>
          <p:nvPr/>
        </p:nvPicPr>
        <p:blipFill>
          <a:blip r:embed="rId3" cstate="print"/>
          <a:stretch>
            <a:fillRect/>
          </a:stretch>
        </p:blipFill>
        <p:spPr>
          <a:xfrm>
            <a:off x="11541125" y="-635"/>
            <a:ext cx="656207" cy="648005"/>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965" y="2193441"/>
            <a:ext cx="11160082" cy="378227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3" name="矩形 12"/>
          <p:cNvSpPr/>
          <p:nvPr/>
        </p:nvSpPr>
        <p:spPr>
          <a:xfrm>
            <a:off x="474022" y="1545496"/>
            <a:ext cx="1043304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设备采购预付款</a:t>
            </a:r>
          </a:p>
        </p:txBody>
      </p:sp>
      <p:sp>
        <p:nvSpPr>
          <p:cNvPr id="5" name="TextBox 3"/>
          <p:cNvSpPr txBox="1"/>
          <p:nvPr/>
        </p:nvSpPr>
        <p:spPr>
          <a:xfrm>
            <a:off x="473747" y="1084997"/>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预付</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56" y="2755127"/>
            <a:ext cx="11160082" cy="2488698"/>
          </a:xfrm>
          <a:prstGeom prst="rect">
            <a:avLst/>
          </a:prstGeom>
          <a:ln>
            <a:solidFill>
              <a:schemeClr val="accent1"/>
            </a:solidFill>
          </a:ln>
          <a:effectLst>
            <a:outerShdw blurRad="50800" dist="38100" dir="2700000" algn="tl" rotWithShape="0">
              <a:prstClr val="black">
                <a:alpha val="40000"/>
              </a:prstClr>
            </a:outerShdw>
          </a:effectLst>
        </p:spPr>
      </p:pic>
      <p:sp>
        <p:nvSpPr>
          <p:cNvPr id="12" name="矩形 11"/>
          <p:cNvSpPr/>
          <p:nvPr/>
        </p:nvSpPr>
        <p:spPr>
          <a:xfrm>
            <a:off x="473710" y="1976120"/>
            <a:ext cx="10734675"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设备采购预付款</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报销，设备入账，并预扣质保</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金，没有发生现金流入流出，智能引擎判断不生成预算会计</a:t>
            </a:r>
            <a:endParaRPr lang="en-US" altLang="zh-CN"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 name="TextBox 3"/>
          <p:cNvSpPr txBox="1"/>
          <p:nvPr/>
        </p:nvSpPr>
        <p:spPr>
          <a:xfrm>
            <a:off x="473747" y="1443772"/>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报销</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37" y="2445698"/>
            <a:ext cx="11160082" cy="3811026"/>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473710" y="1402080"/>
            <a:ext cx="10922000"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设备采购预付款</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报销，设备入账，并预扣质保</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金，</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项目共发生</a:t>
            </a:r>
            <a:r>
              <a:rPr lang="en-US" altLang="zh-CN" dirty="0">
                <a:solidFill>
                  <a:schemeClr val="tx1">
                    <a:lumMod val="65000"/>
                    <a:lumOff val="35000"/>
                  </a:schemeClr>
                </a:solidFill>
                <a:latin typeface="微软雅黑" panose="020B0503020204020204" charset="-122"/>
                <a:ea typeface="微软雅黑" panose="020B0503020204020204" charset="-122"/>
                <a:sym typeface="+mn-ea"/>
              </a:rPr>
              <a:t>4000</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元设备采购</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费。其中预</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扣质保</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金</a:t>
            </a:r>
            <a:r>
              <a:rPr lang="en-US" altLang="zh-CN" dirty="0">
                <a:solidFill>
                  <a:schemeClr val="tx1">
                    <a:lumMod val="65000"/>
                    <a:lumOff val="35000"/>
                  </a:schemeClr>
                </a:solidFill>
                <a:latin typeface="微软雅黑" panose="020B0503020204020204" charset="-122"/>
                <a:ea typeface="微软雅黑" panose="020B0503020204020204" charset="-122"/>
                <a:sym typeface="+mn-ea"/>
              </a:rPr>
              <a:t>800 </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元，虽然尚未实际支付但从项目余额控制角度考虑，项目应一并作为支出扣减指标。</a:t>
            </a:r>
          </a:p>
        </p:txBody>
      </p:sp>
      <p:sp>
        <p:nvSpPr>
          <p:cNvPr id="5" name="TextBox 3"/>
          <p:cNvSpPr txBox="1"/>
          <p:nvPr/>
        </p:nvSpPr>
        <p:spPr>
          <a:xfrm>
            <a:off x="473747" y="941487"/>
            <a:ext cx="30651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报销</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890" y="1953260"/>
            <a:ext cx="10697210" cy="458908"/>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设备采购质保期满，支付质保金（</a:t>
            </a:r>
            <a:r>
              <a:rPr lang="zh-CN" altLang="en-US" dirty="0" smtClean="0">
                <a:solidFill>
                  <a:srgbClr val="FF0000"/>
                </a:solidFill>
                <a:latin typeface="微软雅黑" panose="020B0503020204020204" charset="-122"/>
                <a:ea typeface="微软雅黑" panose="020B0503020204020204" charset="-122"/>
                <a:sym typeface="+mn-ea"/>
              </a:rPr>
              <a:t>质保金还在原项目下，没有归集，管理清晰</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890" y="2691159"/>
            <a:ext cx="11160082" cy="3044677"/>
          </a:xfrm>
          <a:prstGeom prst="rect">
            <a:avLst/>
          </a:prstGeom>
          <a:ln>
            <a:solidFill>
              <a:schemeClr val="accent1"/>
            </a:solidFill>
          </a:ln>
          <a:effectLst>
            <a:outerShdw blurRad="50800" dist="38100" dir="2700000" algn="tl" rotWithShape="0">
              <a:prstClr val="black">
                <a:alpha val="40000"/>
              </a:prstClr>
            </a:outerShdw>
          </a:effectLst>
        </p:spPr>
      </p:pic>
      <p:sp>
        <p:nvSpPr>
          <p:cNvPr id="5" name="TextBox 3"/>
          <p:cNvSpPr txBox="1"/>
          <p:nvPr/>
        </p:nvSpPr>
        <p:spPr>
          <a:xfrm>
            <a:off x="516927" y="1420912"/>
            <a:ext cx="33699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质保金</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194" y="1949952"/>
            <a:ext cx="11160082" cy="3811026"/>
          </a:xfrm>
          <a:prstGeom prst="rect">
            <a:avLst/>
          </a:prstGeom>
          <a:ln>
            <a:solidFill>
              <a:schemeClr val="accent1"/>
            </a:solidFill>
          </a:ln>
          <a:effectLst>
            <a:outerShdw blurRad="50800" dist="38100" dir="2700000" algn="tl" rotWithShape="0">
              <a:prstClr val="black">
                <a:alpha val="40000"/>
              </a:prstClr>
            </a:outerShdw>
          </a:effectLst>
        </p:spPr>
      </p:pic>
      <p:sp>
        <p:nvSpPr>
          <p:cNvPr id="11" name="矩形 10"/>
          <p:cNvSpPr/>
          <p:nvPr/>
        </p:nvSpPr>
        <p:spPr>
          <a:xfrm>
            <a:off x="516624" y="1299337"/>
            <a:ext cx="1053533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设备采购质保期满，支付质保金，</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项目预算</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模板控制情况不变</a:t>
            </a:r>
          </a:p>
        </p:txBody>
      </p:sp>
      <p:sp>
        <p:nvSpPr>
          <p:cNvPr id="5" name="TextBox 3"/>
          <p:cNvSpPr txBox="1"/>
          <p:nvPr/>
        </p:nvSpPr>
        <p:spPr>
          <a:xfrm>
            <a:off x="516927" y="846872"/>
            <a:ext cx="33699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② 付款业务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质保金</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pic>
        <p:nvPicPr>
          <p:cNvPr id="9" name="图片 8" descr="返回">
            <a:hlinkClick r:id="rId4" action="ppaction://hlinksldjump"/>
          </p:cNvPr>
          <p:cNvPicPr>
            <a:picLocks noChangeAspect="1"/>
          </p:cNvPicPr>
          <p:nvPr/>
        </p:nvPicPr>
        <p:blipFill>
          <a:blip r:embed="rId5"/>
          <a:stretch>
            <a:fillRect/>
          </a:stretch>
        </p:blipFill>
        <p:spPr>
          <a:xfrm>
            <a:off x="11052175" y="5761355"/>
            <a:ext cx="840105" cy="84010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955" y="1594380"/>
            <a:ext cx="8639553"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多个项目多种支出发放劳务费并扣税</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4337" y="2265201"/>
            <a:ext cx="9000066" cy="2807442"/>
          </a:xfrm>
          <a:prstGeom prst="rect">
            <a:avLst/>
          </a:prstGeom>
          <a:ln>
            <a:solidFill>
              <a:schemeClr val="accent1"/>
            </a:solidFill>
          </a:ln>
          <a:effectLst>
            <a:outerShdw blurRad="50800" dist="38100" dir="2700000" algn="tl" rotWithShape="0">
              <a:prstClr val="black">
                <a:alpha val="40000"/>
              </a:prstClr>
            </a:outerShdw>
          </a:effectLst>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491" y="3425314"/>
            <a:ext cx="9000066" cy="2804629"/>
          </a:xfrm>
          <a:prstGeom prst="rect">
            <a:avLst/>
          </a:prstGeom>
          <a:ln>
            <a:solidFill>
              <a:schemeClr val="accent1"/>
            </a:solidFill>
          </a:ln>
          <a:effectLst>
            <a:outerShdw blurRad="50800" dist="38100" dir="2700000" algn="tl" rotWithShape="0">
              <a:prstClr val="black">
                <a:alpha val="40000"/>
              </a:prstClr>
            </a:outerShdw>
          </a:effectLst>
        </p:spPr>
      </p:pic>
      <p:sp>
        <p:nvSpPr>
          <p:cNvPr id="5" name="TextBox 3"/>
          <p:cNvSpPr txBox="1"/>
          <p:nvPr/>
        </p:nvSpPr>
        <p:spPr>
          <a:xfrm>
            <a:off x="516927" y="1133892"/>
            <a:ext cx="39795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③ 税费业务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个人所得税</a:t>
            </a:r>
          </a:p>
        </p:txBody>
      </p:sp>
      <p:sp>
        <p:nvSpPr>
          <p:cNvPr id="8" name="矩形 7"/>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623" y="2377216"/>
            <a:ext cx="11160082" cy="3485431"/>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516955" y="1666135"/>
            <a:ext cx="8639553" cy="506730"/>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实际缴纳个人所得税时智能生成预算会计相应项目及支出科目</a:t>
            </a:r>
          </a:p>
        </p:txBody>
      </p:sp>
      <p:sp>
        <p:nvSpPr>
          <p:cNvPr id="5" name="TextBox 3"/>
          <p:cNvSpPr txBox="1"/>
          <p:nvPr/>
        </p:nvSpPr>
        <p:spPr>
          <a:xfrm>
            <a:off x="516927" y="1133892"/>
            <a:ext cx="39795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③ 税费业务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个人所得税</a:t>
            </a:r>
          </a:p>
        </p:txBody>
      </p:sp>
      <p:sp>
        <p:nvSpPr>
          <p:cNvPr id="9" name="矩形 8"/>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6926" y="1653028"/>
            <a:ext cx="6767345"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按照实际收到的含税金额计入事业预算收入</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970" y="2361932"/>
            <a:ext cx="11160082" cy="3560066"/>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8" name="TextBox 3"/>
          <p:cNvSpPr txBox="1"/>
          <p:nvPr/>
        </p:nvSpPr>
        <p:spPr>
          <a:xfrm>
            <a:off x="516927" y="1133892"/>
            <a:ext cx="33699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③ 税费业务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增值税</a:t>
            </a:r>
          </a:p>
        </p:txBody>
      </p:sp>
      <p:sp>
        <p:nvSpPr>
          <p:cNvPr id="9" name="矩形 8"/>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6589" y="1522952"/>
            <a:ext cx="6767345"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缴纳增值税</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061" y="2200435"/>
            <a:ext cx="11160082" cy="3022289"/>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8" name="TextBox 3"/>
          <p:cNvSpPr txBox="1"/>
          <p:nvPr/>
        </p:nvSpPr>
        <p:spPr>
          <a:xfrm>
            <a:off x="516927" y="1062137"/>
            <a:ext cx="3369945" cy="460375"/>
          </a:xfrm>
          <a:prstGeom prst="rect">
            <a:avLst/>
          </a:prstGeom>
          <a:noFill/>
        </p:spPr>
        <p:txBody>
          <a:bodyPr wrap="none" rtlCol="0">
            <a:spAutoFit/>
          </a:bodyPr>
          <a:lstStyle/>
          <a:p>
            <a:r>
              <a:rPr lang="zh-CN" altLang="en-US" sz="2400" b="1" dirty="0" smtClean="0">
                <a:solidFill>
                  <a:srgbClr val="005A9E"/>
                </a:solidFill>
                <a:latin typeface="微软雅黑" panose="020B0503020204020204" charset="-122"/>
                <a:ea typeface="微软雅黑" panose="020B0503020204020204" charset="-122"/>
              </a:rPr>
              <a:t>③ 税费业务</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增值税</a:t>
            </a:r>
          </a:p>
        </p:txBody>
      </p:sp>
      <p:sp>
        <p:nvSpPr>
          <p:cNvPr id="9" name="矩形 8"/>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pic>
        <p:nvPicPr>
          <p:cNvPr id="11" name="图片 10" descr="返回">
            <a:hlinkClick r:id="rId4" action="ppaction://hlinksldjump"/>
          </p:cNvPr>
          <p:cNvPicPr>
            <a:picLocks noChangeAspect="1"/>
          </p:cNvPicPr>
          <p:nvPr/>
        </p:nvPicPr>
        <p:blipFill>
          <a:blip r:embed="rId5"/>
          <a:stretch>
            <a:fillRect/>
          </a:stretch>
        </p:blipFill>
        <p:spPr>
          <a:xfrm>
            <a:off x="10972800" y="5673090"/>
            <a:ext cx="840105" cy="84010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890" y="1948319"/>
            <a:ext cx="11160082" cy="4111020"/>
          </a:xfrm>
          <a:prstGeom prst="rect">
            <a:avLst/>
          </a:prstGeom>
          <a:ln>
            <a:solidFill>
              <a:schemeClr val="accent1"/>
            </a:solidFill>
          </a:ln>
          <a:effectLst>
            <a:outerShdw blurRad="50800" dist="38100" dir="2700000" algn="tl" rotWithShape="0">
              <a:prstClr val="black">
                <a:alpha val="40000"/>
              </a:prstClr>
            </a:outerShdw>
          </a:effectLst>
        </p:spPr>
      </p:pic>
      <p:sp>
        <p:nvSpPr>
          <p:cNvPr id="5" name="TextBox 3"/>
          <p:cNvSpPr txBox="1"/>
          <p:nvPr/>
        </p:nvSpPr>
        <p:spPr>
          <a:xfrm>
            <a:off x="516927" y="1132622"/>
            <a:ext cx="42843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④ </a:t>
            </a:r>
            <a:r>
              <a:rPr lang="zh-CN" altLang="en-US" sz="2400" b="1" dirty="0" smtClean="0">
                <a:solidFill>
                  <a:srgbClr val="005A9E"/>
                </a:solidFill>
                <a:latin typeface="微软雅黑" panose="020B0503020204020204" charset="-122"/>
                <a:ea typeface="微软雅黑" panose="020B0503020204020204" charset="-122"/>
                <a:sym typeface="+mn-ea"/>
              </a:rPr>
              <a:t>间接费用与管理费</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计提</a:t>
            </a:r>
          </a:p>
        </p:txBody>
      </p:sp>
      <p:sp>
        <p:nvSpPr>
          <p:cNvPr id="9" name="矩形 8"/>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p:nvPr/>
        </p:nvPicPr>
        <p:blipFill>
          <a:blip r:embed="rId2"/>
          <a:srcRect b="7843"/>
          <a:stretch>
            <a:fillRect/>
          </a:stretch>
        </p:blipFill>
        <p:spPr>
          <a:xfrm>
            <a:off x="4642485" y="1527175"/>
            <a:ext cx="2736020" cy="2340017"/>
          </a:xfrm>
          <a:prstGeom prst="rect">
            <a:avLst/>
          </a:prstGeom>
          <a:ln>
            <a:solidFill>
              <a:srgbClr val="558ED5"/>
            </a:solidFill>
          </a:ln>
          <a:effectLst>
            <a:outerShdw blurRad="63500" sx="102000" sy="102000" algn="ctr" rotWithShape="0">
              <a:schemeClr val="bg1">
                <a:lumMod val="50000"/>
                <a:alpha val="40000"/>
              </a:schemeClr>
            </a:outerShdw>
          </a:effectLst>
        </p:spPr>
      </p:pic>
      <p:pic>
        <p:nvPicPr>
          <p:cNvPr id="8" name="图片 7"/>
          <p:cNvPicPr/>
          <p:nvPr/>
        </p:nvPicPr>
        <p:blipFill>
          <a:blip r:embed="rId3" cstate="print"/>
          <a:srcRect l="25325"/>
          <a:stretch>
            <a:fillRect/>
          </a:stretch>
        </p:blipFill>
        <p:spPr>
          <a:xfrm>
            <a:off x="8231505" y="1435735"/>
            <a:ext cx="2700020" cy="2340017"/>
          </a:xfrm>
          <a:prstGeom prst="rect">
            <a:avLst/>
          </a:prstGeom>
          <a:ln>
            <a:solidFill>
              <a:srgbClr val="376092"/>
            </a:solidFill>
          </a:ln>
          <a:effectLst>
            <a:outerShdw blurRad="63500" sx="102000" sy="102000" algn="ctr" rotWithShape="0">
              <a:schemeClr val="bg1">
                <a:lumMod val="50000"/>
                <a:alpha val="40000"/>
              </a:schemeClr>
            </a:outerShdw>
          </a:effectLst>
        </p:spPr>
      </p:pic>
      <p:pic>
        <p:nvPicPr>
          <p:cNvPr id="5" name="图片 4"/>
          <p:cNvPicPr/>
          <p:nvPr/>
        </p:nvPicPr>
        <p:blipFill>
          <a:blip r:embed="rId4"/>
          <a:srcRect b="6377"/>
          <a:stretch>
            <a:fillRect/>
          </a:stretch>
        </p:blipFill>
        <p:spPr>
          <a:xfrm>
            <a:off x="1072515" y="1527175"/>
            <a:ext cx="2736020" cy="2340017"/>
          </a:xfrm>
          <a:prstGeom prst="rect">
            <a:avLst/>
          </a:prstGeom>
          <a:ln>
            <a:solidFill>
              <a:srgbClr val="95B3D7"/>
            </a:solidFill>
          </a:ln>
          <a:effectLst>
            <a:outerShdw blurRad="63500" sx="102000" sy="102000" algn="ctr" rotWithShape="0">
              <a:schemeClr val="bg1">
                <a:lumMod val="50000"/>
                <a:alpha val="40000"/>
              </a:schemeClr>
            </a:outerShdw>
          </a:effectLst>
        </p:spPr>
      </p:pic>
      <p:sp>
        <p:nvSpPr>
          <p:cNvPr id="3" name="矩形 2"/>
          <p:cNvSpPr/>
          <p:nvPr/>
        </p:nvSpPr>
        <p:spPr>
          <a:xfrm>
            <a:off x="517001" y="94201"/>
            <a:ext cx="41281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1.1 </a:t>
            </a:r>
            <a:r>
              <a:rPr lang="zh-CN" altLang="en-US" sz="3200" kern="0" dirty="0">
                <a:solidFill>
                  <a:srgbClr val="005A9E"/>
                </a:solidFill>
                <a:latin typeface="微软雅黑" panose="020B0503020204020204" charset="-122"/>
                <a:ea typeface="微软雅黑" panose="020B0503020204020204" charset="-122"/>
                <a:cs typeface="+mn-ea"/>
                <a:sym typeface="+mn-lt"/>
              </a:rPr>
              <a:t>高校财务管理特点</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5"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25"/>
          <p:cNvSpPr/>
          <p:nvPr/>
        </p:nvSpPr>
        <p:spPr>
          <a:xfrm>
            <a:off x="939800" y="3775075"/>
            <a:ext cx="3002915" cy="2373630"/>
          </a:xfrm>
          <a:prstGeom prst="roundRect">
            <a:avLst>
              <a:gd name="adj" fmla="val 5229"/>
            </a:avLst>
          </a:prstGeom>
          <a:ln>
            <a:solidFill>
              <a:srgbClr val="95B3D7"/>
            </a:solid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defRPr/>
            </a:pPr>
            <a:r>
              <a:rPr lang="zh-CN" altLang="en-US" sz="2200" dirty="0" smtClean="0">
                <a:solidFill>
                  <a:srgbClr val="005A9E"/>
                </a:solidFill>
                <a:latin typeface="+mn-ea"/>
                <a:cs typeface="Arial" panose="020B0604020202020204" pitchFamily="34" charset="0"/>
                <a:sym typeface="+mn-ea"/>
              </a:rPr>
              <a:t>遵循统一的财务制度，并满足财政预算以及项目管理的要求</a:t>
            </a:r>
            <a:endParaRPr lang="zh-CN" altLang="en-US" sz="2200">
              <a:solidFill>
                <a:schemeClr val="tx2">
                  <a:lumMod val="60000"/>
                  <a:lumOff val="40000"/>
                </a:schemeClr>
              </a:solidFill>
              <a:latin typeface="+mn-ea"/>
              <a:sym typeface="+mn-ea"/>
            </a:endParaRPr>
          </a:p>
        </p:txBody>
      </p:sp>
      <p:sp>
        <p:nvSpPr>
          <p:cNvPr id="13" name="圆角矩形 12"/>
          <p:cNvSpPr/>
          <p:nvPr/>
        </p:nvSpPr>
        <p:spPr>
          <a:xfrm>
            <a:off x="1576705" y="3565525"/>
            <a:ext cx="1728470" cy="43180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70000"/>
              </a:lnSpc>
            </a:pPr>
            <a:r>
              <a:rPr lang="zh-CN" altLang="en-US" b="1" dirty="0">
                <a:effectLst>
                  <a:outerShdw blurRad="38100" dist="38100" dir="2700000" algn="tl">
                    <a:srgbClr val="000000">
                      <a:alpha val="43137"/>
                    </a:srgbClr>
                  </a:outerShdw>
                </a:effectLst>
              </a:rPr>
              <a:t>特点 </a:t>
            </a:r>
            <a:r>
              <a:rPr lang="en-US" altLang="zh-CN" sz="4000" b="1" i="1" dirty="0">
                <a:ln w="3175">
                  <a:solidFill>
                    <a:srgbClr val="95B3D7"/>
                  </a:solidFill>
                </a:ln>
                <a:effectLst>
                  <a:outerShdw blurRad="38100" dist="38100" dir="2700000" algn="tl">
                    <a:srgbClr val="000000">
                      <a:alpha val="43137"/>
                    </a:srgbClr>
                  </a:outerShdw>
                </a:effectLst>
              </a:rPr>
              <a:t>1 </a:t>
            </a:r>
            <a:r>
              <a:rPr lang="zh-CN" altLang="en-US" b="1" dirty="0">
                <a:ln>
                  <a:solidFill>
                    <a:srgbClr val="95B3D7"/>
                  </a:solidFill>
                </a:ln>
                <a:effectLst>
                  <a:outerShdw blurRad="38100" dist="38100" dir="2700000" algn="tl">
                    <a:srgbClr val="000000">
                      <a:alpha val="43137"/>
                    </a:srgbClr>
                  </a:outerShdw>
                </a:effectLst>
              </a:rPr>
              <a:t> </a:t>
            </a:r>
            <a:r>
              <a:rPr lang="zh-CN" altLang="en-US" b="1" dirty="0">
                <a:effectLst>
                  <a:outerShdw blurRad="38100" dist="38100" dir="2700000" algn="tl">
                    <a:srgbClr val="000000">
                      <a:alpha val="43137"/>
                    </a:srgbClr>
                  </a:outerShdw>
                </a:effectLst>
              </a:rPr>
              <a:t>  </a:t>
            </a:r>
            <a:endParaRPr lang="en-US" altLang="zh-CN" sz="4000" b="1" dirty="0">
              <a:effectLst>
                <a:outerShdw blurRad="38100" dist="38100" dir="2700000" algn="tl">
                  <a:srgbClr val="000000">
                    <a:alpha val="43137"/>
                  </a:srgbClr>
                </a:outerShdw>
              </a:effectLst>
            </a:endParaRPr>
          </a:p>
        </p:txBody>
      </p:sp>
      <p:grpSp>
        <p:nvGrpSpPr>
          <p:cNvPr id="28" name="组合 27"/>
          <p:cNvGrpSpPr/>
          <p:nvPr/>
        </p:nvGrpSpPr>
        <p:grpSpPr>
          <a:xfrm>
            <a:off x="4547353" y="3565525"/>
            <a:ext cx="3002915" cy="2583180"/>
            <a:chOff x="6971" y="5615"/>
            <a:chExt cx="4729" cy="4068"/>
          </a:xfrm>
        </p:grpSpPr>
        <p:sp>
          <p:nvSpPr>
            <p:cNvPr id="18" name="圆角矩形 17"/>
            <p:cNvSpPr/>
            <p:nvPr/>
          </p:nvSpPr>
          <p:spPr>
            <a:xfrm>
              <a:off x="6971" y="5945"/>
              <a:ext cx="4729" cy="3738"/>
            </a:xfrm>
            <a:prstGeom prst="roundRect">
              <a:avLst>
                <a:gd name="adj" fmla="val 5229"/>
              </a:avLst>
            </a:prstGeom>
            <a:ln>
              <a:solidFill>
                <a:schemeClr val="tx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eaLnBrk="1" fontAlgn="auto" hangingPunct="1">
                <a:lnSpc>
                  <a:spcPct val="150000"/>
                </a:lnSpc>
                <a:spcBef>
                  <a:spcPts val="0"/>
                </a:spcBef>
                <a:spcAft>
                  <a:spcPts val="0"/>
                </a:spcAft>
                <a:defRPr/>
              </a:pPr>
              <a:r>
                <a:rPr lang="en-US" altLang="zh-CN" sz="2200" dirty="0" smtClean="0">
                  <a:solidFill>
                    <a:srgbClr val="005A9E"/>
                  </a:solidFill>
                  <a:latin typeface="+mn-ea"/>
                  <a:cs typeface="Arial" panose="020B0604020202020204" pitchFamily="34" charset="0"/>
                  <a:sym typeface="+mn-ea"/>
                </a:rPr>
                <a:t> </a:t>
              </a:r>
              <a:r>
                <a:rPr lang="zh-CN" altLang="en-US" sz="2200" dirty="0" smtClean="0">
                  <a:solidFill>
                    <a:srgbClr val="005A9E"/>
                  </a:solidFill>
                  <a:latin typeface="+mn-ea"/>
                  <a:cs typeface="Arial" panose="020B0604020202020204" pitchFamily="34" charset="0"/>
                  <a:sym typeface="+mn-ea"/>
                </a:rPr>
                <a:t>财务管理各具特色，</a:t>
              </a:r>
            </a:p>
            <a:p>
              <a:pPr eaLnBrk="1" fontAlgn="auto" hangingPunct="1">
                <a:lnSpc>
                  <a:spcPct val="150000"/>
                </a:lnSpc>
                <a:spcBef>
                  <a:spcPts val="0"/>
                </a:spcBef>
                <a:spcAft>
                  <a:spcPts val="0"/>
                </a:spcAft>
                <a:defRPr/>
              </a:pPr>
              <a:r>
                <a:rPr lang="zh-CN" altLang="en-US" sz="2200" dirty="0" smtClean="0">
                  <a:solidFill>
                    <a:srgbClr val="005A9E"/>
                  </a:solidFill>
                  <a:latin typeface="+mn-ea"/>
                  <a:cs typeface="Arial" panose="020B0604020202020204" pitchFamily="34" charset="0"/>
                  <a:sym typeface="+mn-ea"/>
                </a:rPr>
                <a:t> 全面应用项目管理，</a:t>
              </a:r>
            </a:p>
            <a:p>
              <a:pPr eaLnBrk="1" fontAlgn="auto" hangingPunct="1">
                <a:lnSpc>
                  <a:spcPct val="150000"/>
                </a:lnSpc>
                <a:spcBef>
                  <a:spcPts val="0"/>
                </a:spcBef>
                <a:spcAft>
                  <a:spcPts val="0"/>
                </a:spcAft>
                <a:defRPr/>
              </a:pPr>
              <a:r>
                <a:rPr lang="zh-CN" altLang="en-US" sz="2200" dirty="0" smtClean="0">
                  <a:solidFill>
                    <a:srgbClr val="005A9E"/>
                  </a:solidFill>
                  <a:latin typeface="+mn-ea"/>
                  <a:cs typeface="Arial" panose="020B0604020202020204" pitchFamily="34" charset="0"/>
                  <a:sym typeface="+mn-ea"/>
                </a:rPr>
                <a:t> 项目数量多</a:t>
              </a:r>
              <a:endParaRPr lang="zh-CN" altLang="en-US" sz="2200" dirty="0">
                <a:solidFill>
                  <a:schemeClr val="accent1"/>
                </a:solidFill>
                <a:latin typeface="+mn-ea"/>
                <a:sym typeface="+mn-ea"/>
              </a:endParaRPr>
            </a:p>
          </p:txBody>
        </p:sp>
        <p:sp>
          <p:nvSpPr>
            <p:cNvPr id="19" name="圆角矩形 18"/>
            <p:cNvSpPr/>
            <p:nvPr/>
          </p:nvSpPr>
          <p:spPr>
            <a:xfrm>
              <a:off x="7974" y="5615"/>
              <a:ext cx="2722" cy="680"/>
            </a:xfrm>
            <a:prstGeom prst="roundRect">
              <a:avLst>
                <a:gd name="adj" fmla="val 50000"/>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70000"/>
                </a:lnSpc>
              </a:pPr>
              <a:r>
                <a:rPr lang="zh-CN" altLang="en-US" b="1" dirty="0">
                  <a:effectLst>
                    <a:outerShdw blurRad="38100" dist="38100" dir="2700000" algn="tl">
                      <a:srgbClr val="000000">
                        <a:alpha val="43137"/>
                      </a:srgbClr>
                    </a:outerShdw>
                  </a:effectLst>
                  <a:sym typeface="+mn-ea"/>
                </a:rPr>
                <a:t>特点 </a:t>
              </a:r>
              <a:r>
                <a:rPr lang="en-US" altLang="zh-CN" sz="4000" b="1" i="1" dirty="0">
                  <a:ln w="3175">
                    <a:solidFill>
                      <a:srgbClr val="95B3D7"/>
                    </a:solidFill>
                  </a:ln>
                  <a:effectLst>
                    <a:outerShdw blurRad="38100" dist="38100" dir="2700000" algn="tl">
                      <a:srgbClr val="000000">
                        <a:alpha val="43137"/>
                      </a:srgbClr>
                    </a:outerShdw>
                  </a:effectLst>
                  <a:sym typeface="+mn-ea"/>
                </a:rPr>
                <a:t>2</a:t>
              </a:r>
              <a:r>
                <a:rPr lang="en-US" altLang="zh-CN" b="1" i="1" dirty="0">
                  <a:ln w="3175">
                    <a:solidFill>
                      <a:srgbClr val="95B3D7"/>
                    </a:solidFill>
                  </a:ln>
                  <a:effectLst>
                    <a:outerShdw blurRad="38100" dist="38100" dir="2700000" algn="tl">
                      <a:srgbClr val="000000">
                        <a:alpha val="43137"/>
                      </a:srgbClr>
                    </a:outerShdw>
                  </a:effectLst>
                  <a:sym typeface="+mn-ea"/>
                </a:rPr>
                <a:t>  </a:t>
              </a:r>
              <a:r>
                <a:rPr lang="zh-CN" altLang="en-US" b="1" dirty="0" smtClean="0">
                  <a:ln>
                    <a:solidFill>
                      <a:srgbClr val="95B3D7"/>
                    </a:solidFill>
                  </a:ln>
                  <a:effectLst>
                    <a:outerShdw blurRad="38100" dist="38100" dir="2700000" algn="tl">
                      <a:srgbClr val="000000">
                        <a:alpha val="43137"/>
                      </a:srgbClr>
                    </a:outerShdw>
                  </a:effectLst>
                  <a:sym typeface="+mn-ea"/>
                </a:rPr>
                <a:t> </a:t>
              </a:r>
              <a:r>
                <a:rPr lang="zh-CN" altLang="en-US" b="1" dirty="0" smtClean="0">
                  <a:ln>
                    <a:solidFill>
                      <a:schemeClr val="accent1">
                        <a:lumMod val="75000"/>
                      </a:schemeClr>
                    </a:solidFill>
                  </a:ln>
                  <a:effectLst>
                    <a:outerShdw blurRad="38100" dist="38100" dir="2700000" algn="tl">
                      <a:srgbClr val="000000">
                        <a:alpha val="43137"/>
                      </a:srgbClr>
                    </a:outerShdw>
                  </a:effectLst>
                </a:rPr>
                <a:t>   </a:t>
              </a:r>
              <a:endParaRPr lang="zh-CN" altLang="en-US" sz="4000" b="1" dirty="0">
                <a:ln>
                  <a:solidFill>
                    <a:schemeClr val="accent1">
                      <a:lumMod val="75000"/>
                    </a:schemeClr>
                  </a:solidFill>
                </a:ln>
                <a:effectLst>
                  <a:outerShdw blurRad="38100" dist="38100" dir="2700000" algn="tl">
                    <a:srgbClr val="000000">
                      <a:alpha val="43137"/>
                    </a:srgbClr>
                  </a:outerShdw>
                </a:effectLst>
              </a:endParaRPr>
            </a:p>
          </p:txBody>
        </p:sp>
      </p:grpSp>
      <p:sp>
        <p:nvSpPr>
          <p:cNvPr id="21" name="圆角矩形 20"/>
          <p:cNvSpPr/>
          <p:nvPr/>
        </p:nvSpPr>
        <p:spPr>
          <a:xfrm>
            <a:off x="8079740" y="3775075"/>
            <a:ext cx="3002915" cy="2373630"/>
          </a:xfrm>
          <a:prstGeom prst="roundRect">
            <a:avLst>
              <a:gd name="adj" fmla="val 5229"/>
            </a:avLst>
          </a:prstGeom>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defRPr/>
            </a:pPr>
            <a:r>
              <a:rPr lang="en-US" altLang="zh-CN" sz="2200" dirty="0" smtClean="0">
                <a:solidFill>
                  <a:srgbClr val="005A9E"/>
                </a:solidFill>
                <a:latin typeface="+mn-ea"/>
                <a:cs typeface="Arial" panose="020B0604020202020204" pitchFamily="34" charset="0"/>
                <a:sym typeface="+mn-ea"/>
              </a:rPr>
              <a:t> </a:t>
            </a:r>
            <a:r>
              <a:rPr lang="zh-CN" altLang="en-US" sz="2200" dirty="0" smtClean="0">
                <a:solidFill>
                  <a:srgbClr val="005A9E"/>
                </a:solidFill>
                <a:latin typeface="+mn-ea"/>
                <a:cs typeface="Arial" panose="020B0604020202020204" pitchFamily="34" charset="0"/>
                <a:sym typeface="+mn-ea"/>
              </a:rPr>
              <a:t>业务量大，日常核算  </a:t>
            </a:r>
          </a:p>
          <a:p>
            <a:pPr>
              <a:lnSpc>
                <a:spcPct val="150000"/>
              </a:lnSpc>
              <a:defRPr/>
            </a:pPr>
            <a:r>
              <a:rPr lang="zh-CN" altLang="en-US" sz="2200" dirty="0" smtClean="0">
                <a:solidFill>
                  <a:srgbClr val="005A9E"/>
                </a:solidFill>
                <a:latin typeface="+mn-ea"/>
                <a:cs typeface="Arial" panose="020B0604020202020204" pitchFamily="34" charset="0"/>
                <a:sym typeface="+mn-ea"/>
              </a:rPr>
              <a:t> 凭证工作量已经满负</a:t>
            </a:r>
          </a:p>
          <a:p>
            <a:pPr>
              <a:lnSpc>
                <a:spcPct val="150000"/>
              </a:lnSpc>
              <a:defRPr/>
            </a:pPr>
            <a:r>
              <a:rPr lang="zh-CN" altLang="en-US" sz="2200" dirty="0" smtClean="0">
                <a:solidFill>
                  <a:srgbClr val="005A9E"/>
                </a:solidFill>
                <a:latin typeface="+mn-ea"/>
                <a:cs typeface="Arial" panose="020B0604020202020204" pitchFamily="34" charset="0"/>
                <a:sym typeface="+mn-ea"/>
              </a:rPr>
              <a:t> 荷</a:t>
            </a:r>
            <a:endParaRPr lang="zh-CN" altLang="en-US" sz="2200">
              <a:solidFill>
                <a:schemeClr val="accent1">
                  <a:lumMod val="75000"/>
                </a:schemeClr>
              </a:solidFill>
              <a:latin typeface="+mn-ea"/>
              <a:sym typeface="+mn-ea"/>
            </a:endParaRPr>
          </a:p>
        </p:txBody>
      </p:sp>
      <p:sp>
        <p:nvSpPr>
          <p:cNvPr id="27" name="圆角矩形 26"/>
          <p:cNvSpPr/>
          <p:nvPr/>
        </p:nvSpPr>
        <p:spPr>
          <a:xfrm>
            <a:off x="8716645" y="3565525"/>
            <a:ext cx="1728470" cy="431800"/>
          </a:xfrm>
          <a:prstGeom prst="roundRect">
            <a:avLst>
              <a:gd name="adj" fmla="val 50000"/>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70000"/>
              </a:lnSpc>
            </a:pPr>
            <a:r>
              <a:rPr lang="zh-CN" altLang="en-US" b="1">
                <a:effectLst>
                  <a:outerShdw blurRad="38100" dist="38100" dir="2700000" algn="tl">
                    <a:srgbClr val="000000">
                      <a:alpha val="43137"/>
                    </a:srgbClr>
                  </a:outerShdw>
                </a:effectLst>
                <a:sym typeface="+mn-ea"/>
              </a:rPr>
              <a:t>特点 </a:t>
            </a:r>
            <a:r>
              <a:rPr lang="en-US" altLang="zh-CN" sz="4000" b="1" i="1">
                <a:ln w="3175">
                  <a:solidFill>
                    <a:srgbClr val="95B3D7"/>
                  </a:solidFill>
                </a:ln>
                <a:effectLst>
                  <a:outerShdw blurRad="38100" dist="38100" dir="2700000" algn="tl">
                    <a:srgbClr val="000000">
                      <a:alpha val="43137"/>
                    </a:srgbClr>
                  </a:outerShdw>
                </a:effectLst>
                <a:sym typeface="+mn-ea"/>
              </a:rPr>
              <a:t>3</a:t>
            </a:r>
            <a:r>
              <a:rPr lang="en-US" altLang="zh-CN" b="1" i="1">
                <a:ln w="3175">
                  <a:solidFill>
                    <a:srgbClr val="95B3D7"/>
                  </a:solidFill>
                </a:ln>
                <a:effectLst>
                  <a:outerShdw blurRad="38100" dist="38100" dir="2700000" algn="tl">
                    <a:srgbClr val="000000">
                      <a:alpha val="43137"/>
                    </a:srgbClr>
                  </a:outerShdw>
                </a:effectLst>
                <a:sym typeface="+mn-ea"/>
              </a:rPr>
              <a:t>  </a:t>
            </a:r>
            <a:r>
              <a:rPr lang="zh-CN" altLang="en-US" b="1">
                <a:ln>
                  <a:solidFill>
                    <a:schemeClr val="accent1">
                      <a:lumMod val="75000"/>
                    </a:schemeClr>
                  </a:solidFill>
                </a:ln>
                <a:effectLst>
                  <a:outerShdw blurRad="38100" dist="38100" dir="2700000" algn="tl">
                    <a:srgbClr val="000000">
                      <a:alpha val="43137"/>
                    </a:srgbClr>
                  </a:outerShdw>
                </a:effectLst>
              </a:rPr>
              <a:t>   </a:t>
            </a:r>
            <a:endParaRPr lang="zh-CN" altLang="en-US" sz="4000" b="1">
              <a:ln>
                <a:solidFill>
                  <a:schemeClr val="accent1">
                    <a:lumMod val="75000"/>
                  </a:schemeClr>
                </a:solidFill>
              </a:ln>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234" y="2362024"/>
            <a:ext cx="11160082" cy="2940984"/>
          </a:xfrm>
          <a:prstGeom prst="rect">
            <a:avLst/>
          </a:prstGeom>
          <a:ln>
            <a:solidFill>
              <a:schemeClr val="accent1"/>
            </a:solidFill>
          </a:ln>
          <a:effectLst>
            <a:outerShdw blurRad="50800" dist="38100" dir="2700000" algn="tl" rotWithShape="0">
              <a:prstClr val="black">
                <a:alpha val="40000"/>
              </a:prstClr>
            </a:outerShdw>
          </a:effectLst>
        </p:spPr>
      </p:pic>
      <p:sp>
        <p:nvSpPr>
          <p:cNvPr id="5" name="TextBox 3"/>
          <p:cNvSpPr txBox="1"/>
          <p:nvPr/>
        </p:nvSpPr>
        <p:spPr>
          <a:xfrm>
            <a:off x="516927" y="1430437"/>
            <a:ext cx="42843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④ </a:t>
            </a:r>
            <a:r>
              <a:rPr lang="zh-CN" altLang="en-US" sz="2400" b="1" dirty="0" smtClean="0">
                <a:solidFill>
                  <a:srgbClr val="005A9E"/>
                </a:solidFill>
                <a:latin typeface="微软雅黑" panose="020B0503020204020204" charset="-122"/>
                <a:ea typeface="微软雅黑" panose="020B0503020204020204" charset="-122"/>
                <a:sym typeface="+mn-ea"/>
              </a:rPr>
              <a:t>间接费用与管理费</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使用</a:t>
            </a:r>
          </a:p>
        </p:txBody>
      </p:sp>
      <p:sp>
        <p:nvSpPr>
          <p:cNvPr id="9" name="矩形 8"/>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556" y="2779079"/>
            <a:ext cx="11160082" cy="1970085"/>
          </a:xfrm>
          <a:prstGeom prst="rect">
            <a:avLst/>
          </a:prstGeom>
          <a:ln>
            <a:solidFill>
              <a:schemeClr val="accent1"/>
            </a:solidFill>
          </a:ln>
          <a:effectLst>
            <a:outerShdw blurRad="50800" dist="38100" dir="2700000" algn="tl" rotWithShape="0">
              <a:prstClr val="black">
                <a:alpha val="40000"/>
              </a:prstClr>
            </a:outerShdw>
          </a:effectLst>
        </p:spPr>
      </p:pic>
      <p:sp>
        <p:nvSpPr>
          <p:cNvPr id="9" name="矩形 8"/>
          <p:cNvSpPr/>
          <p:nvPr/>
        </p:nvSpPr>
        <p:spPr>
          <a:xfrm>
            <a:off x="516588" y="2034297"/>
            <a:ext cx="6767345"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内转：普通项目内部转账</a:t>
            </a:r>
          </a:p>
        </p:txBody>
      </p:sp>
      <p:sp>
        <p:nvSpPr>
          <p:cNvPr id="12" name="TextBox 3"/>
          <p:cNvSpPr txBox="1"/>
          <p:nvPr/>
        </p:nvSpPr>
        <p:spPr>
          <a:xfrm>
            <a:off x="516927" y="1430437"/>
            <a:ext cx="48939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④ </a:t>
            </a:r>
            <a:r>
              <a:rPr lang="zh-CN" altLang="en-US" sz="2400" b="1" dirty="0" smtClean="0">
                <a:solidFill>
                  <a:srgbClr val="005A9E"/>
                </a:solidFill>
                <a:latin typeface="微软雅黑" panose="020B0503020204020204" charset="-122"/>
                <a:ea typeface="微软雅黑" panose="020B0503020204020204" charset="-122"/>
                <a:sym typeface="+mn-ea"/>
              </a:rPr>
              <a:t>间接费用与管理费</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内部交易</a:t>
            </a:r>
          </a:p>
        </p:txBody>
      </p:sp>
      <p:sp>
        <p:nvSpPr>
          <p:cNvPr id="5" name="矩形 4"/>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890" y="1835150"/>
            <a:ext cx="11160125" cy="4704715"/>
          </a:xfrm>
          <a:prstGeom prst="rect">
            <a:avLst/>
          </a:prstGeom>
          <a:ln>
            <a:solidFill>
              <a:schemeClr val="accent1"/>
            </a:solidFill>
          </a:ln>
          <a:effectLst>
            <a:outerShdw blurRad="50800" dist="38100" dir="2700000" algn="tl" rotWithShape="0">
              <a:prstClr val="black">
                <a:alpha val="40000"/>
              </a:prstClr>
            </a:outerShdw>
          </a:effectLst>
        </p:spPr>
      </p:pic>
      <p:sp>
        <p:nvSpPr>
          <p:cNvPr id="9" name="矩形 8"/>
          <p:cNvSpPr/>
          <p:nvPr/>
        </p:nvSpPr>
        <p:spPr>
          <a:xfrm>
            <a:off x="516890" y="1245235"/>
            <a:ext cx="5015865"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内转：允许从零余额账户转入实有资金账户</a:t>
            </a:r>
          </a:p>
        </p:txBody>
      </p:sp>
      <p:sp>
        <p:nvSpPr>
          <p:cNvPr id="10" name="TextBox 3"/>
          <p:cNvSpPr txBox="1"/>
          <p:nvPr/>
        </p:nvSpPr>
        <p:spPr>
          <a:xfrm>
            <a:off x="516927" y="872907"/>
            <a:ext cx="48939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④ </a:t>
            </a:r>
            <a:r>
              <a:rPr lang="zh-CN" altLang="en-US" sz="2400" b="1" dirty="0" smtClean="0">
                <a:solidFill>
                  <a:srgbClr val="005A9E"/>
                </a:solidFill>
                <a:latin typeface="微软雅黑" panose="020B0503020204020204" charset="-122"/>
                <a:ea typeface="微软雅黑" panose="020B0503020204020204" charset="-122"/>
                <a:sym typeface="+mn-ea"/>
              </a:rPr>
              <a:t>间接费用与管理费</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内部交易</a:t>
            </a:r>
          </a:p>
        </p:txBody>
      </p:sp>
      <p:sp>
        <p:nvSpPr>
          <p:cNvPr id="5" name="矩形 4"/>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pic>
        <p:nvPicPr>
          <p:cNvPr id="11" name="图片 10" descr="返回">
            <a:hlinkClick r:id="rId4" action="ppaction://hlinksldjump"/>
          </p:cNvPr>
          <p:cNvPicPr>
            <a:picLocks noChangeAspect="1"/>
          </p:cNvPicPr>
          <p:nvPr/>
        </p:nvPicPr>
        <p:blipFill>
          <a:blip r:embed="rId5"/>
          <a:stretch>
            <a:fillRect/>
          </a:stretch>
        </p:blipFill>
        <p:spPr>
          <a:xfrm>
            <a:off x="10972800" y="5673090"/>
            <a:ext cx="840105" cy="84010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013" y="2947148"/>
            <a:ext cx="11160082" cy="1940396"/>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9" name="矩形 8"/>
          <p:cNvSpPr/>
          <p:nvPr/>
        </p:nvSpPr>
        <p:spPr>
          <a:xfrm>
            <a:off x="501015" y="2162175"/>
            <a:ext cx="457327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受托代理负债，不生成预算会计</a:t>
            </a:r>
          </a:p>
        </p:txBody>
      </p:sp>
      <p:sp>
        <p:nvSpPr>
          <p:cNvPr id="5" name="TextBox 3"/>
          <p:cNvSpPr txBox="1"/>
          <p:nvPr/>
        </p:nvSpPr>
        <p:spPr>
          <a:xfrm>
            <a:off x="516927" y="1629827"/>
            <a:ext cx="55035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⑤ </a:t>
            </a:r>
            <a:r>
              <a:rPr lang="zh-CN" altLang="en-US" sz="2400" b="1" dirty="0" smtClean="0">
                <a:solidFill>
                  <a:srgbClr val="005A9E"/>
                </a:solidFill>
                <a:latin typeface="微软雅黑" panose="020B0503020204020204" charset="-122"/>
                <a:ea typeface="微软雅黑" panose="020B0503020204020204" charset="-122"/>
                <a:sym typeface="+mn-ea"/>
              </a:rPr>
              <a:t>不纳入预算管理的现金收支</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代管</a:t>
            </a:r>
          </a:p>
        </p:txBody>
      </p:sp>
      <p:sp>
        <p:nvSpPr>
          <p:cNvPr id="10" name="矩形 9"/>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224" y="2890783"/>
            <a:ext cx="11160082" cy="249869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0" name="矩形 9"/>
          <p:cNvSpPr/>
          <p:nvPr/>
        </p:nvSpPr>
        <p:spPr>
          <a:xfrm>
            <a:off x="516824" y="2162036"/>
            <a:ext cx="6767345" cy="506730"/>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应缴财政</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款，尚未纳入预算管理不生成预算会计</a:t>
            </a:r>
          </a:p>
        </p:txBody>
      </p:sp>
      <p:sp>
        <p:nvSpPr>
          <p:cNvPr id="9" name="TextBox 3"/>
          <p:cNvSpPr txBox="1"/>
          <p:nvPr/>
        </p:nvSpPr>
        <p:spPr>
          <a:xfrm>
            <a:off x="516927" y="1629827"/>
            <a:ext cx="61131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⑤ </a:t>
            </a:r>
            <a:r>
              <a:rPr lang="zh-CN" altLang="en-US" sz="2400" b="1" dirty="0" smtClean="0">
                <a:solidFill>
                  <a:srgbClr val="005A9E"/>
                </a:solidFill>
                <a:latin typeface="微软雅黑" panose="020B0503020204020204" charset="-122"/>
                <a:ea typeface="微软雅黑" panose="020B0503020204020204" charset="-122"/>
                <a:sym typeface="+mn-ea"/>
              </a:rPr>
              <a:t>不纳入预算管理的现金收支</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应缴财政</a:t>
            </a:r>
          </a:p>
        </p:txBody>
      </p:sp>
      <p:sp>
        <p:nvSpPr>
          <p:cNvPr id="5" name="矩形 4"/>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176" y="3093619"/>
            <a:ext cx="11160082" cy="197008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0" name="矩形 9"/>
          <p:cNvSpPr/>
          <p:nvPr/>
        </p:nvSpPr>
        <p:spPr>
          <a:xfrm>
            <a:off x="516824" y="2240141"/>
            <a:ext cx="6767345" cy="506730"/>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周转类款项</a:t>
            </a:r>
            <a:r>
              <a:rPr lang="en-US" altLang="zh-CN"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偿还性</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款项，不纳入预算管理不生成预算会计</a:t>
            </a:r>
          </a:p>
        </p:txBody>
      </p:sp>
      <p:sp>
        <p:nvSpPr>
          <p:cNvPr id="9" name="TextBox 3"/>
          <p:cNvSpPr txBox="1"/>
          <p:nvPr/>
        </p:nvSpPr>
        <p:spPr>
          <a:xfrm>
            <a:off x="516927" y="1629827"/>
            <a:ext cx="5503545"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⑤ </a:t>
            </a:r>
            <a:r>
              <a:rPr lang="zh-CN" altLang="en-US" sz="2400" b="1" dirty="0" smtClean="0">
                <a:solidFill>
                  <a:srgbClr val="005A9E"/>
                </a:solidFill>
                <a:latin typeface="微软雅黑" panose="020B0503020204020204" charset="-122"/>
                <a:ea typeface="微软雅黑" panose="020B0503020204020204" charset="-122"/>
                <a:sym typeface="+mn-ea"/>
              </a:rPr>
              <a:t>不纳入预算管理的现金收支</a:t>
            </a:r>
            <a:r>
              <a:rPr lang="en-US" altLang="zh-CN" sz="2400" b="1" dirty="0" smtClean="0">
                <a:solidFill>
                  <a:srgbClr val="005A9E"/>
                </a:solidFill>
                <a:latin typeface="微软雅黑" panose="020B0503020204020204" charset="-122"/>
                <a:ea typeface="微软雅黑" panose="020B0503020204020204" charset="-122"/>
              </a:rPr>
              <a:t>——</a:t>
            </a:r>
            <a:r>
              <a:rPr lang="zh-CN" altLang="en-US" sz="2400" b="1" dirty="0" smtClean="0">
                <a:solidFill>
                  <a:srgbClr val="005A9E"/>
                </a:solidFill>
                <a:latin typeface="微软雅黑" panose="020B0503020204020204" charset="-122"/>
                <a:ea typeface="微软雅黑" panose="020B0503020204020204" charset="-122"/>
              </a:rPr>
              <a:t>周转</a:t>
            </a:r>
          </a:p>
        </p:txBody>
      </p:sp>
      <p:sp>
        <p:nvSpPr>
          <p:cNvPr id="5" name="矩形 4"/>
          <p:cNvSpPr/>
          <p:nvPr/>
        </p:nvSpPr>
        <p:spPr>
          <a:xfrm>
            <a:off x="517001" y="94201"/>
            <a:ext cx="267335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4.1.2 业务示例</a:t>
            </a:r>
          </a:p>
        </p:txBody>
      </p:sp>
      <p:pic>
        <p:nvPicPr>
          <p:cNvPr id="11" name="图片 10" descr="返回">
            <a:hlinkClick r:id="rId4" action="ppaction://hlinksldjump"/>
          </p:cNvPr>
          <p:cNvPicPr>
            <a:picLocks noChangeAspect="1"/>
          </p:cNvPicPr>
          <p:nvPr/>
        </p:nvPicPr>
        <p:blipFill>
          <a:blip r:embed="rId5"/>
          <a:stretch>
            <a:fillRect/>
          </a:stretch>
        </p:blipFill>
        <p:spPr>
          <a:xfrm>
            <a:off x="10972800" y="5673090"/>
            <a:ext cx="840105" cy="84010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2065" y="996315"/>
            <a:ext cx="8179435" cy="5245100"/>
          </a:xfrm>
          <a:prstGeom prst="rect">
            <a:avLst/>
          </a:prstGeom>
          <a:ln>
            <a:solidFill>
              <a:schemeClr val="accent1"/>
            </a:solidFill>
          </a:ln>
          <a:effectLst>
            <a:outerShdw blurRad="50800" dist="38100" dir="2700000" algn="tl" rotWithShape="0">
              <a:prstClr val="black">
                <a:alpha val="40000"/>
              </a:prstClr>
            </a:outerShdw>
          </a:effectLst>
        </p:spPr>
      </p:pic>
      <p:sp>
        <p:nvSpPr>
          <p:cNvPr id="5" name="文本框 4"/>
          <p:cNvSpPr txBox="1"/>
          <p:nvPr/>
        </p:nvSpPr>
        <p:spPr>
          <a:xfrm>
            <a:off x="516890" y="2950210"/>
            <a:ext cx="3305810" cy="1337945"/>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rPr>
              <a:t>按经济科目预制资金来源控制模板，为部门预算精细化管理做好准备</a:t>
            </a:r>
          </a:p>
        </p:txBody>
      </p:sp>
      <p:sp>
        <p:nvSpPr>
          <p:cNvPr id="8" name="矩形 7"/>
          <p:cNvSpPr/>
          <p:nvPr/>
        </p:nvSpPr>
        <p:spPr>
          <a:xfrm>
            <a:off x="517001" y="94201"/>
            <a:ext cx="3882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4.2 资金来源模板控制</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4.3 </a:t>
            </a:r>
            <a:r>
              <a:rPr lang="zh-CN" altLang="en-US" sz="3000" kern="0" dirty="0" smtClean="0">
                <a:solidFill>
                  <a:srgbClr val="005A9E"/>
                </a:solidFill>
                <a:latin typeface="微软雅黑" panose="020B0503020204020204" charset="-122"/>
                <a:ea typeface="微软雅黑" panose="020B0503020204020204" charset="-122"/>
                <a:cs typeface="+mn-ea"/>
                <a:sym typeface="+mn-lt"/>
              </a:rPr>
              <a:t>结账</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7094" y="2967881"/>
            <a:ext cx="2936247"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月结年结自动化</a:t>
            </a:r>
            <a:endParaRPr lang="en-US" altLang="zh-CN" dirty="0" smtClean="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不</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需要定义公式，直接生成</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9433" y="869732"/>
            <a:ext cx="7502115" cy="5652042"/>
          </a:xfrm>
          <a:prstGeom prst="rect">
            <a:avLst/>
          </a:prstGeom>
          <a:ln>
            <a:solidFill>
              <a:schemeClr val="accent1"/>
            </a:solidFill>
          </a:ln>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707" y="975014"/>
            <a:ext cx="7400744"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可以查询统计结账前后科目账、项目执行不受月结账影响</a:t>
            </a: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890" y="1717040"/>
            <a:ext cx="11160125" cy="4629150"/>
          </a:xfrm>
          <a:prstGeom prst="rect">
            <a:avLst/>
          </a:prstGeom>
          <a:ln>
            <a:solidFill>
              <a:schemeClr val="accent1"/>
            </a:solidFill>
          </a:ln>
          <a:effectLst>
            <a:outerShdw blurRad="50800" dist="38100" dir="2700000" algn="tl" rotWithShape="0">
              <a:prstClr val="black">
                <a:alpha val="40000"/>
              </a:prstClr>
            </a:outerShdw>
          </a:effectLst>
        </p:spPr>
      </p:pic>
      <p:sp>
        <p:nvSpPr>
          <p:cNvPr id="5" name="矩形 4"/>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4.3 </a:t>
            </a:r>
            <a:r>
              <a:rPr lang="zh-CN" altLang="en-US" sz="3000" kern="0" dirty="0" smtClean="0">
                <a:solidFill>
                  <a:srgbClr val="005A9E"/>
                </a:solidFill>
                <a:latin typeface="微软雅黑" panose="020B0503020204020204" charset="-122"/>
                <a:ea typeface="微软雅黑" panose="020B0503020204020204" charset="-122"/>
                <a:cs typeface="+mn-ea"/>
                <a:sym typeface="+mn-lt"/>
              </a:rPr>
              <a:t>结账</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3120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4.4 </a:t>
            </a:r>
            <a:r>
              <a:rPr lang="zh-CN" altLang="en-US" sz="3000" kern="0" dirty="0" smtClean="0">
                <a:solidFill>
                  <a:srgbClr val="005A9E"/>
                </a:solidFill>
                <a:latin typeface="微软雅黑" panose="020B0503020204020204" charset="-122"/>
                <a:ea typeface="微软雅黑" panose="020B0503020204020204" charset="-122"/>
                <a:cs typeface="+mn-ea"/>
                <a:sym typeface="+mn-lt"/>
              </a:rPr>
              <a:t>对方单位管理</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516960" y="1640730"/>
            <a:ext cx="7400744"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应收类科目定义为单位核算</a:t>
            </a:r>
            <a:r>
              <a:rPr lang="en-US" altLang="zh-CN" dirty="0" smtClean="0">
                <a:solidFill>
                  <a:schemeClr val="tx1">
                    <a:lumMod val="65000"/>
                    <a:lumOff val="35000"/>
                  </a:schemeClr>
                </a:solidFill>
                <a:latin typeface="微软雅黑" panose="020B0503020204020204" charset="-122"/>
                <a:ea typeface="微软雅黑" panose="020B0503020204020204" charset="-122"/>
                <a:sym typeface="+mn-ea"/>
              </a:rPr>
              <a:t>-</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债务人</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846" y="2464068"/>
            <a:ext cx="11160082" cy="2420842"/>
          </a:xfrm>
          <a:prstGeom prst="rect">
            <a:avLst/>
          </a:prstGeom>
          <a:ln>
            <a:solidFill>
              <a:schemeClr val="accent1"/>
            </a:solidFill>
          </a:ln>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aphicFrame>
        <p:nvGraphicFramePr>
          <p:cNvPr id="37" name="图表 34"/>
          <p:cNvGraphicFramePr/>
          <p:nvPr/>
        </p:nvGraphicFramePr>
        <p:xfrm>
          <a:off x="3423210" y="3548632"/>
          <a:ext cx="4995059" cy="1449417"/>
        </p:xfrm>
        <a:graphic>
          <a:graphicData uri="http://schemas.openxmlformats.org/drawingml/2006/chart">
            <c:chart xmlns:c="http://schemas.openxmlformats.org/drawingml/2006/chart" xmlns:r="http://schemas.openxmlformats.org/officeDocument/2006/relationships" r:id="rId3"/>
          </a:graphicData>
        </a:graphic>
      </p:graphicFrame>
      <p:sp>
        <p:nvSpPr>
          <p:cNvPr id="38" name="Freeform 42"/>
          <p:cNvSpPr/>
          <p:nvPr/>
        </p:nvSpPr>
        <p:spPr bwMode="auto">
          <a:xfrm>
            <a:off x="2102344" y="1600321"/>
            <a:ext cx="3244747"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p:spPr>
        <p:txBody>
          <a:bodyPr lIns="91390" tIns="45696" rIns="91390" bIns="45696"/>
          <a:lstStyle/>
          <a:p>
            <a:endParaRPr lang="zh-CN" altLang="en-US" sz="2400"/>
          </a:p>
        </p:txBody>
      </p:sp>
      <p:sp>
        <p:nvSpPr>
          <p:cNvPr id="39" name="Freeform 42"/>
          <p:cNvSpPr/>
          <p:nvPr/>
        </p:nvSpPr>
        <p:spPr bwMode="auto">
          <a:xfrm flipH="1">
            <a:off x="6451415" y="1600321"/>
            <a:ext cx="3244748"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p:spPr>
        <p:txBody>
          <a:bodyPr lIns="91390" tIns="45696" rIns="91390" bIns="45696"/>
          <a:lstStyle/>
          <a:p>
            <a:endParaRPr lang="zh-CN" altLang="en-US" sz="2400"/>
          </a:p>
        </p:txBody>
      </p:sp>
      <p:sp>
        <p:nvSpPr>
          <p:cNvPr id="40" name="Freeform 42"/>
          <p:cNvSpPr/>
          <p:nvPr/>
        </p:nvSpPr>
        <p:spPr bwMode="auto">
          <a:xfrm flipV="1">
            <a:off x="2102344" y="5053632"/>
            <a:ext cx="3244747"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p:spPr>
        <p:txBody>
          <a:bodyPr lIns="91390" tIns="45696" rIns="91390" bIns="45696"/>
          <a:lstStyle/>
          <a:p>
            <a:endParaRPr lang="zh-CN" altLang="en-US" sz="2400"/>
          </a:p>
        </p:txBody>
      </p:sp>
      <p:sp>
        <p:nvSpPr>
          <p:cNvPr id="41" name="Freeform 42"/>
          <p:cNvSpPr/>
          <p:nvPr/>
        </p:nvSpPr>
        <p:spPr bwMode="auto">
          <a:xfrm flipH="1" flipV="1">
            <a:off x="6451415" y="5053632"/>
            <a:ext cx="3244748"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p:spPr>
        <p:txBody>
          <a:bodyPr lIns="91390" tIns="45696" rIns="91390" bIns="45696"/>
          <a:lstStyle/>
          <a:p>
            <a:endParaRPr lang="zh-CN" altLang="en-US" sz="2400"/>
          </a:p>
        </p:txBody>
      </p:sp>
      <p:sp>
        <p:nvSpPr>
          <p:cNvPr id="42" name="TextBox 33"/>
          <p:cNvSpPr txBox="1">
            <a:spLocks noChangeArrowheads="1"/>
          </p:cNvSpPr>
          <p:nvPr/>
        </p:nvSpPr>
        <p:spPr bwMode="auto">
          <a:xfrm>
            <a:off x="4419030" y="3315349"/>
            <a:ext cx="3004248" cy="461616"/>
          </a:xfrm>
          <a:prstGeom prst="rect">
            <a:avLst/>
          </a:prstGeom>
          <a:noFill/>
          <a:ln>
            <a:noFill/>
          </a:ln>
        </p:spPr>
        <p:txBody>
          <a:bodyPr wrap="non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en-US" sz="2400" b="1" dirty="0" smtClean="0">
                <a:solidFill>
                  <a:srgbClr val="005A9E"/>
                </a:solidFill>
                <a:latin typeface="微软雅黑" panose="020B0503020204020204" charset="-122"/>
              </a:rPr>
              <a:t>总体</a:t>
            </a:r>
            <a:r>
              <a:rPr lang="zh-CN" sz="2400" b="1" dirty="0" smtClean="0">
                <a:solidFill>
                  <a:srgbClr val="005A9E"/>
                </a:solidFill>
                <a:latin typeface="微软雅黑" panose="020B0503020204020204" charset="-122"/>
              </a:rPr>
              <a:t>增加</a:t>
            </a:r>
            <a:r>
              <a:rPr lang="en-US" altLang="zh-CN" sz="2400" b="1" dirty="0" smtClean="0">
                <a:solidFill>
                  <a:srgbClr val="C00000"/>
                </a:solidFill>
                <a:latin typeface="微软雅黑" panose="020B0503020204020204" charset="-122"/>
              </a:rPr>
              <a:t>75%</a:t>
            </a:r>
            <a:r>
              <a:rPr lang="zh-CN" sz="2400" b="1" dirty="0" smtClean="0">
                <a:solidFill>
                  <a:srgbClr val="005A9E"/>
                </a:solidFill>
                <a:latin typeface="微软雅黑" panose="020B0503020204020204" charset="-122"/>
              </a:rPr>
              <a:t>工作量</a:t>
            </a:r>
            <a:endParaRPr lang="zh-CN" sz="2400" b="1" dirty="0">
              <a:solidFill>
                <a:srgbClr val="005A9E"/>
              </a:solidFill>
              <a:latin typeface="微软雅黑" panose="020B0503020204020204" charset="-122"/>
            </a:endParaRPr>
          </a:p>
        </p:txBody>
      </p:sp>
      <p:sp>
        <p:nvSpPr>
          <p:cNvPr id="43" name="TextBox 46"/>
          <p:cNvSpPr txBox="1">
            <a:spLocks noChangeArrowheads="1"/>
          </p:cNvSpPr>
          <p:nvPr/>
        </p:nvSpPr>
        <p:spPr bwMode="auto">
          <a:xfrm>
            <a:off x="2720975" y="1148292"/>
            <a:ext cx="2214033" cy="377190"/>
          </a:xfrm>
          <a:prstGeom prst="rect">
            <a:avLst/>
          </a:prstGeom>
          <a:noFill/>
          <a:ln>
            <a:noFill/>
          </a:ln>
        </p:spPr>
        <p:txBody>
          <a:bodyPr wrap="squar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65" b="1" dirty="0">
                <a:solidFill>
                  <a:srgbClr val="005A9E"/>
                </a:solidFill>
                <a:latin typeface="微软雅黑" panose="020B0503020204020204" charset="-122"/>
              </a:rPr>
              <a:t>平行记账</a:t>
            </a:r>
          </a:p>
        </p:txBody>
      </p:sp>
      <p:sp>
        <p:nvSpPr>
          <p:cNvPr id="44" name="TextBox 47"/>
          <p:cNvSpPr txBox="1">
            <a:spLocks noChangeArrowheads="1"/>
          </p:cNvSpPr>
          <p:nvPr/>
        </p:nvSpPr>
        <p:spPr bwMode="auto">
          <a:xfrm>
            <a:off x="2695575" y="1616710"/>
            <a:ext cx="2738755" cy="1384300"/>
          </a:xfrm>
          <a:prstGeom prst="rect">
            <a:avLst/>
          </a:prstGeom>
          <a:noFill/>
          <a:ln>
            <a:noFill/>
          </a:ln>
        </p:spPr>
        <p:txBody>
          <a:bodyPr wrap="squar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65" dirty="0">
                <a:solidFill>
                  <a:schemeClr val="tx1"/>
                </a:solidFill>
                <a:latin typeface="微软雅黑" panose="020B0503020204020204" charset="-122"/>
              </a:rPr>
              <a:t>导致纳入本期预算的现金收付业务分录</a:t>
            </a:r>
            <a:r>
              <a:rPr lang="zh-CN" altLang="en-US" sz="1865" dirty="0" smtClean="0">
                <a:solidFill>
                  <a:schemeClr val="tx1"/>
                </a:solidFill>
                <a:latin typeface="微软雅黑" panose="020B0503020204020204" charset="-122"/>
              </a:rPr>
              <a:t>数量</a:t>
            </a:r>
            <a:r>
              <a:rPr lang="en-US" altLang="zh-CN" sz="1865" dirty="0" smtClean="0">
                <a:solidFill>
                  <a:srgbClr val="C00000"/>
                </a:solidFill>
                <a:latin typeface="微软雅黑" panose="020B0503020204020204" charset="-122"/>
              </a:rPr>
              <a:t>100%</a:t>
            </a:r>
            <a:r>
              <a:rPr lang="zh-CN" altLang="en-US" sz="1865" dirty="0" smtClean="0">
                <a:solidFill>
                  <a:schemeClr val="tx1"/>
                </a:solidFill>
                <a:latin typeface="微软雅黑" panose="020B0503020204020204" charset="-122"/>
              </a:rPr>
              <a:t>翻倍</a:t>
            </a:r>
            <a:r>
              <a:rPr lang="zh-CN" altLang="en-US" sz="1865" dirty="0">
                <a:solidFill>
                  <a:schemeClr val="tx1"/>
                </a:solidFill>
                <a:latin typeface="微软雅黑" panose="020B0503020204020204" charset="-122"/>
              </a:rPr>
              <a:t>。 </a:t>
            </a:r>
          </a:p>
        </p:txBody>
      </p:sp>
      <p:sp>
        <p:nvSpPr>
          <p:cNvPr id="45" name="TextBox 48"/>
          <p:cNvSpPr txBox="1">
            <a:spLocks noChangeArrowheads="1"/>
          </p:cNvSpPr>
          <p:nvPr/>
        </p:nvSpPr>
        <p:spPr bwMode="auto">
          <a:xfrm>
            <a:off x="7278158" y="1148292"/>
            <a:ext cx="2109893" cy="377190"/>
          </a:xfrm>
          <a:prstGeom prst="rect">
            <a:avLst/>
          </a:prstGeom>
          <a:noFill/>
          <a:ln>
            <a:noFill/>
          </a:ln>
        </p:spPr>
        <p:txBody>
          <a:bodyPr wrap="squar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65" b="1">
                <a:solidFill>
                  <a:srgbClr val="005A9E"/>
                </a:solidFill>
                <a:latin typeface="微软雅黑" panose="020B0503020204020204" charset="-122"/>
              </a:rPr>
              <a:t>权责发生制</a:t>
            </a:r>
          </a:p>
        </p:txBody>
      </p:sp>
      <p:sp>
        <p:nvSpPr>
          <p:cNvPr id="46" name="TextBox 49"/>
          <p:cNvSpPr txBox="1">
            <a:spLocks noChangeArrowheads="1"/>
          </p:cNvSpPr>
          <p:nvPr/>
        </p:nvSpPr>
        <p:spPr bwMode="auto">
          <a:xfrm>
            <a:off x="6335395" y="1525270"/>
            <a:ext cx="3145155" cy="1661945"/>
          </a:xfrm>
          <a:prstGeom prst="rect">
            <a:avLst/>
          </a:prstGeom>
          <a:noFill/>
          <a:ln>
            <a:noFill/>
          </a:ln>
        </p:spPr>
        <p:txBody>
          <a:bodyPr wrap="squar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600" dirty="0" smtClean="0">
                <a:solidFill>
                  <a:schemeClr val="tx1"/>
                </a:solidFill>
                <a:latin typeface="微软雅黑" panose="020B0503020204020204" charset="-122"/>
              </a:rPr>
              <a:t>需要计提折旧、</a:t>
            </a:r>
            <a:r>
              <a:rPr lang="zh-CN" altLang="en-US" sz="1600" dirty="0">
                <a:solidFill>
                  <a:schemeClr val="tx1"/>
                </a:solidFill>
                <a:latin typeface="微软雅黑" panose="020B0503020204020204" charset="-122"/>
              </a:rPr>
              <a:t>分期确认收入、按合同进度确认收入，费用可能需要按期摊</a:t>
            </a:r>
            <a:r>
              <a:rPr lang="zh-CN" altLang="en-US" sz="1600" dirty="0" smtClean="0">
                <a:solidFill>
                  <a:schemeClr val="tx1"/>
                </a:solidFill>
                <a:latin typeface="微软雅黑" panose="020B0503020204020204" charset="-122"/>
              </a:rPr>
              <a:t>销，导致</a:t>
            </a:r>
            <a:r>
              <a:rPr lang="zh-CN" altLang="en-US" sz="1600" dirty="0">
                <a:solidFill>
                  <a:schemeClr val="tx1"/>
                </a:solidFill>
                <a:latin typeface="微软雅黑" panose="020B0503020204020204" charset="-122"/>
              </a:rPr>
              <a:t>业务</a:t>
            </a:r>
          </a:p>
          <a:p>
            <a:pPr eaLnBrk="1" hangingPunct="1">
              <a:lnSpc>
                <a:spcPct val="150000"/>
              </a:lnSpc>
              <a:spcBef>
                <a:spcPct val="0"/>
              </a:spcBef>
              <a:buFontTx/>
              <a:buNone/>
            </a:pPr>
            <a:r>
              <a:rPr lang="zh-CN" altLang="en-US" sz="1600" dirty="0">
                <a:solidFill>
                  <a:schemeClr val="tx1"/>
                </a:solidFill>
                <a:latin typeface="微软雅黑" panose="020B0503020204020204" charset="-122"/>
              </a:rPr>
              <a:t>量增加</a:t>
            </a:r>
            <a:r>
              <a:rPr lang="zh-CN" altLang="en-US" dirty="0">
                <a:solidFill>
                  <a:srgbClr val="C00000"/>
                </a:solidFill>
                <a:latin typeface="微软雅黑" panose="020B0503020204020204" charset="-122"/>
              </a:rPr>
              <a:t>20%</a:t>
            </a:r>
            <a:r>
              <a:rPr lang="zh-CN" altLang="en-US" sz="1600" dirty="0">
                <a:solidFill>
                  <a:schemeClr val="tx1"/>
                </a:solidFill>
                <a:latin typeface="微软雅黑" panose="020B0503020204020204" charset="-122"/>
              </a:rPr>
              <a:t>。</a:t>
            </a:r>
          </a:p>
        </p:txBody>
      </p:sp>
      <p:sp>
        <p:nvSpPr>
          <p:cNvPr id="47" name="TextBox 50"/>
          <p:cNvSpPr txBox="1">
            <a:spLocks noChangeArrowheads="1"/>
          </p:cNvSpPr>
          <p:nvPr/>
        </p:nvSpPr>
        <p:spPr bwMode="auto">
          <a:xfrm>
            <a:off x="2761325" y="5844024"/>
            <a:ext cx="1758035" cy="377190"/>
          </a:xfrm>
          <a:prstGeom prst="rect">
            <a:avLst/>
          </a:prstGeom>
          <a:noFill/>
          <a:ln>
            <a:noFill/>
          </a:ln>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65" b="1" kern="0" spc="-38" dirty="0" smtClean="0">
                <a:solidFill>
                  <a:srgbClr val="005A9E"/>
                </a:solidFill>
                <a:latin typeface="微软雅黑" panose="020B0503020204020204" charset="-122"/>
                <a:cs typeface="Segoe UI" panose="020B0502040204020203" pitchFamily="34" charset="0"/>
                <a:sym typeface="+mn-ea"/>
              </a:rPr>
              <a:t>双报告</a:t>
            </a:r>
          </a:p>
        </p:txBody>
      </p:sp>
      <p:sp>
        <p:nvSpPr>
          <p:cNvPr id="48" name="TextBox 51"/>
          <p:cNvSpPr txBox="1">
            <a:spLocks noChangeArrowheads="1"/>
          </p:cNvSpPr>
          <p:nvPr/>
        </p:nvSpPr>
        <p:spPr bwMode="auto">
          <a:xfrm>
            <a:off x="2761615" y="4406900"/>
            <a:ext cx="2727960" cy="1384300"/>
          </a:xfrm>
          <a:prstGeom prst="rect">
            <a:avLst/>
          </a:prstGeom>
          <a:noFill/>
          <a:ln>
            <a:noFill/>
          </a:ln>
        </p:spPr>
        <p:txBody>
          <a:bodyPr wrap="squar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0"/>
              </a:spcBef>
              <a:spcAft>
                <a:spcPts val="0"/>
              </a:spcAft>
              <a:buFontTx/>
              <a:buNone/>
            </a:pPr>
            <a:r>
              <a:rPr lang="zh-CN" altLang="en-US" sz="1865" dirty="0">
                <a:solidFill>
                  <a:schemeClr val="tx1"/>
                </a:solidFill>
                <a:latin typeface="微软雅黑" panose="020B0503020204020204" charset="-122"/>
              </a:rPr>
              <a:t>导致报表编报工作量翻倍，差异分析表编制难度大。</a:t>
            </a:r>
          </a:p>
        </p:txBody>
      </p:sp>
      <p:sp>
        <p:nvSpPr>
          <p:cNvPr id="49" name="TextBox 52"/>
          <p:cNvSpPr txBox="1">
            <a:spLocks noChangeArrowheads="1"/>
          </p:cNvSpPr>
          <p:nvPr/>
        </p:nvSpPr>
        <p:spPr bwMode="auto">
          <a:xfrm>
            <a:off x="7674250" y="5844024"/>
            <a:ext cx="1759621" cy="377190"/>
          </a:xfrm>
          <a:prstGeom prst="rect">
            <a:avLst/>
          </a:prstGeom>
          <a:noFill/>
          <a:ln>
            <a:noFill/>
          </a:ln>
        </p:spPr>
        <p:txBody>
          <a:bodyPr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0" algn="ctr" defTabSz="698500" fontAlgn="auto">
              <a:spcBef>
                <a:spcPts val="0"/>
              </a:spcBef>
              <a:spcAft>
                <a:spcPts val="0"/>
              </a:spcAft>
              <a:buNone/>
            </a:pPr>
            <a:r>
              <a:rPr lang="zh-CN" altLang="en-US" sz="1865" b="1" dirty="0" smtClean="0">
                <a:solidFill>
                  <a:srgbClr val="005A9E"/>
                </a:solidFill>
                <a:latin typeface="微软雅黑" panose="020B0503020204020204" charset="-122"/>
                <a:cs typeface="Segoe UI" panose="020B0502040204020203" pitchFamily="34" charset="0"/>
                <a:sym typeface="+mn-ea"/>
              </a:rPr>
              <a:t>报表附注</a:t>
            </a:r>
          </a:p>
        </p:txBody>
      </p:sp>
      <p:sp>
        <p:nvSpPr>
          <p:cNvPr id="50" name="TextBox 53"/>
          <p:cNvSpPr txBox="1">
            <a:spLocks noChangeArrowheads="1"/>
          </p:cNvSpPr>
          <p:nvPr/>
        </p:nvSpPr>
        <p:spPr bwMode="auto">
          <a:xfrm>
            <a:off x="6335395" y="4406900"/>
            <a:ext cx="2867025" cy="1384300"/>
          </a:xfrm>
          <a:prstGeom prst="rect">
            <a:avLst/>
          </a:prstGeom>
          <a:noFill/>
          <a:ln>
            <a:noFill/>
          </a:ln>
        </p:spPr>
        <p:txBody>
          <a:bodyPr wrap="square" lIns="91390" tIns="45696" rIns="91390" bIns="45696">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65" dirty="0">
                <a:solidFill>
                  <a:schemeClr val="tx1"/>
                </a:solidFill>
                <a:latin typeface="微软雅黑" panose="020B0503020204020204" charset="-122"/>
              </a:rPr>
              <a:t>披露债权债务人、收支对象单位，导致记账工作量</a:t>
            </a:r>
            <a:r>
              <a:rPr lang="zh-CN" altLang="en-US" sz="1865" dirty="0" smtClean="0">
                <a:solidFill>
                  <a:schemeClr val="tx1"/>
                </a:solidFill>
                <a:latin typeface="微软雅黑" panose="020B0503020204020204" charset="-122"/>
              </a:rPr>
              <a:t>增加</a:t>
            </a:r>
            <a:r>
              <a:rPr lang="en-US" altLang="zh-CN" sz="1865" dirty="0" smtClean="0">
                <a:solidFill>
                  <a:srgbClr val="C00000"/>
                </a:solidFill>
                <a:latin typeface="微软雅黑" panose="020B0503020204020204" charset="-122"/>
              </a:rPr>
              <a:t>1</a:t>
            </a:r>
            <a:r>
              <a:rPr lang="zh-CN" altLang="en-US" sz="1865" dirty="0" smtClean="0">
                <a:solidFill>
                  <a:srgbClr val="C00000"/>
                </a:solidFill>
                <a:latin typeface="微软雅黑" panose="020B0503020204020204" charset="-122"/>
              </a:rPr>
              <a:t>0</a:t>
            </a:r>
            <a:r>
              <a:rPr lang="zh-CN" altLang="en-US" sz="1865" dirty="0">
                <a:solidFill>
                  <a:srgbClr val="C00000"/>
                </a:solidFill>
                <a:latin typeface="微软雅黑" panose="020B0503020204020204" charset="-122"/>
              </a:rPr>
              <a:t>%</a:t>
            </a:r>
            <a:r>
              <a:rPr lang="zh-CN" altLang="en-US" sz="1865" dirty="0">
                <a:solidFill>
                  <a:schemeClr val="tx1"/>
                </a:solidFill>
                <a:latin typeface="微软雅黑" panose="020B0503020204020204" charset="-122"/>
              </a:rPr>
              <a:t>。</a:t>
            </a:r>
          </a:p>
        </p:txBody>
      </p:sp>
      <p:grpSp>
        <p:nvGrpSpPr>
          <p:cNvPr id="51" name="组合 32"/>
          <p:cNvGrpSpPr/>
          <p:nvPr/>
        </p:nvGrpSpPr>
        <p:grpSpPr>
          <a:xfrm>
            <a:off x="1542627" y="2290445"/>
            <a:ext cx="1153160" cy="1154853"/>
            <a:chOff x="1822" y="2764"/>
            <a:chExt cx="1362" cy="1364"/>
          </a:xfrm>
        </p:grpSpPr>
        <p:sp>
          <p:nvSpPr>
            <p:cNvPr id="52" name="Oval 30"/>
            <p:cNvSpPr>
              <a:spLocks noChangeArrowheads="1"/>
            </p:cNvSpPr>
            <p:nvPr/>
          </p:nvSpPr>
          <p:spPr bwMode="auto">
            <a:xfrm>
              <a:off x="1822" y="2764"/>
              <a:ext cx="1362" cy="1365"/>
            </a:xfrm>
            <a:prstGeom prst="ellipse">
              <a:avLst/>
            </a:prstGeom>
            <a:solidFill>
              <a:srgbClr val="005A9E"/>
            </a:solidFill>
            <a:ln>
              <a:noFill/>
            </a:ln>
            <a:effectLst>
              <a:outerShdw blurRad="57785" dist="33020" dir="3180000" algn="ctr">
                <a:srgbClr val="000000">
                  <a:alpha val="30000"/>
                </a:srgb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pic>
          <p:nvPicPr>
            <p:cNvPr id="53" name="Picture 8" descr="\\MAGNUM\Projects\Microsoft\Cloud Power FY12\Design\Icons\PNGs\Cross Platform.png"/>
            <p:cNvPicPr>
              <a:picLocks noChangeAspect="1" noChangeArrowheads="1"/>
            </p:cNvPicPr>
            <p:nvPr/>
          </p:nvPicPr>
          <p:blipFill>
            <a:blip r:embed="rId4" cstate="print">
              <a:lum bright="100000"/>
            </a:blip>
            <a:srcRect/>
            <a:stretch>
              <a:fillRect/>
            </a:stretch>
          </p:blipFill>
          <p:spPr bwMode="auto">
            <a:xfrm>
              <a:off x="1925" y="2918"/>
              <a:ext cx="1156" cy="1057"/>
            </a:xfrm>
            <a:prstGeom prst="rect">
              <a:avLst/>
            </a:prstGeom>
            <a:noFill/>
          </p:spPr>
        </p:pic>
      </p:grpSp>
      <p:grpSp>
        <p:nvGrpSpPr>
          <p:cNvPr id="54" name="组合 41"/>
          <p:cNvGrpSpPr/>
          <p:nvPr/>
        </p:nvGrpSpPr>
        <p:grpSpPr>
          <a:xfrm>
            <a:off x="1568027" y="4026112"/>
            <a:ext cx="1153160" cy="1154853"/>
            <a:chOff x="1852" y="4624"/>
            <a:chExt cx="1362" cy="1364"/>
          </a:xfrm>
        </p:grpSpPr>
        <p:sp>
          <p:nvSpPr>
            <p:cNvPr id="69" name="Oval 31"/>
            <p:cNvSpPr>
              <a:spLocks noChangeArrowheads="1"/>
            </p:cNvSpPr>
            <p:nvPr/>
          </p:nvSpPr>
          <p:spPr bwMode="auto">
            <a:xfrm>
              <a:off x="1852" y="4624"/>
              <a:ext cx="1362" cy="1365"/>
            </a:xfrm>
            <a:prstGeom prst="ellipse">
              <a:avLst/>
            </a:prstGeom>
            <a:solidFill>
              <a:srgbClr val="005A9E"/>
            </a:solidFill>
            <a:ln>
              <a:noFill/>
            </a:ln>
            <a:effectLst>
              <a:outerShdw blurRad="57785" dist="33020" dir="3180000" algn="ctr">
                <a:srgbClr val="000000">
                  <a:alpha val="30000"/>
                </a:srgb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grpSp>
          <p:nvGrpSpPr>
            <p:cNvPr id="71" name="组合 68"/>
            <p:cNvGrpSpPr/>
            <p:nvPr/>
          </p:nvGrpSpPr>
          <p:grpSpPr>
            <a:xfrm>
              <a:off x="2022" y="5054"/>
              <a:ext cx="1022" cy="492"/>
              <a:chOff x="4961387" y="3128486"/>
              <a:chExt cx="1590076" cy="455800"/>
            </a:xfrm>
          </p:grpSpPr>
          <p:grpSp>
            <p:nvGrpSpPr>
              <p:cNvPr id="73" name="Group 166"/>
              <p:cNvGrpSpPr/>
              <p:nvPr/>
            </p:nvGrpSpPr>
            <p:grpSpPr>
              <a:xfrm>
                <a:off x="4961387" y="3128486"/>
                <a:ext cx="418079" cy="455800"/>
                <a:chOff x="14996645" y="2067199"/>
                <a:chExt cx="240762" cy="380880"/>
              </a:xfrm>
            </p:grpSpPr>
            <p:sp>
              <p:nvSpPr>
                <p:cNvPr id="94" name="Freeform 14"/>
                <p:cNvSpPr>
                  <a:spLocks noEditPoints="1"/>
                </p:cNvSpPr>
                <p:nvPr/>
              </p:nvSpPr>
              <p:spPr bwMode="auto">
                <a:xfrm>
                  <a:off x="15047647" y="2183716"/>
                  <a:ext cx="138699" cy="131339"/>
                </a:xfrm>
                <a:custGeom>
                  <a:avLst/>
                  <a:gdLst>
                    <a:gd name="T0" fmla="*/ 52 w 117"/>
                    <a:gd name="T1" fmla="*/ 9 h 117"/>
                    <a:gd name="T2" fmla="*/ 117 w 117"/>
                    <a:gd name="T3" fmla="*/ 0 h 117"/>
                    <a:gd name="T4" fmla="*/ 117 w 117"/>
                    <a:gd name="T5" fmla="*/ 57 h 117"/>
                    <a:gd name="T6" fmla="*/ 52 w 117"/>
                    <a:gd name="T7" fmla="*/ 57 h 117"/>
                    <a:gd name="T8" fmla="*/ 52 w 117"/>
                    <a:gd name="T9" fmla="*/ 9 h 117"/>
                    <a:gd name="T10" fmla="*/ 52 w 117"/>
                    <a:gd name="T11" fmla="*/ 9 h 117"/>
                    <a:gd name="T12" fmla="*/ 50 w 117"/>
                    <a:gd name="T13" fmla="*/ 57 h 117"/>
                    <a:gd name="T14" fmla="*/ 50 w 117"/>
                    <a:gd name="T15" fmla="*/ 9 h 117"/>
                    <a:gd name="T16" fmla="*/ 0 w 117"/>
                    <a:gd name="T17" fmla="*/ 16 h 117"/>
                    <a:gd name="T18" fmla="*/ 0 w 117"/>
                    <a:gd name="T19" fmla="*/ 57 h 117"/>
                    <a:gd name="T20" fmla="*/ 50 w 117"/>
                    <a:gd name="T21" fmla="*/ 57 h 117"/>
                    <a:gd name="T22" fmla="*/ 50 w 117"/>
                    <a:gd name="T23" fmla="*/ 57 h 117"/>
                    <a:gd name="T24" fmla="*/ 52 w 117"/>
                    <a:gd name="T25" fmla="*/ 59 h 117"/>
                    <a:gd name="T26" fmla="*/ 52 w 117"/>
                    <a:gd name="T27" fmla="*/ 108 h 117"/>
                    <a:gd name="T28" fmla="*/ 117 w 117"/>
                    <a:gd name="T29" fmla="*/ 117 h 117"/>
                    <a:gd name="T30" fmla="*/ 117 w 117"/>
                    <a:gd name="T31" fmla="*/ 59 h 117"/>
                    <a:gd name="T32" fmla="*/ 52 w 117"/>
                    <a:gd name="T33" fmla="*/ 59 h 117"/>
                    <a:gd name="T34" fmla="*/ 52 w 117"/>
                    <a:gd name="T35" fmla="*/ 59 h 117"/>
                    <a:gd name="T36" fmla="*/ 50 w 117"/>
                    <a:gd name="T37" fmla="*/ 59 h 117"/>
                    <a:gd name="T38" fmla="*/ 0 w 117"/>
                    <a:gd name="T39" fmla="*/ 59 h 117"/>
                    <a:gd name="T40" fmla="*/ 0 w 117"/>
                    <a:gd name="T41" fmla="*/ 100 h 117"/>
                    <a:gd name="T42" fmla="*/ 50 w 117"/>
                    <a:gd name="T43" fmla="*/ 107 h 117"/>
                    <a:gd name="T44" fmla="*/ 50 w 117"/>
                    <a:gd name="T45" fmla="*/ 59 h 117"/>
                    <a:gd name="T46" fmla="*/ 50 w 117"/>
                    <a:gd name="T47" fmla="*/ 5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7">
                      <a:moveTo>
                        <a:pt x="52" y="9"/>
                      </a:moveTo>
                      <a:cubicBezTo>
                        <a:pt x="117" y="0"/>
                        <a:pt x="117" y="0"/>
                        <a:pt x="117" y="0"/>
                      </a:cubicBezTo>
                      <a:cubicBezTo>
                        <a:pt x="117" y="57"/>
                        <a:pt x="117" y="57"/>
                        <a:pt x="117" y="57"/>
                      </a:cubicBezTo>
                      <a:cubicBezTo>
                        <a:pt x="52" y="57"/>
                        <a:pt x="52" y="57"/>
                        <a:pt x="52" y="57"/>
                      </a:cubicBezTo>
                      <a:cubicBezTo>
                        <a:pt x="52" y="9"/>
                        <a:pt x="52" y="9"/>
                        <a:pt x="52" y="9"/>
                      </a:cubicBezTo>
                      <a:cubicBezTo>
                        <a:pt x="52" y="9"/>
                        <a:pt x="52" y="9"/>
                        <a:pt x="52" y="9"/>
                      </a:cubicBezTo>
                      <a:close/>
                      <a:moveTo>
                        <a:pt x="50" y="57"/>
                      </a:moveTo>
                      <a:cubicBezTo>
                        <a:pt x="50" y="9"/>
                        <a:pt x="50" y="9"/>
                        <a:pt x="50" y="9"/>
                      </a:cubicBezTo>
                      <a:cubicBezTo>
                        <a:pt x="0" y="16"/>
                        <a:pt x="0" y="16"/>
                        <a:pt x="0" y="16"/>
                      </a:cubicBezTo>
                      <a:cubicBezTo>
                        <a:pt x="0" y="57"/>
                        <a:pt x="0" y="57"/>
                        <a:pt x="0" y="57"/>
                      </a:cubicBezTo>
                      <a:cubicBezTo>
                        <a:pt x="50" y="57"/>
                        <a:pt x="50" y="57"/>
                        <a:pt x="50" y="57"/>
                      </a:cubicBezTo>
                      <a:cubicBezTo>
                        <a:pt x="50" y="57"/>
                        <a:pt x="50" y="57"/>
                        <a:pt x="50" y="57"/>
                      </a:cubicBezTo>
                      <a:close/>
                      <a:moveTo>
                        <a:pt x="52" y="59"/>
                      </a:moveTo>
                      <a:cubicBezTo>
                        <a:pt x="52" y="108"/>
                        <a:pt x="52" y="108"/>
                        <a:pt x="52" y="108"/>
                      </a:cubicBezTo>
                      <a:cubicBezTo>
                        <a:pt x="117" y="117"/>
                        <a:pt x="117" y="117"/>
                        <a:pt x="117" y="117"/>
                      </a:cubicBezTo>
                      <a:cubicBezTo>
                        <a:pt x="117" y="59"/>
                        <a:pt x="117" y="59"/>
                        <a:pt x="117" y="59"/>
                      </a:cubicBezTo>
                      <a:cubicBezTo>
                        <a:pt x="52" y="59"/>
                        <a:pt x="52" y="59"/>
                        <a:pt x="52" y="59"/>
                      </a:cubicBezTo>
                      <a:cubicBezTo>
                        <a:pt x="52" y="59"/>
                        <a:pt x="52" y="59"/>
                        <a:pt x="52" y="59"/>
                      </a:cubicBezTo>
                      <a:close/>
                      <a:moveTo>
                        <a:pt x="50" y="59"/>
                      </a:moveTo>
                      <a:cubicBezTo>
                        <a:pt x="0" y="59"/>
                        <a:pt x="0" y="59"/>
                        <a:pt x="0" y="59"/>
                      </a:cubicBezTo>
                      <a:cubicBezTo>
                        <a:pt x="0" y="100"/>
                        <a:pt x="0" y="100"/>
                        <a:pt x="0" y="100"/>
                      </a:cubicBezTo>
                      <a:cubicBezTo>
                        <a:pt x="50" y="107"/>
                        <a:pt x="50" y="107"/>
                        <a:pt x="50" y="107"/>
                      </a:cubicBezTo>
                      <a:cubicBezTo>
                        <a:pt x="50" y="59"/>
                        <a:pt x="50" y="59"/>
                        <a:pt x="50" y="59"/>
                      </a:cubicBezTo>
                      <a:cubicBezTo>
                        <a:pt x="50" y="59"/>
                        <a:pt x="50" y="59"/>
                        <a:pt x="50" y="59"/>
                      </a:cubicBezTo>
                      <a:close/>
                    </a:path>
                  </a:pathLst>
                </a:custGeom>
                <a:solidFill>
                  <a:srgbClr val="FFFFFF"/>
                </a:solidFill>
                <a:ln>
                  <a:noFill/>
                </a:ln>
              </p:spPr>
              <p:txBody>
                <a:bodyPr vert="horz" wrap="square" lIns="95117" tIns="47558" rIns="95117" bIns="47558" numCol="1" anchor="t" anchorCtr="0" compatLnSpc="1"/>
                <a:lstStyle/>
                <a:p>
                  <a:pPr defTabSz="712470"/>
                  <a:endParaRPr lang="en-US" sz="1400" kern="0" dirty="0">
                    <a:gradFill>
                      <a:gsLst>
                        <a:gs pos="0">
                          <a:srgbClr val="505050">
                            <a:lumMod val="0"/>
                            <a:lumOff val="100000"/>
                          </a:srgbClr>
                        </a:gs>
                        <a:gs pos="100000">
                          <a:srgbClr val="505050">
                            <a:lumMod val="0"/>
                            <a:lumOff val="100000"/>
                          </a:srgbClr>
                        </a:gs>
                      </a:gsLst>
                      <a:lin ang="5400000" scaled="0"/>
                    </a:gradFill>
                    <a:ea typeface="MS PGothic" panose="020B0600070205080204" pitchFamily="-101" charset="-128"/>
                  </a:endParaRPr>
                </a:p>
              </p:txBody>
            </p:sp>
            <p:sp>
              <p:nvSpPr>
                <p:cNvPr id="95" name="Freeform 138"/>
                <p:cNvSpPr>
                  <a:spLocks noEditPoints="1"/>
                </p:cNvSpPr>
                <p:nvPr/>
              </p:nvSpPr>
              <p:spPr bwMode="auto">
                <a:xfrm>
                  <a:off x="14996645" y="2067199"/>
                  <a:ext cx="240762" cy="380880"/>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5117" tIns="47558" rIns="95117" bIns="47558" numCol="1" anchor="t" anchorCtr="0" compatLnSpc="1"/>
                <a:lstStyle/>
                <a:p>
                  <a:pPr defTabSz="712470"/>
                  <a:endParaRPr lang="en-US" sz="1400" kern="0" dirty="0">
                    <a:gradFill>
                      <a:gsLst>
                        <a:gs pos="0">
                          <a:srgbClr val="505050">
                            <a:lumMod val="0"/>
                            <a:lumOff val="100000"/>
                          </a:srgbClr>
                        </a:gs>
                        <a:gs pos="100000">
                          <a:srgbClr val="505050">
                            <a:lumMod val="0"/>
                            <a:lumOff val="100000"/>
                          </a:srgbClr>
                        </a:gs>
                      </a:gsLst>
                      <a:lin ang="5400000" scaled="0"/>
                    </a:gradFill>
                    <a:ea typeface="MS PGothic" panose="020B0600070205080204" pitchFamily="-101" charset="-128"/>
                  </a:endParaRPr>
                </a:p>
              </p:txBody>
            </p:sp>
          </p:grpSp>
          <p:grpSp>
            <p:nvGrpSpPr>
              <p:cNvPr id="76" name="Group 167"/>
              <p:cNvGrpSpPr/>
              <p:nvPr/>
            </p:nvGrpSpPr>
            <p:grpSpPr>
              <a:xfrm>
                <a:off x="6133384" y="3128486"/>
                <a:ext cx="418079" cy="455800"/>
                <a:chOff x="14034083" y="975483"/>
                <a:chExt cx="240762" cy="380880"/>
              </a:xfrm>
            </p:grpSpPr>
            <p:pic>
              <p:nvPicPr>
                <p:cNvPr id="92" name="Picture 172" descr="http://dev.voxmobile.com/wp-content/uploads/2011/03/android_logo.png">
                  <a:hlinkClick r:id="rId5"/>
                </p:cNvPr>
                <p:cNvPicPr>
                  <a:picLocks noChangeAspect="1" noChangeArrowheads="1"/>
                </p:cNvPicPr>
                <p:nvPr/>
              </p:nvPicPr>
              <p:blipFill rotWithShape="1">
                <a:blip r:embed="rId6" cstate="print">
                  <a:biLevel thresh="50000"/>
                </a:blip>
                <a:srcRect l="21197" r="20195"/>
                <a:stretch>
                  <a:fillRect/>
                </a:stretch>
              </p:blipFill>
              <p:spPr bwMode="auto">
                <a:xfrm>
                  <a:off x="14079743" y="1055561"/>
                  <a:ext cx="153497" cy="194734"/>
                </a:xfrm>
                <a:prstGeom prst="rect">
                  <a:avLst/>
                </a:prstGeom>
                <a:noFill/>
              </p:spPr>
            </p:pic>
            <p:sp>
              <p:nvSpPr>
                <p:cNvPr id="93" name="Freeform 138"/>
                <p:cNvSpPr>
                  <a:spLocks noEditPoints="1"/>
                </p:cNvSpPr>
                <p:nvPr/>
              </p:nvSpPr>
              <p:spPr bwMode="auto">
                <a:xfrm>
                  <a:off x="14034083" y="975483"/>
                  <a:ext cx="240762" cy="380880"/>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5117" tIns="47558" rIns="95117" bIns="47558" numCol="1" anchor="t" anchorCtr="0" compatLnSpc="1"/>
                <a:lstStyle/>
                <a:p>
                  <a:pPr defTabSz="712470"/>
                  <a:endParaRPr lang="en-US" sz="1400" kern="0" dirty="0">
                    <a:gradFill>
                      <a:gsLst>
                        <a:gs pos="0">
                          <a:srgbClr val="505050">
                            <a:lumMod val="0"/>
                            <a:lumOff val="100000"/>
                          </a:srgbClr>
                        </a:gs>
                        <a:gs pos="100000">
                          <a:srgbClr val="505050">
                            <a:lumMod val="0"/>
                            <a:lumOff val="100000"/>
                          </a:srgbClr>
                        </a:gs>
                      </a:gsLst>
                      <a:lin ang="5400000" scaled="0"/>
                    </a:gradFill>
                    <a:ea typeface="MS PGothic" panose="020B0600070205080204" pitchFamily="-101" charset="-128"/>
                  </a:endParaRPr>
                </a:p>
              </p:txBody>
            </p:sp>
          </p:grpSp>
          <p:grpSp>
            <p:nvGrpSpPr>
              <p:cNvPr id="79" name="Group 168"/>
              <p:cNvGrpSpPr/>
              <p:nvPr/>
            </p:nvGrpSpPr>
            <p:grpSpPr>
              <a:xfrm>
                <a:off x="5547386" y="3128486"/>
                <a:ext cx="418079" cy="455800"/>
                <a:chOff x="13412615" y="975483"/>
                <a:chExt cx="240762" cy="380880"/>
              </a:xfrm>
            </p:grpSpPr>
            <p:pic>
              <p:nvPicPr>
                <p:cNvPr id="85" name="Picture 170"/>
                <p:cNvPicPr>
                  <a:picLocks noChangeAspect="1"/>
                </p:cNvPicPr>
                <p:nvPr/>
              </p:nvPicPr>
              <p:blipFill>
                <a:blip r:embed="rId7" cstate="print">
                  <a:lum bright="70000" contrast="-70000"/>
                </a:blip>
                <a:stretch>
                  <a:fillRect/>
                </a:stretch>
              </p:blipFill>
              <p:spPr>
                <a:xfrm>
                  <a:off x="13463146" y="1072226"/>
                  <a:ext cx="139650" cy="170888"/>
                </a:xfrm>
                <a:prstGeom prst="rect">
                  <a:avLst/>
                </a:prstGeom>
              </p:spPr>
            </p:pic>
            <p:sp>
              <p:nvSpPr>
                <p:cNvPr id="90" name="Freeform 171"/>
                <p:cNvSpPr>
                  <a:spLocks noEditPoints="1"/>
                </p:cNvSpPr>
                <p:nvPr/>
              </p:nvSpPr>
              <p:spPr bwMode="auto">
                <a:xfrm>
                  <a:off x="13412615" y="975483"/>
                  <a:ext cx="240762" cy="380880"/>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5117" tIns="47558" rIns="95117" bIns="47558" numCol="1" anchor="t" anchorCtr="0" compatLnSpc="1"/>
                <a:lstStyle/>
                <a:p>
                  <a:pPr defTabSz="712470"/>
                  <a:endParaRPr lang="en-US" sz="1400" kern="0" dirty="0">
                    <a:gradFill>
                      <a:gsLst>
                        <a:gs pos="0">
                          <a:srgbClr val="505050">
                            <a:lumMod val="0"/>
                            <a:lumOff val="100000"/>
                          </a:srgbClr>
                        </a:gs>
                        <a:gs pos="100000">
                          <a:srgbClr val="505050">
                            <a:lumMod val="0"/>
                            <a:lumOff val="100000"/>
                          </a:srgbClr>
                        </a:gs>
                      </a:gsLst>
                      <a:lin ang="5400000" scaled="0"/>
                    </a:gradFill>
                    <a:ea typeface="MS PGothic" panose="020B0600070205080204" pitchFamily="-101" charset="-128"/>
                  </a:endParaRPr>
                </a:p>
              </p:txBody>
            </p:sp>
          </p:grpSp>
        </p:grpSp>
      </p:grpSp>
      <p:grpSp>
        <p:nvGrpSpPr>
          <p:cNvPr id="96" name="组合 58"/>
          <p:cNvGrpSpPr/>
          <p:nvPr/>
        </p:nvGrpSpPr>
        <p:grpSpPr>
          <a:xfrm>
            <a:off x="9118600" y="2275205"/>
            <a:ext cx="1154853" cy="1154853"/>
            <a:chOff x="10716" y="2802"/>
            <a:chExt cx="1364" cy="1364"/>
          </a:xfrm>
        </p:grpSpPr>
        <p:sp>
          <p:nvSpPr>
            <p:cNvPr id="97" name="Oval 33"/>
            <p:cNvSpPr>
              <a:spLocks noChangeArrowheads="1"/>
            </p:cNvSpPr>
            <p:nvPr/>
          </p:nvSpPr>
          <p:spPr bwMode="auto">
            <a:xfrm>
              <a:off x="10716" y="2802"/>
              <a:ext cx="1364" cy="1365"/>
            </a:xfrm>
            <a:prstGeom prst="ellipse">
              <a:avLst/>
            </a:prstGeom>
            <a:solidFill>
              <a:srgbClr val="005A9E"/>
            </a:solidFill>
            <a:ln>
              <a:noFill/>
            </a:ln>
            <a:effectLst>
              <a:outerShdw blurRad="57785" dist="33020" dir="3180000" algn="ctr">
                <a:srgbClr val="000000">
                  <a:alpha val="30000"/>
                </a:srgb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grpSp>
          <p:nvGrpSpPr>
            <p:cNvPr id="98" name="组合 43"/>
            <p:cNvGrpSpPr/>
            <p:nvPr/>
          </p:nvGrpSpPr>
          <p:grpSpPr>
            <a:xfrm>
              <a:off x="11088" y="3080"/>
              <a:ext cx="620" cy="756"/>
              <a:chOff x="3683997" y="856343"/>
              <a:chExt cx="576394" cy="702571"/>
            </a:xfrm>
            <a:solidFill>
              <a:schemeClr val="bg1"/>
            </a:solidFill>
          </p:grpSpPr>
          <p:sp>
            <p:nvSpPr>
              <p:cNvPr id="9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grpSp>
      </p:grpSp>
      <p:grpSp>
        <p:nvGrpSpPr>
          <p:cNvPr id="101" name="组合 63"/>
          <p:cNvGrpSpPr/>
          <p:nvPr/>
        </p:nvGrpSpPr>
        <p:grpSpPr>
          <a:xfrm>
            <a:off x="9120293" y="4027170"/>
            <a:ext cx="1153160" cy="1154853"/>
            <a:chOff x="10772" y="4659"/>
            <a:chExt cx="1362" cy="1364"/>
          </a:xfrm>
        </p:grpSpPr>
        <p:sp>
          <p:nvSpPr>
            <p:cNvPr id="102" name="Oval 32"/>
            <p:cNvSpPr>
              <a:spLocks noChangeArrowheads="1"/>
            </p:cNvSpPr>
            <p:nvPr/>
          </p:nvSpPr>
          <p:spPr bwMode="auto">
            <a:xfrm>
              <a:off x="10772" y="4659"/>
              <a:ext cx="1362" cy="1365"/>
            </a:xfrm>
            <a:prstGeom prst="ellipse">
              <a:avLst/>
            </a:prstGeom>
            <a:solidFill>
              <a:srgbClr val="005A9E"/>
            </a:solidFill>
            <a:ln>
              <a:noFill/>
            </a:ln>
            <a:effectLst>
              <a:outerShdw blurRad="57785" dist="33020" dir="3180000" algn="ctr">
                <a:srgbClr val="000000">
                  <a:alpha val="30000"/>
                </a:srgb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solidFill>
                <a:ea typeface="宋体" panose="02010600030101010101" pitchFamily="2" charset="-122"/>
              </a:endParaRPr>
            </a:p>
          </p:txBody>
        </p:sp>
        <p:grpSp>
          <p:nvGrpSpPr>
            <p:cNvPr id="103" name="组合 59"/>
            <p:cNvGrpSpPr/>
            <p:nvPr/>
          </p:nvGrpSpPr>
          <p:grpSpPr>
            <a:xfrm>
              <a:off x="11096" y="4910"/>
              <a:ext cx="840" cy="840"/>
              <a:chOff x="2996839" y="1292034"/>
              <a:chExt cx="275727" cy="275728"/>
            </a:xfrm>
            <a:solidFill>
              <a:schemeClr val="bg1"/>
            </a:solidFill>
          </p:grpSpPr>
          <p:sp>
            <p:nvSpPr>
              <p:cNvPr id="104"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sp>
            <p:nvSpPr>
              <p:cNvPr id="105"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sp>
            <p:nvSpPr>
              <p:cNvPr id="106"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sysClr val="windowText" lastClr="000000"/>
                  </a:solidFill>
                  <a:effectLst/>
                  <a:uLnTx/>
                  <a:uFillTx/>
                  <a:cs typeface="+mn-ea"/>
                  <a:sym typeface="+mn-lt"/>
                </a:endParaRPr>
              </a:p>
            </p:txBody>
          </p:sp>
        </p:grpSp>
      </p:grpSp>
      <p:sp>
        <p:nvSpPr>
          <p:cNvPr id="10" name="矩形 9"/>
          <p:cNvSpPr/>
          <p:nvPr/>
        </p:nvSpPr>
        <p:spPr>
          <a:xfrm>
            <a:off x="517001" y="94201"/>
            <a:ext cx="8750935" cy="583565"/>
          </a:xfrm>
          <a:prstGeom prst="rect">
            <a:avLst/>
          </a:prstGeom>
        </p:spPr>
        <p:txBody>
          <a:bodyPr wrap="none">
            <a:spAutoFit/>
          </a:bodyPr>
          <a:lstStyle/>
          <a:p>
            <a:pPr algn="l"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1.2 制度改革影响与困难—财务人员增加工作量 </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96"/>
                                        </p:tgtEl>
                                        <p:attrNameLst>
                                          <p:attrName>style.visibility</p:attrName>
                                        </p:attrNameLst>
                                      </p:cBhvr>
                                      <p:to>
                                        <p:strVal val="visible"/>
                                      </p:to>
                                    </p:set>
                                  </p:childTnLst>
                                </p:cTn>
                              </p:par>
                              <p:par>
                                <p:cTn id="11" presetID="1" presetClass="entr" presetSubtype="0" fill="hold" nodeType="withEffect">
                                  <p:stCondLst>
                                    <p:cond delay="1000"/>
                                  </p:stCondLst>
                                  <p:childTnLst>
                                    <p:set>
                                      <p:cBhvr>
                                        <p:cTn id="12" dur="1" fill="hold">
                                          <p:stCondLst>
                                            <p:cond delay="0"/>
                                          </p:stCondLst>
                                        </p:cTn>
                                        <p:tgtEl>
                                          <p:spTgt spid="101"/>
                                        </p:tgtEl>
                                        <p:attrNameLst>
                                          <p:attrName>style.visibility</p:attrName>
                                        </p:attrNameLst>
                                      </p:cBhvr>
                                      <p:to>
                                        <p:strVal val="visible"/>
                                      </p:to>
                                    </p:set>
                                  </p:childTnLst>
                                </p:cTn>
                              </p:par>
                              <p:par>
                                <p:cTn id="13" presetID="49" presetClass="path" presetSubtype="0" accel="50000" decel="50000" fill="hold" nodeType="withEffect">
                                  <p:stCondLst>
                                    <p:cond delay="1000"/>
                                  </p:stCondLst>
                                  <p:childTnLst>
                                    <p:animMotion origin="layout" path="M -0.318958 -0.115802 L -0.011875 -0.005309 " pathEditMode="relative" rAng="0" ptsTypes="">
                                      <p:cBhvr>
                                        <p:cTn id="14" dur="1000" fill="hold"/>
                                        <p:tgtEl>
                                          <p:spTgt spid="101"/>
                                        </p:tgtEl>
                                        <p:attrNameLst>
                                          <p:attrName>ppt_x</p:attrName>
                                          <p:attrName>ppt_y</p:attrName>
                                        </p:attrNameLst>
                                      </p:cBhvr>
                                      <p:rCtr x="12500" y="12500"/>
                                    </p:animMotion>
                                  </p:childTnLst>
                                </p:cTn>
                              </p:par>
                              <p:par>
                                <p:cTn id="15" presetID="49" presetClass="path" presetSubtype="0" accel="50000" decel="50000" fill="hold" nodeType="withEffect">
                                  <p:stCondLst>
                                    <p:cond delay="1000"/>
                                  </p:stCondLst>
                                  <p:childTnLst>
                                    <p:animMotion origin="layout" path="M -0.315069 0.118272 L -0.008056 0.000000 " pathEditMode="relative" rAng="0" ptsTypes="">
                                      <p:cBhvr>
                                        <p:cTn id="16" dur="1000" fill="hold"/>
                                        <p:tgtEl>
                                          <p:spTgt spid="96"/>
                                        </p:tgtEl>
                                        <p:attrNameLst>
                                          <p:attrName>ppt_x</p:attrName>
                                          <p:attrName>ppt_y</p:attrName>
                                        </p:attrNameLst>
                                      </p:cBhvr>
                                      <p:rCtr x="12500" y="12500"/>
                                    </p:animMotion>
                                  </p:childTnLst>
                                </p:cTn>
                              </p:par>
                              <p:par>
                                <p:cTn id="17" presetID="0" presetClass="path" presetSubtype="0" accel="50000" decel="50000" fill="hold" nodeType="withEffect">
                                  <p:stCondLst>
                                    <p:cond delay="1000"/>
                                  </p:stCondLst>
                                  <p:childTnLst>
                                    <p:animMotion origin="layout" path="M 0.300486 -0.112963 L 0.000000 0.000000 " pathEditMode="relative" rAng="0" ptsTypes="">
                                      <p:cBhvr>
                                        <p:cTn id="18" dur="1000" fill="hold"/>
                                        <p:tgtEl>
                                          <p:spTgt spid="54"/>
                                        </p:tgtEl>
                                        <p:attrNameLst>
                                          <p:attrName>ppt_x</p:attrName>
                                          <p:attrName>ppt_y</p:attrName>
                                        </p:attrNameLst>
                                      </p:cBhvr>
                                      <p:rCtr x="-15400" y="6400"/>
                                    </p:animMotion>
                                  </p:childTnLst>
                                </p:cTn>
                              </p:par>
                              <p:par>
                                <p:cTn id="19" presetID="0" presetClass="path" presetSubtype="0" accel="50000" decel="50000" fill="hold" nodeType="withEffect">
                                  <p:stCondLst>
                                    <p:cond delay="1000"/>
                                  </p:stCondLst>
                                  <p:childTnLst>
                                    <p:animMotion origin="layout" path="M 0.302569 0.116667 L 0.000000 0.000000 " pathEditMode="relative" rAng="0" ptsTypes="">
                                      <p:cBhvr>
                                        <p:cTn id="20" dur="1000" fill="hold"/>
                                        <p:tgtEl>
                                          <p:spTgt spid="51"/>
                                        </p:tgtEl>
                                        <p:attrNameLst>
                                          <p:attrName>ppt_x</p:attrName>
                                          <p:attrName>ppt_y</p:attrName>
                                        </p:attrNameLst>
                                      </p:cBhvr>
                                      <p:rCtr x="-15600" y="-5300"/>
                                    </p:animMotion>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right)">
                                      <p:cBhvr>
                                        <p:cTn id="27" dur="500"/>
                                        <p:tgtEl>
                                          <p:spTgt spid="3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right)">
                                      <p:cBhvr>
                                        <p:cTn id="30" dur="500"/>
                                        <p:tgtEl>
                                          <p:spTgt spid="4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p:stCondLst>
                              <p:cond delay="1500"/>
                            </p:stCondLst>
                            <p:childTnLst>
                              <p:par>
                                <p:cTn id="35" presetID="47"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1000"/>
                                        <p:tgtEl>
                                          <p:spTgt spid="49"/>
                                        </p:tgtEl>
                                      </p:cBhvr>
                                    </p:animEffect>
                                    <p:anim calcmode="lin" valueType="num">
                                      <p:cBhvr>
                                        <p:cTn id="48" dur="1000" fill="hold"/>
                                        <p:tgtEl>
                                          <p:spTgt spid="49"/>
                                        </p:tgtEl>
                                        <p:attrNameLst>
                                          <p:attrName>ppt_x</p:attrName>
                                        </p:attrNameLst>
                                      </p:cBhvr>
                                      <p:tavLst>
                                        <p:tav tm="0">
                                          <p:val>
                                            <p:strVal val="#ppt_x"/>
                                          </p:val>
                                        </p:tav>
                                        <p:tav tm="100000">
                                          <p:val>
                                            <p:strVal val="#ppt_x"/>
                                          </p:val>
                                        </p:tav>
                                      </p:tavLst>
                                    </p:anim>
                                    <p:anim calcmode="lin" valueType="num">
                                      <p:cBhvr>
                                        <p:cTn id="49" dur="1000" fill="hold"/>
                                        <p:tgtEl>
                                          <p:spTgt spid="4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22" presetClass="entr" presetSubtype="1"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up)">
                                      <p:cBhvr>
                                        <p:cTn id="58" dur="500"/>
                                        <p:tgtEl>
                                          <p:spTgt spid="4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down)">
                                      <p:cBhvr>
                                        <p:cTn id="64" dur="500"/>
                                        <p:tgtEl>
                                          <p:spTgt spid="4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down)">
                                      <p:cBhvr>
                                        <p:cTn id="67" dur="500"/>
                                        <p:tgtEl>
                                          <p:spTgt spid="50"/>
                                        </p:tgtEl>
                                      </p:cBhvr>
                                    </p:animEffect>
                                  </p:childTnLst>
                                </p:cTn>
                              </p:par>
                            </p:childTnLst>
                          </p:cTn>
                        </p:par>
                        <p:par>
                          <p:cTn id="68" fill="hold">
                            <p:stCondLst>
                              <p:cond delay="3000"/>
                            </p:stCondLst>
                            <p:childTnLst>
                              <p:par>
                                <p:cTn id="69" presetID="22" presetClass="entr" presetSubtype="4"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down)">
                                      <p:cBhvr>
                                        <p:cTn id="71" dur="500"/>
                                        <p:tgtEl>
                                          <p:spTgt spid="37"/>
                                        </p:tgtEl>
                                      </p:cBhvr>
                                    </p:animEffect>
                                  </p:childTnLst>
                                </p:cTn>
                              </p:par>
                            </p:childTnLst>
                          </p:cTn>
                        </p:par>
                        <p:par>
                          <p:cTn id="72" fill="hold">
                            <p:stCondLst>
                              <p:cond delay="35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42"/>
                                        </p:tgtEl>
                                        <p:attrNameLst>
                                          <p:attrName>ppt_y</p:attrName>
                                        </p:attrNameLst>
                                      </p:cBhvr>
                                      <p:tavLst>
                                        <p:tav tm="0">
                                          <p:val>
                                            <p:strVal val="#ppt_y"/>
                                          </p:val>
                                        </p:tav>
                                        <p:tav tm="100000">
                                          <p:val>
                                            <p:strVal val="#ppt_y"/>
                                          </p:val>
                                        </p:tav>
                                      </p:tavLst>
                                    </p:anim>
                                    <p:anim calcmode="lin" valueType="num">
                                      <p:cBhvr>
                                        <p:cTn id="77"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bldLvl="0" animBg="1"/>
      <p:bldP spid="40" grpId="0" bldLvl="0" animBg="1"/>
      <p:bldP spid="41" grpId="0" bldLvl="0" animBg="1"/>
      <p:bldP spid="42" grpId="0"/>
      <p:bldP spid="43" grpId="0" autoUpdateAnimBg="0"/>
      <p:bldP spid="44" grpId="0" autoUpdateAnimBg="0"/>
      <p:bldP spid="45" grpId="0" autoUpdateAnimBg="0"/>
      <p:bldP spid="46" grpId="0" autoUpdateAnimBg="0"/>
      <p:bldP spid="47" grpId="0" autoUpdateAnimBg="0"/>
      <p:bldP spid="48" grpId="0" autoUpdateAnimBg="0"/>
      <p:bldP spid="49" grpId="0" autoUpdateAnimBg="0"/>
      <p:bldP spid="50"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970" y="2466315"/>
            <a:ext cx="11160082" cy="1924992"/>
          </a:xfrm>
          <a:prstGeom prst="rect">
            <a:avLst/>
          </a:prstGeom>
          <a:ln>
            <a:solidFill>
              <a:schemeClr val="accent1"/>
            </a:solidFill>
          </a:ln>
          <a:effectLst>
            <a:outerShdw blurRad="50800" dist="38100" dir="2700000" algn="tl" rotWithShape="0">
              <a:prstClr val="black">
                <a:alpha val="40000"/>
              </a:prstClr>
            </a:outerShdw>
          </a:effectLst>
        </p:spPr>
      </p:pic>
      <p:sp>
        <p:nvSpPr>
          <p:cNvPr id="11" name="矩形 10"/>
          <p:cNvSpPr/>
          <p:nvPr/>
        </p:nvSpPr>
        <p:spPr>
          <a:xfrm>
            <a:off x="516716" y="1549027"/>
            <a:ext cx="7400744"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应付类科目定义为单位核算</a:t>
            </a:r>
            <a:r>
              <a:rPr lang="en-US" altLang="zh-CN" dirty="0" smtClean="0">
                <a:solidFill>
                  <a:schemeClr val="tx1">
                    <a:lumMod val="65000"/>
                    <a:lumOff val="35000"/>
                  </a:schemeClr>
                </a:solidFill>
                <a:latin typeface="微软雅黑" panose="020B0503020204020204" charset="-122"/>
                <a:ea typeface="微软雅黑" panose="020B0503020204020204" charset="-122"/>
                <a:sym typeface="+mn-ea"/>
              </a:rPr>
              <a:t>-</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债权人</a:t>
            </a:r>
          </a:p>
        </p:txBody>
      </p:sp>
      <p:sp>
        <p:nvSpPr>
          <p:cNvPr id="9" name="矩形 8"/>
          <p:cNvSpPr/>
          <p:nvPr/>
        </p:nvSpPr>
        <p:spPr>
          <a:xfrm>
            <a:off x="517001" y="94201"/>
            <a:ext cx="3120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4.4 </a:t>
            </a:r>
            <a:r>
              <a:rPr lang="zh-CN" altLang="en-US" sz="3000" kern="0" dirty="0" smtClean="0">
                <a:solidFill>
                  <a:srgbClr val="005A9E"/>
                </a:solidFill>
                <a:latin typeface="微软雅黑" panose="020B0503020204020204" charset="-122"/>
                <a:ea typeface="微软雅黑" panose="020B0503020204020204" charset="-122"/>
                <a:cs typeface="+mn-ea"/>
                <a:sym typeface="+mn-lt"/>
              </a:rPr>
              <a:t>对方单位管理</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646" y="2560662"/>
            <a:ext cx="11160082" cy="2480019"/>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516890" y="1727904"/>
            <a:ext cx="7400744"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收入类科目定义为单位核算</a:t>
            </a:r>
            <a:r>
              <a:rPr lang="en-US" altLang="zh-CN" dirty="0" smtClean="0">
                <a:solidFill>
                  <a:schemeClr val="tx1">
                    <a:lumMod val="65000"/>
                    <a:lumOff val="35000"/>
                  </a:schemeClr>
                </a:solidFill>
                <a:latin typeface="微软雅黑" panose="020B0503020204020204" charset="-122"/>
                <a:ea typeface="微软雅黑" panose="020B0503020204020204" charset="-122"/>
                <a:sym typeface="+mn-ea"/>
              </a:rPr>
              <a:t>-</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收入来源</a:t>
            </a:r>
          </a:p>
        </p:txBody>
      </p:sp>
      <p:sp>
        <p:nvSpPr>
          <p:cNvPr id="9" name="矩形 8"/>
          <p:cNvSpPr/>
          <p:nvPr/>
        </p:nvSpPr>
        <p:spPr>
          <a:xfrm>
            <a:off x="517001" y="94201"/>
            <a:ext cx="3120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4.4 </a:t>
            </a:r>
            <a:r>
              <a:rPr lang="zh-CN" altLang="en-US" sz="3000" kern="0" dirty="0" smtClean="0">
                <a:solidFill>
                  <a:srgbClr val="005A9E"/>
                </a:solidFill>
                <a:latin typeface="微软雅黑" panose="020B0503020204020204" charset="-122"/>
                <a:ea typeface="微软雅黑" panose="020B0503020204020204" charset="-122"/>
                <a:cs typeface="+mn-ea"/>
                <a:sym typeface="+mn-lt"/>
              </a:rPr>
              <a:t>对方单位管理</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71" y="2269071"/>
            <a:ext cx="11160082" cy="2732337"/>
          </a:xfrm>
          <a:prstGeom prst="rect">
            <a:avLst/>
          </a:prstGeom>
          <a:ln>
            <a:solidFill>
              <a:schemeClr val="accent1"/>
            </a:solidFill>
          </a:ln>
          <a:effectLst>
            <a:outerShdw blurRad="50800" dist="38100" dir="2700000" algn="tl" rotWithShape="0">
              <a:prstClr val="black">
                <a:alpha val="40000"/>
              </a:prstClr>
            </a:outerShdw>
          </a:effectLst>
        </p:spPr>
      </p:pic>
      <p:sp>
        <p:nvSpPr>
          <p:cNvPr id="10" name="矩形 9"/>
          <p:cNvSpPr/>
          <p:nvPr/>
        </p:nvSpPr>
        <p:spPr>
          <a:xfrm>
            <a:off x="517172" y="1434366"/>
            <a:ext cx="7400744"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费用类科目定义为单位核算</a:t>
            </a:r>
            <a:r>
              <a:rPr lang="en-US" altLang="zh-CN" dirty="0" smtClean="0">
                <a:solidFill>
                  <a:schemeClr val="tx1">
                    <a:lumMod val="65000"/>
                    <a:lumOff val="35000"/>
                  </a:schemeClr>
                </a:solidFill>
                <a:latin typeface="微软雅黑" panose="020B0503020204020204" charset="-122"/>
                <a:ea typeface="微软雅黑" panose="020B0503020204020204" charset="-122"/>
                <a:sym typeface="+mn-ea"/>
              </a:rPr>
              <a:t>-</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支付对象</a:t>
            </a:r>
          </a:p>
        </p:txBody>
      </p:sp>
      <p:sp>
        <p:nvSpPr>
          <p:cNvPr id="9" name="矩形 8"/>
          <p:cNvSpPr/>
          <p:nvPr/>
        </p:nvSpPr>
        <p:spPr>
          <a:xfrm>
            <a:off x="517001" y="94201"/>
            <a:ext cx="3120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4.4 </a:t>
            </a:r>
            <a:r>
              <a:rPr lang="zh-CN" altLang="en-US" sz="3000" kern="0" dirty="0" smtClean="0">
                <a:solidFill>
                  <a:srgbClr val="005A9E"/>
                </a:solidFill>
                <a:latin typeface="微软雅黑" panose="020B0503020204020204" charset="-122"/>
                <a:ea typeface="微软雅黑" panose="020B0503020204020204" charset="-122"/>
                <a:cs typeface="+mn-ea"/>
                <a:sym typeface="+mn-lt"/>
              </a:rPr>
              <a:t>对方单位管理</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7062" y="979743"/>
            <a:ext cx="10691506" cy="9233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政府会计基本准则中规定的会计信息质量要求：全面性原则并不存在重要性原则。单位信息来源于网上报账系统、发票认证系统。系统可予以修改合并以及定义单位性质</a:t>
            </a:r>
          </a:p>
        </p:txBody>
      </p:sp>
      <p:pic>
        <p:nvPicPr>
          <p:cNvPr id="9" name="Picture 2" descr="BNS[_%X`}I$%%TG_3WAYY]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90" y="1967968"/>
            <a:ext cx="10532745" cy="4701540"/>
          </a:xfrm>
          <a:prstGeom prst="rect">
            <a:avLst/>
          </a:prstGeom>
          <a:noFill/>
          <a:ln w="9525">
            <a:solidFill>
              <a:schemeClr val="bg1">
                <a:lumMod val="5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矩形 7"/>
          <p:cNvSpPr/>
          <p:nvPr/>
        </p:nvSpPr>
        <p:spPr>
          <a:xfrm>
            <a:off x="517001" y="94201"/>
            <a:ext cx="3120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4.4 </a:t>
            </a:r>
            <a:r>
              <a:rPr lang="zh-CN" altLang="en-US" sz="3000" kern="0" dirty="0" smtClean="0">
                <a:solidFill>
                  <a:srgbClr val="005A9E"/>
                </a:solidFill>
                <a:latin typeface="微软雅黑" panose="020B0503020204020204" charset="-122"/>
                <a:ea typeface="微软雅黑" panose="020B0503020204020204" charset="-122"/>
                <a:cs typeface="+mn-ea"/>
                <a:sym typeface="+mn-lt"/>
              </a:rPr>
              <a:t>对方单位管理</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1977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4.5 </a:t>
            </a:r>
            <a:r>
              <a:rPr lang="zh-CN" altLang="en-US" sz="3000" kern="0" dirty="0" smtClean="0">
                <a:solidFill>
                  <a:srgbClr val="005A9E"/>
                </a:solidFill>
                <a:latin typeface="微软雅黑" panose="020B0503020204020204" charset="-122"/>
                <a:ea typeface="微软雅黑" panose="020B0503020204020204" charset="-122"/>
                <a:cs typeface="+mn-ea"/>
                <a:sym typeface="+mn-lt"/>
              </a:rPr>
              <a:t>基建账</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6890" y="2950845"/>
            <a:ext cx="2997200" cy="1337945"/>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在建工程等基建类科目需要按照基建财务规则设置下级科目并做项目核算</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238" y="1405076"/>
            <a:ext cx="7825365" cy="4429984"/>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7003" y="1405208"/>
            <a:ext cx="10065040" cy="50673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基建账发生业务与其他业务逻辑处理相同</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976" y="2286975"/>
            <a:ext cx="11160082" cy="3036528"/>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8" name="矩形 7"/>
          <p:cNvSpPr/>
          <p:nvPr/>
        </p:nvSpPr>
        <p:spPr>
          <a:xfrm>
            <a:off x="517001" y="94201"/>
            <a:ext cx="1977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4.5 </a:t>
            </a:r>
            <a:r>
              <a:rPr lang="zh-CN" altLang="en-US" sz="3000" kern="0" dirty="0" smtClean="0">
                <a:solidFill>
                  <a:srgbClr val="005A9E"/>
                </a:solidFill>
                <a:latin typeface="微软雅黑" panose="020B0503020204020204" charset="-122"/>
                <a:ea typeface="微软雅黑" panose="020B0503020204020204" charset="-122"/>
                <a:cs typeface="+mn-ea"/>
                <a:sym typeface="+mn-lt"/>
              </a:rPr>
              <a:t>基建账</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4.6 </a:t>
            </a:r>
            <a:r>
              <a:rPr lang="zh-CN" altLang="en-US" sz="3000" kern="0" dirty="0" smtClean="0">
                <a:solidFill>
                  <a:srgbClr val="005A9E"/>
                </a:solidFill>
                <a:latin typeface="微软雅黑" panose="020B0503020204020204" charset="-122"/>
                <a:ea typeface="微软雅黑" panose="020B0503020204020204" charset="-122"/>
                <a:cs typeface="+mn-ea"/>
                <a:sym typeface="+mn-lt"/>
              </a:rPr>
              <a:t>报表</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6890" y="2818130"/>
            <a:ext cx="3325495" cy="1753235"/>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按期间分析导致财务会计与预算会计差异的科目发生数，并可以穿透查询相对应导致差异的具体凭证。</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7525" y="1454150"/>
            <a:ext cx="7396480" cy="4248150"/>
          </a:xfrm>
          <a:prstGeom prst="rect">
            <a:avLst/>
          </a:prstGeom>
          <a:ln>
            <a:solidFill>
              <a:schemeClr val="accent1"/>
            </a:solidFill>
          </a:ln>
          <a:effectLst>
            <a:outerShdw blurRad="50800" dist="38100" dir="2700000" algn="tl" rotWithShape="0">
              <a:prstClr val="black">
                <a:alpha val="40000"/>
              </a:prstClr>
            </a:outerShdw>
          </a:effectLst>
        </p:spPr>
      </p:pic>
      <p:sp>
        <p:nvSpPr>
          <p:cNvPr id="8" name="TextBox 3"/>
          <p:cNvSpPr txBox="1"/>
          <p:nvPr/>
        </p:nvSpPr>
        <p:spPr>
          <a:xfrm>
            <a:off x="516927" y="2357537"/>
            <a:ext cx="1706880" cy="460375"/>
          </a:xfrm>
          <a:prstGeom prst="rect">
            <a:avLst/>
          </a:prstGeom>
          <a:noFill/>
        </p:spPr>
        <p:txBody>
          <a:bodyPr wrap="none" rtlCol="0">
            <a:spAutoFit/>
          </a:bodyPr>
          <a:lstStyle/>
          <a:p>
            <a:pPr algn="l"/>
            <a:r>
              <a:rPr lang="zh-CN" altLang="en-US" sz="2400" dirty="0" smtClean="0">
                <a:solidFill>
                  <a:srgbClr val="005A9E"/>
                </a:solidFill>
                <a:latin typeface="微软雅黑" panose="020B0503020204020204" charset="-122"/>
                <a:ea typeface="微软雅黑" panose="020B0503020204020204" charset="-122"/>
              </a:rPr>
              <a:t>差异调节表</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6890" y="2943225"/>
            <a:ext cx="3198495"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自动生成差异情况表，实时检查财务会计与预算会计平衡。</a:t>
            </a:r>
          </a:p>
        </p:txBody>
      </p:sp>
      <p:grpSp>
        <p:nvGrpSpPr>
          <p:cNvPr id="13" name="组合 12"/>
          <p:cNvGrpSpPr/>
          <p:nvPr/>
        </p:nvGrpSpPr>
        <p:grpSpPr>
          <a:xfrm>
            <a:off x="4578350" y="890270"/>
            <a:ext cx="6421120" cy="5507990"/>
            <a:chOff x="2207568" y="1464640"/>
            <a:chExt cx="6250285" cy="5492752"/>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7568" y="1464640"/>
              <a:ext cx="6250285" cy="5492752"/>
            </a:xfrm>
            <a:prstGeom prst="rect">
              <a:avLst/>
            </a:prstGeom>
            <a:ln>
              <a:solidFill>
                <a:schemeClr val="accent1"/>
              </a:solidFill>
            </a:ln>
            <a:effectLst>
              <a:outerShdw blurRad="50800" dist="38100" dir="2700000" algn="tl" rotWithShape="0">
                <a:prstClr val="black">
                  <a:alpha val="40000"/>
                </a:prstClr>
              </a:outerShdw>
            </a:effectLst>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9576" y="1755104"/>
              <a:ext cx="6178277" cy="4848225"/>
            </a:xfrm>
            <a:prstGeom prst="rect">
              <a:avLst/>
            </a:prstGeom>
          </p:spPr>
        </p:pic>
      </p:grpSp>
      <p:sp>
        <p:nvSpPr>
          <p:cNvPr id="5" name="矩形 4"/>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4.6 </a:t>
            </a:r>
            <a:r>
              <a:rPr lang="zh-CN" altLang="en-US" sz="3000" kern="0" dirty="0" smtClean="0">
                <a:solidFill>
                  <a:srgbClr val="005A9E"/>
                </a:solidFill>
                <a:latin typeface="微软雅黑" panose="020B0503020204020204" charset="-122"/>
                <a:ea typeface="微软雅黑" panose="020B0503020204020204" charset="-122"/>
                <a:cs typeface="+mn-ea"/>
                <a:sym typeface="+mn-lt"/>
              </a:rPr>
              <a:t>报表</a:t>
            </a:r>
          </a:p>
        </p:txBody>
      </p:sp>
      <p:sp>
        <p:nvSpPr>
          <p:cNvPr id="9" name="TextBox 3"/>
          <p:cNvSpPr txBox="1"/>
          <p:nvPr/>
        </p:nvSpPr>
        <p:spPr>
          <a:xfrm>
            <a:off x="516927" y="2482632"/>
            <a:ext cx="1706880" cy="460375"/>
          </a:xfrm>
          <a:prstGeom prst="rect">
            <a:avLst/>
          </a:prstGeom>
          <a:noFill/>
        </p:spPr>
        <p:txBody>
          <a:bodyPr wrap="none" rtlCol="0">
            <a:spAutoFit/>
          </a:bodyPr>
          <a:lstStyle/>
          <a:p>
            <a:pPr algn="l"/>
            <a:r>
              <a:rPr lang="zh-CN" altLang="en-US" sz="2400" dirty="0" smtClean="0">
                <a:solidFill>
                  <a:srgbClr val="005A9E"/>
                </a:solidFill>
                <a:latin typeface="微软雅黑" panose="020B0503020204020204" charset="-122"/>
                <a:ea typeface="微软雅黑" panose="020B0503020204020204" charset="-122"/>
              </a:rPr>
              <a:t>差异调节表</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516890" y="2967990"/>
            <a:ext cx="3660140"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内置财务会计报表模板、预算会计报表模板，一键生成报表</a:t>
            </a:r>
            <a:r>
              <a:rPr lang="en-US" altLang="zh-CN" dirty="0" smtClean="0">
                <a:solidFill>
                  <a:schemeClr val="tx1">
                    <a:lumMod val="65000"/>
                    <a:lumOff val="35000"/>
                  </a:schemeClr>
                </a:solidFill>
                <a:latin typeface="微软雅黑" panose="020B0503020204020204" charset="-122"/>
                <a:ea typeface="微软雅黑" panose="020B0503020204020204" charset="-122"/>
                <a:sym typeface="+mn-ea"/>
              </a:rPr>
              <a:t>     </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7115" y="890905"/>
            <a:ext cx="7121525" cy="4180840"/>
          </a:xfrm>
          <a:prstGeom prst="rect">
            <a:avLst/>
          </a:prstGeom>
          <a:ln>
            <a:solidFill>
              <a:schemeClr val="accent1"/>
            </a:solidFill>
          </a:ln>
          <a:effectLst>
            <a:outerShdw blurRad="50800" dist="38100" dir="2700000" algn="tl" rotWithShape="0">
              <a:prstClr val="black">
                <a:alpha val="40000"/>
              </a:prstClr>
            </a:outerShdw>
          </a:effectLst>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8860" y="4963865"/>
            <a:ext cx="9000066" cy="1561236"/>
          </a:xfrm>
          <a:prstGeom prst="rect">
            <a:avLst/>
          </a:prstGeom>
          <a:ln>
            <a:solidFill>
              <a:schemeClr val="accent1"/>
            </a:solidFill>
          </a:ln>
          <a:effectLst>
            <a:outerShdw blurRad="50800" dist="38100" dir="2700000" algn="tl" rotWithShape="0">
              <a:prstClr val="black">
                <a:alpha val="40000"/>
              </a:prstClr>
            </a:outerShdw>
          </a:effectLst>
        </p:spPr>
      </p:pic>
      <p:sp>
        <p:nvSpPr>
          <p:cNvPr id="8" name="TextBox 3"/>
          <p:cNvSpPr txBox="1"/>
          <p:nvPr/>
        </p:nvSpPr>
        <p:spPr>
          <a:xfrm>
            <a:off x="516927" y="2507397"/>
            <a:ext cx="2011680" cy="460375"/>
          </a:xfrm>
          <a:prstGeom prst="rect">
            <a:avLst/>
          </a:prstGeom>
          <a:noFill/>
        </p:spPr>
        <p:txBody>
          <a:bodyPr wrap="none" rtlCol="0">
            <a:spAutoFit/>
          </a:bodyPr>
          <a:lstStyle/>
          <a:p>
            <a:pPr algn="l"/>
            <a:r>
              <a:rPr lang="zh-CN" altLang="en-US" sz="2400" dirty="0" smtClean="0">
                <a:solidFill>
                  <a:srgbClr val="005A9E"/>
                </a:solidFill>
                <a:latin typeface="微软雅黑" panose="020B0503020204020204" charset="-122"/>
                <a:ea typeface="微软雅黑" panose="020B0503020204020204" charset="-122"/>
              </a:rPr>
              <a:t>内置其他报表</a:t>
            </a:r>
          </a:p>
        </p:txBody>
      </p:sp>
      <p:sp>
        <p:nvSpPr>
          <p:cNvPr id="5" name="矩形 4"/>
          <p:cNvSpPr/>
          <p:nvPr/>
        </p:nvSpPr>
        <p:spPr>
          <a:xfrm>
            <a:off x="517001" y="94201"/>
            <a:ext cx="1596390" cy="553085"/>
          </a:xfrm>
          <a:prstGeom prst="rect">
            <a:avLst/>
          </a:prstGeom>
        </p:spPr>
        <p:txBody>
          <a:bodyPr wrap="none">
            <a:spAutoFit/>
          </a:bodyPr>
          <a:lstStyle/>
          <a:p>
            <a:pPr defTabSz="913765">
              <a:spcBef>
                <a:spcPts val="0"/>
              </a:spcBef>
              <a:spcAft>
                <a:spcPts val="0"/>
              </a:spcAft>
              <a:defRPr/>
            </a:pPr>
            <a:r>
              <a:rPr lang="en-US" altLang="zh-CN" sz="3000" kern="0" dirty="0" smtClean="0">
                <a:solidFill>
                  <a:srgbClr val="005A9E"/>
                </a:solidFill>
                <a:latin typeface="微软雅黑" panose="020B0503020204020204" charset="-122"/>
                <a:ea typeface="微软雅黑" panose="020B0503020204020204" charset="-122"/>
                <a:cs typeface="+mn-ea"/>
                <a:sym typeface="+mn-lt"/>
              </a:rPr>
              <a:t>4.6 </a:t>
            </a:r>
            <a:r>
              <a:rPr lang="zh-CN" altLang="en-US" sz="3000" kern="0" dirty="0" smtClean="0">
                <a:solidFill>
                  <a:srgbClr val="005A9E"/>
                </a:solidFill>
                <a:latin typeface="微软雅黑" panose="020B0503020204020204" charset="-122"/>
                <a:ea typeface="微软雅黑" panose="020B0503020204020204" charset="-122"/>
                <a:cs typeface="+mn-ea"/>
                <a:sym typeface="+mn-lt"/>
              </a:rPr>
              <a:t>报表</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4" name="直接连接符 13"/>
          <p:cNvCxnSpPr/>
          <p:nvPr/>
        </p:nvCxnSpPr>
        <p:spPr>
          <a:xfrm flipV="1">
            <a:off x="4933315" y="3206017"/>
            <a:ext cx="3636027" cy="5813"/>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515205" y="2173124"/>
            <a:ext cx="2449676" cy="2449676"/>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4847861" y="2101369"/>
            <a:ext cx="3840480" cy="829945"/>
          </a:xfrm>
          <a:prstGeom prst="rect">
            <a:avLst/>
          </a:prstGeom>
        </p:spPr>
        <p:txBody>
          <a:bodyPr wrap="none" lIns="91440" tIns="45720" rIns="91440" bIns="45720">
            <a:spAutoFit/>
          </a:bodyPr>
          <a:lstStyle/>
          <a:p>
            <a:pPr algn="l" defTabSz="913765">
              <a:spcBef>
                <a:spcPts val="0"/>
              </a:spcBef>
              <a:spcAft>
                <a:spcPts val="0"/>
              </a:spcAft>
              <a:defRPr/>
            </a:pPr>
            <a:r>
              <a:rPr lang="zh-CN" altLang="en-US" sz="4800" b="1" kern="0" dirty="0">
                <a:solidFill>
                  <a:srgbClr val="005A9E"/>
                </a:solidFill>
                <a:latin typeface="微软雅黑" panose="020B0503020204020204" charset="-122"/>
                <a:ea typeface="微软雅黑" panose="020B0503020204020204" charset="-122"/>
                <a:cs typeface="+mn-ea"/>
                <a:sym typeface="+mn-lt"/>
              </a:rPr>
              <a:t>外围系统应对</a:t>
            </a:r>
          </a:p>
        </p:txBody>
      </p:sp>
      <p:cxnSp>
        <p:nvCxnSpPr>
          <p:cNvPr id="26" name="直接连接符 25"/>
          <p:cNvCxnSpPr/>
          <p:nvPr/>
        </p:nvCxnSpPr>
        <p:spPr>
          <a:xfrm flipV="1">
            <a:off x="4271797" y="1604797"/>
            <a:ext cx="0" cy="3744416"/>
          </a:xfrm>
          <a:prstGeom prst="line">
            <a:avLst/>
          </a:prstGeom>
          <a:noFill/>
          <a:ln w="12700" cap="flat" cmpd="sng" algn="ctr">
            <a:solidFill>
              <a:sysClr val="windowText" lastClr="000000"/>
            </a:solidFill>
            <a:prstDash val="dash"/>
          </a:ln>
          <a:effectLst/>
        </p:spPr>
      </p:cxnSp>
      <p:sp>
        <p:nvSpPr>
          <p:cNvPr id="27" name="矩形 26"/>
          <p:cNvSpPr/>
          <p:nvPr/>
        </p:nvSpPr>
        <p:spPr>
          <a:xfrm>
            <a:off x="0" y="6679669"/>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2315773" y="2531051"/>
            <a:ext cx="847903" cy="17329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665" b="1" i="0" u="none" strike="noStrike" kern="0" cap="none" spc="0" normalizeH="0" baseline="0" noProof="0" dirty="0" smtClean="0">
                <a:ln>
                  <a:noFill/>
                </a:ln>
                <a:solidFill>
                  <a:sysClr val="window" lastClr="FFFFFF"/>
                </a:solidFill>
                <a:effectLst/>
                <a:uLnTx/>
                <a:uFillTx/>
                <a:cs typeface="+mn-ea"/>
                <a:sym typeface="+mn-lt"/>
              </a:rPr>
              <a:t>5</a:t>
            </a:r>
          </a:p>
        </p:txBody>
      </p:sp>
      <p:sp>
        <p:nvSpPr>
          <p:cNvPr id="29" name="矩形 28"/>
          <p:cNvSpPr/>
          <p:nvPr/>
        </p:nvSpPr>
        <p:spPr>
          <a:xfrm>
            <a:off x="4846373" y="3374261"/>
            <a:ext cx="17233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网上报账系统</a:t>
            </a:r>
          </a:p>
        </p:txBody>
      </p:sp>
      <p:sp>
        <p:nvSpPr>
          <p:cNvPr id="3" name="矩形 2"/>
          <p:cNvSpPr/>
          <p:nvPr/>
        </p:nvSpPr>
        <p:spPr>
          <a:xfrm>
            <a:off x="517001" y="94201"/>
            <a:ext cx="5872480" cy="583565"/>
          </a:xfrm>
          <a:prstGeom prst="rect">
            <a:avLst/>
          </a:prstGeom>
        </p:spPr>
        <p:txBody>
          <a:bodyPr wrap="none">
            <a:spAutoFit/>
          </a:bodyPr>
          <a:lstStyle/>
          <a:p>
            <a:pPr defTabSz="913765">
              <a:defRPr/>
            </a:pPr>
            <a:r>
              <a:rPr lang="zh-CN" altLang="en-US" sz="3200" kern="0" dirty="0">
                <a:solidFill>
                  <a:srgbClr val="005A9E"/>
                </a:solidFill>
                <a:latin typeface="微软雅黑" panose="020B0503020204020204" charset="-122"/>
                <a:ea typeface="微软雅黑" panose="020B0503020204020204" charset="-122"/>
                <a:cs typeface="+mn-ea"/>
                <a:sym typeface="+mn-lt"/>
              </a:rPr>
              <a:t>政府会计改革系统应对要点解析</a:t>
            </a:r>
            <a:endParaRPr lang="zh-CN" altLang="zh-CN" sz="3200" kern="0" dirty="0">
              <a:solidFill>
                <a:srgbClr val="005A9E"/>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7" name="矩形 6"/>
          <p:cNvSpPr/>
          <p:nvPr/>
        </p:nvSpPr>
        <p:spPr>
          <a:xfrm>
            <a:off x="6964733" y="3374196"/>
            <a:ext cx="17233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合同备案系统</a:t>
            </a:r>
          </a:p>
        </p:txBody>
      </p:sp>
      <p:sp>
        <p:nvSpPr>
          <p:cNvPr id="9" name="矩形 8"/>
          <p:cNvSpPr/>
          <p:nvPr/>
        </p:nvSpPr>
        <p:spPr>
          <a:xfrm>
            <a:off x="6964733" y="4078411"/>
            <a:ext cx="2180590" cy="345440"/>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5" name="矩形 4"/>
          <p:cNvSpPr/>
          <p:nvPr/>
        </p:nvSpPr>
        <p:spPr>
          <a:xfrm>
            <a:off x="4846373" y="4078411"/>
            <a:ext cx="2201885" cy="346249"/>
          </a:xfrm>
          <a:prstGeom prst="rect">
            <a:avLst/>
          </a:prstGeom>
        </p:spPr>
        <p:txBody>
          <a:bodyPr wrap="none" lIns="68580" tIns="34290" rIns="68580" bIns="34290">
            <a:spAutoFit/>
          </a:bodyPr>
          <a:lstStyle/>
          <a:p>
            <a:pPr marL="214630" indent="-214630" algn="l">
              <a:buFont typeface="Wingdings" panose="05000000000000000000" pitchFamily="2" charset="2"/>
              <a:buChar char="l"/>
            </a:pPr>
            <a:r>
              <a:rPr lang="zh-CN" altLang="en-US" b="1" kern="0" dirty="0" smtClean="0">
                <a:solidFill>
                  <a:srgbClr val="005A9E"/>
                </a:solidFill>
                <a:latin typeface="微软雅黑" panose="020B0503020204020204" charset="-122"/>
                <a:ea typeface="微软雅黑" panose="020B0503020204020204" charset="-122"/>
                <a:cs typeface="+mn-ea"/>
                <a:sym typeface="+mn-lt"/>
              </a:rPr>
              <a:t>合同网上审签系统</a:t>
            </a:r>
            <a:endParaRPr lang="zh-CN" altLang="en-US" b="1" kern="0" dirty="0">
              <a:solidFill>
                <a:srgbClr val="005A9E"/>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25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5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5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7" grpId="0"/>
      <p:bldP spid="9"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3"/>
          <p:cNvSpPr/>
          <p:nvPr/>
        </p:nvSpPr>
        <p:spPr>
          <a:xfrm>
            <a:off x="1146463" y="1332642"/>
            <a:ext cx="3416320" cy="523220"/>
          </a:xfrm>
          <a:prstGeom prst="rect">
            <a:avLst/>
          </a:prstGeom>
        </p:spPr>
        <p:txBody>
          <a:bodyPr wrap="none">
            <a:spAutoFit/>
          </a:bodyPr>
          <a:lstStyle/>
          <a:p>
            <a:r>
              <a:rPr lang="zh-CN" altLang="en-US" sz="2800" dirty="0" smtClean="0">
                <a:solidFill>
                  <a:schemeClr val="tx1">
                    <a:lumMod val="65000"/>
                    <a:lumOff val="35000"/>
                  </a:schemeClr>
                </a:solidFill>
                <a:latin typeface="微软雅黑" panose="020B0503020204020204" charset="-122"/>
                <a:ea typeface="微软雅黑" panose="020B0503020204020204" charset="-122"/>
              </a:rPr>
              <a:t>必须分析判断的问题</a:t>
            </a:r>
            <a:endParaRPr lang="zh-CN" altLang="en-US" sz="2800"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4"/>
          <p:cNvSpPr/>
          <p:nvPr/>
        </p:nvSpPr>
        <p:spPr>
          <a:xfrm>
            <a:off x="1167765" y="2701394"/>
            <a:ext cx="5212080" cy="768350"/>
          </a:xfrm>
          <a:prstGeom prst="rect">
            <a:avLst/>
          </a:prstGeom>
        </p:spPr>
        <p:txBody>
          <a:bodyPr wrap="none">
            <a:spAutoFit/>
          </a:bodyPr>
          <a:lstStyle/>
          <a:p>
            <a:pPr algn="l"/>
            <a:r>
              <a:rPr lang="zh-CN" altLang="en-US" sz="4400" b="1" dirty="0">
                <a:solidFill>
                  <a:srgbClr val="005A9E"/>
                </a:solidFill>
                <a:latin typeface="微软雅黑" panose="020B0503020204020204" charset="-122"/>
                <a:ea typeface="微软雅黑" panose="020B0503020204020204" charset="-122"/>
              </a:rPr>
              <a:t>是否要做预算会计？</a:t>
            </a:r>
          </a:p>
        </p:txBody>
      </p:sp>
      <p:sp>
        <p:nvSpPr>
          <p:cNvPr id="45" name="矩形 45"/>
          <p:cNvSpPr/>
          <p:nvPr/>
        </p:nvSpPr>
        <p:spPr>
          <a:xfrm>
            <a:off x="1167765" y="1969212"/>
            <a:ext cx="8006080" cy="768350"/>
          </a:xfrm>
          <a:prstGeom prst="rect">
            <a:avLst/>
          </a:prstGeom>
        </p:spPr>
        <p:txBody>
          <a:bodyPr wrap="none">
            <a:spAutoFit/>
          </a:bodyPr>
          <a:lstStyle/>
          <a:p>
            <a:pPr algn="l"/>
            <a:r>
              <a:rPr lang="zh-CN" altLang="en-US" sz="4400" b="1" dirty="0">
                <a:solidFill>
                  <a:srgbClr val="005A9E"/>
                </a:solidFill>
                <a:latin typeface="微软雅黑" panose="020B0503020204020204" charset="-122"/>
                <a:ea typeface="微软雅黑" panose="020B0503020204020204" charset="-122"/>
              </a:rPr>
              <a:t>权责发生制的财务会计怎么做？</a:t>
            </a:r>
          </a:p>
        </p:txBody>
      </p:sp>
      <p:sp>
        <p:nvSpPr>
          <p:cNvPr id="46" name="矩形 46"/>
          <p:cNvSpPr/>
          <p:nvPr/>
        </p:nvSpPr>
        <p:spPr>
          <a:xfrm>
            <a:off x="1146463" y="3469897"/>
            <a:ext cx="8006080" cy="768350"/>
          </a:xfrm>
          <a:prstGeom prst="rect">
            <a:avLst/>
          </a:prstGeom>
        </p:spPr>
        <p:txBody>
          <a:bodyPr wrap="none">
            <a:spAutoFit/>
          </a:bodyPr>
          <a:lstStyle/>
          <a:p>
            <a:pPr algn="l"/>
            <a:r>
              <a:rPr lang="zh-CN" altLang="en-US" sz="4400" b="1" dirty="0">
                <a:solidFill>
                  <a:srgbClr val="005A9E"/>
                </a:solidFill>
                <a:latin typeface="微软雅黑" panose="020B0503020204020204" charset="-122"/>
                <a:ea typeface="微软雅黑" panose="020B0503020204020204" charset="-122"/>
              </a:rPr>
              <a:t>收付实现制的预算会计怎么做？</a:t>
            </a:r>
          </a:p>
        </p:txBody>
      </p:sp>
      <p:cxnSp>
        <p:nvCxnSpPr>
          <p:cNvPr id="47" name="直接连接符 47"/>
          <p:cNvCxnSpPr/>
          <p:nvPr/>
        </p:nvCxnSpPr>
        <p:spPr>
          <a:xfrm>
            <a:off x="1189990" y="1946116"/>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48" name="直接连接符 48"/>
          <p:cNvCxnSpPr/>
          <p:nvPr/>
        </p:nvCxnSpPr>
        <p:spPr>
          <a:xfrm>
            <a:off x="1146463" y="5041089"/>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69" name="矩形 51"/>
          <p:cNvSpPr/>
          <p:nvPr/>
        </p:nvSpPr>
        <p:spPr>
          <a:xfrm>
            <a:off x="1167765" y="5143500"/>
            <a:ext cx="7962900" cy="829945"/>
          </a:xfrm>
          <a:prstGeom prst="rect">
            <a:avLst/>
          </a:prstGeom>
        </p:spPr>
        <p:txBody>
          <a:bodyPr wrap="square">
            <a:spAutoFit/>
          </a:bodyPr>
          <a:lstStyle/>
          <a:p>
            <a:pPr algn="l">
              <a:lnSpc>
                <a:spcPct val="120000"/>
              </a:lnSpc>
              <a:spcBef>
                <a:spcPts val="0"/>
              </a:spcBef>
              <a:spcAft>
                <a:spcPts val="0"/>
              </a:spcAft>
            </a:pPr>
            <a:r>
              <a:rPr lang="zh-CN" altLang="en-US" sz="2000" dirty="0">
                <a:solidFill>
                  <a:schemeClr val="tx1">
                    <a:lumMod val="75000"/>
                    <a:lumOff val="25000"/>
                  </a:schemeClr>
                </a:solidFill>
                <a:latin typeface="微软雅黑" panose="020B0503020204020204" charset="-122"/>
                <a:ea typeface="微软雅黑" panose="020B0503020204020204" charset="-122"/>
              </a:rPr>
              <a:t>新政府</a:t>
            </a:r>
            <a:r>
              <a:rPr lang="zh-CN" altLang="en-US" sz="2000" dirty="0" smtClean="0">
                <a:solidFill>
                  <a:schemeClr val="tx1">
                    <a:lumMod val="75000"/>
                    <a:lumOff val="25000"/>
                  </a:schemeClr>
                </a:solidFill>
                <a:latin typeface="微软雅黑" panose="020B0503020204020204" charset="-122"/>
                <a:ea typeface="微软雅黑" panose="020B0503020204020204" charset="-122"/>
              </a:rPr>
              <a:t>会计</a:t>
            </a:r>
            <a:r>
              <a:rPr lang="zh-CN" altLang="en-US" sz="2000" dirty="0">
                <a:solidFill>
                  <a:schemeClr val="tx1">
                    <a:lumMod val="75000"/>
                    <a:lumOff val="25000"/>
                  </a:schemeClr>
                </a:solidFill>
                <a:latin typeface="微软雅黑" panose="020B0503020204020204" charset="-122"/>
                <a:ea typeface="微软雅黑" panose="020B0503020204020204" charset="-122"/>
              </a:rPr>
              <a:t>制度</a:t>
            </a:r>
            <a:r>
              <a:rPr lang="zh-CN" altLang="en-US" sz="2000" dirty="0" smtClean="0">
                <a:solidFill>
                  <a:schemeClr val="tx1">
                    <a:lumMod val="75000"/>
                    <a:lumOff val="25000"/>
                  </a:schemeClr>
                </a:solidFill>
                <a:latin typeface="微软雅黑" panose="020B0503020204020204" charset="-122"/>
                <a:ea typeface="微软雅黑" panose="020B0503020204020204" charset="-122"/>
              </a:rPr>
              <a:t>对于</a:t>
            </a:r>
            <a:r>
              <a:rPr lang="zh-CN" altLang="en-US" sz="2000" dirty="0">
                <a:solidFill>
                  <a:schemeClr val="tx1">
                    <a:lumMod val="75000"/>
                    <a:lumOff val="25000"/>
                  </a:schemeClr>
                </a:solidFill>
                <a:latin typeface="微软雅黑" panose="020B0503020204020204" charset="-122"/>
                <a:ea typeface="微软雅黑" panose="020B0503020204020204" charset="-122"/>
              </a:rPr>
              <a:t>会计职业判断</a:t>
            </a:r>
            <a:r>
              <a:rPr lang="zh-CN" altLang="en-US" sz="2000" dirty="0" smtClean="0">
                <a:solidFill>
                  <a:schemeClr val="tx1">
                    <a:lumMod val="75000"/>
                    <a:lumOff val="25000"/>
                  </a:schemeClr>
                </a:solidFill>
                <a:latin typeface="微软雅黑" panose="020B0503020204020204" charset="-122"/>
                <a:ea typeface="微软雅黑" panose="020B0503020204020204" charset="-122"/>
              </a:rPr>
              <a:t>有着更高</a:t>
            </a:r>
            <a:r>
              <a:rPr lang="zh-CN" altLang="en-US" sz="2000" dirty="0">
                <a:solidFill>
                  <a:schemeClr val="tx1">
                    <a:lumMod val="75000"/>
                    <a:lumOff val="25000"/>
                  </a:schemeClr>
                </a:solidFill>
                <a:latin typeface="微软雅黑" panose="020B0503020204020204" charset="-122"/>
                <a:ea typeface="微软雅黑" panose="020B0503020204020204" charset="-122"/>
              </a:rPr>
              <a:t>的要求</a:t>
            </a:r>
          </a:p>
          <a:p>
            <a:pPr algn="l">
              <a:lnSpc>
                <a:spcPct val="120000"/>
              </a:lnSpc>
              <a:spcBef>
                <a:spcPts val="0"/>
              </a:spcBef>
              <a:spcAft>
                <a:spcPts val="0"/>
              </a:spcAft>
            </a:pPr>
            <a:r>
              <a:rPr lang="zh-CN" altLang="en-US" sz="2000" dirty="0" smtClean="0">
                <a:solidFill>
                  <a:schemeClr val="tx1">
                    <a:lumMod val="75000"/>
                    <a:lumOff val="25000"/>
                  </a:schemeClr>
                </a:solidFill>
                <a:latin typeface="微软雅黑" panose="020B0503020204020204" charset="-122"/>
                <a:ea typeface="微软雅黑" panose="020B0503020204020204" charset="-122"/>
              </a:rPr>
              <a:t>会计核算信息质量一定</a:t>
            </a:r>
            <a:r>
              <a:rPr lang="zh-CN" altLang="en-US" sz="2000" dirty="0">
                <a:solidFill>
                  <a:schemeClr val="tx1">
                    <a:lumMod val="75000"/>
                    <a:lumOff val="25000"/>
                  </a:schemeClr>
                </a:solidFill>
                <a:latin typeface="微软雅黑" panose="020B0503020204020204" charset="-122"/>
                <a:ea typeface="微软雅黑" panose="020B0503020204020204" charset="-122"/>
              </a:rPr>
              <a:t>程度上取决于会计人员的职业判断力</a:t>
            </a:r>
          </a:p>
        </p:txBody>
      </p:sp>
      <p:pic>
        <p:nvPicPr>
          <p:cNvPr id="71" name="图片 3" descr="问号"/>
          <p:cNvPicPr>
            <a:picLocks noChangeAspect="1"/>
          </p:cNvPicPr>
          <p:nvPr/>
        </p:nvPicPr>
        <p:blipFill>
          <a:blip r:embed="rId3"/>
          <a:stretch>
            <a:fillRect/>
          </a:stretch>
        </p:blipFill>
        <p:spPr>
          <a:xfrm>
            <a:off x="8768715" y="1490980"/>
            <a:ext cx="3110865" cy="4151630"/>
          </a:xfrm>
          <a:prstGeom prst="rect">
            <a:avLst/>
          </a:prstGeom>
        </p:spPr>
      </p:pic>
      <p:sp>
        <p:nvSpPr>
          <p:cNvPr id="73" name="矩形 4"/>
          <p:cNvSpPr/>
          <p:nvPr/>
        </p:nvSpPr>
        <p:spPr>
          <a:xfrm>
            <a:off x="1136303" y="4157261"/>
            <a:ext cx="4094480" cy="768350"/>
          </a:xfrm>
          <a:prstGeom prst="rect">
            <a:avLst/>
          </a:prstGeom>
        </p:spPr>
        <p:txBody>
          <a:bodyPr wrap="none">
            <a:spAutoFit/>
          </a:bodyPr>
          <a:lstStyle/>
          <a:p>
            <a:pPr algn="l"/>
            <a:r>
              <a:rPr lang="zh-CN" altLang="en-US" sz="4400" b="1" dirty="0">
                <a:solidFill>
                  <a:srgbClr val="005A9E"/>
                </a:solidFill>
                <a:latin typeface="微软雅黑" panose="020B0503020204020204" charset="-122"/>
                <a:ea typeface="微软雅黑" panose="020B0503020204020204" charset="-122"/>
              </a:rPr>
              <a:t>判断是否正确？</a:t>
            </a:r>
          </a:p>
        </p:txBody>
      </p:sp>
      <p:sp>
        <p:nvSpPr>
          <p:cNvPr id="3" name="矩形 2"/>
          <p:cNvSpPr/>
          <p:nvPr/>
        </p:nvSpPr>
        <p:spPr>
          <a:xfrm>
            <a:off x="517001" y="94201"/>
            <a:ext cx="9037320" cy="583565"/>
          </a:xfrm>
          <a:prstGeom prst="rect">
            <a:avLst/>
          </a:prstGeom>
        </p:spPr>
        <p:txBody>
          <a:bodyPr wrap="none">
            <a:spAutoFit/>
          </a:bodyPr>
          <a:lstStyle/>
          <a:p>
            <a:pPr algn="l"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1.2 </a:t>
            </a:r>
            <a:r>
              <a:rPr lang="zh-CN" altLang="zh-CN" sz="3200" kern="0" dirty="0">
                <a:solidFill>
                  <a:srgbClr val="005A9E"/>
                </a:solidFill>
                <a:latin typeface="微软雅黑" panose="020B0503020204020204" charset="-122"/>
                <a:ea typeface="微软雅黑" panose="020B0503020204020204" charset="-122"/>
                <a:cs typeface="+mn-ea"/>
                <a:sym typeface="+mn-lt"/>
              </a:rPr>
              <a:t>制度改革影响与困难—财务人员增加职业判断</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500"/>
                                        <p:tgtEl>
                                          <p:spTgt spid="4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anim calcmode="lin" valueType="num">
                                      <p:cBhvr>
                                        <p:cTn id="16" dur="500" fill="hold"/>
                                        <p:tgtEl>
                                          <p:spTgt spid="45"/>
                                        </p:tgtEl>
                                        <p:attrNameLst>
                                          <p:attrName>ppt_x</p:attrName>
                                        </p:attrNameLst>
                                      </p:cBhvr>
                                      <p:tavLst>
                                        <p:tav tm="0">
                                          <p:val>
                                            <p:strVal val="#ppt_x"/>
                                          </p:val>
                                        </p:tav>
                                        <p:tav tm="100000">
                                          <p:val>
                                            <p:strVal val="#ppt_x"/>
                                          </p:val>
                                        </p:tav>
                                      </p:tavLst>
                                    </p:anim>
                                    <p:anim calcmode="lin" valueType="num">
                                      <p:cBhvr>
                                        <p:cTn id="17" dur="500" fill="hold"/>
                                        <p:tgtEl>
                                          <p:spTgt spid="4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anim calcmode="lin" valueType="num">
                                      <p:cBhvr>
                                        <p:cTn id="28" dur="500" fill="hold"/>
                                        <p:tgtEl>
                                          <p:spTgt spid="46"/>
                                        </p:tgtEl>
                                        <p:attrNameLst>
                                          <p:attrName>ppt_x</p:attrName>
                                        </p:attrNameLst>
                                      </p:cBhvr>
                                      <p:tavLst>
                                        <p:tav tm="0">
                                          <p:val>
                                            <p:strVal val="#ppt_x"/>
                                          </p:val>
                                        </p:tav>
                                        <p:tav tm="100000">
                                          <p:val>
                                            <p:strVal val="#ppt_x"/>
                                          </p:val>
                                        </p:tav>
                                      </p:tavLst>
                                    </p:anim>
                                    <p:anim calcmode="lin" valueType="num">
                                      <p:cBhvr>
                                        <p:cTn id="29" dur="5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anim calcmode="lin" valueType="num">
                                      <p:cBhvr>
                                        <p:cTn id="34" dur="500" fill="hold"/>
                                        <p:tgtEl>
                                          <p:spTgt spid="73"/>
                                        </p:tgtEl>
                                        <p:attrNameLst>
                                          <p:attrName>ppt_x</p:attrName>
                                        </p:attrNameLst>
                                      </p:cBhvr>
                                      <p:tavLst>
                                        <p:tav tm="0">
                                          <p:val>
                                            <p:strVal val="#ppt_x"/>
                                          </p:val>
                                        </p:tav>
                                        <p:tav tm="100000">
                                          <p:val>
                                            <p:strVal val="#ppt_x"/>
                                          </p:val>
                                        </p:tav>
                                      </p:tavLst>
                                    </p:anim>
                                    <p:anim calcmode="lin" valueType="num">
                                      <p:cBhvr>
                                        <p:cTn id="35" dur="500" fill="hold"/>
                                        <p:tgtEl>
                                          <p:spTgt spid="7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left)">
                                      <p:cBhvr>
                                        <p:cTn id="39" dur="500"/>
                                        <p:tgtEl>
                                          <p:spTgt spid="48"/>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left)">
                                      <p:cBhvr>
                                        <p:cTn id="4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69" grpId="0"/>
      <p:bldP spid="7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5.1 网上报账系统</a:t>
            </a:r>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516632" y="892604"/>
            <a:ext cx="11416457" cy="506730"/>
          </a:xfrm>
          <a:prstGeom prst="rect">
            <a:avLst/>
          </a:prstGeom>
        </p:spPr>
        <p:txBody>
          <a:bodyPr wrap="square">
            <a:spAutoFit/>
          </a:bodyPr>
          <a:lstStyle/>
          <a:p>
            <a:pPr indent="0">
              <a:lnSpc>
                <a:spcPct val="150000"/>
              </a:lnSpc>
              <a:spcBef>
                <a:spcPts val="0"/>
              </a:spcBef>
              <a:spcAft>
                <a:spcPts val="0"/>
              </a:spcAft>
              <a:buNone/>
            </a:pP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修改</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后台定义，保持前端网报流程及业务方式基本不变，</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如网上</a:t>
            </a:r>
            <a:r>
              <a:rPr lang="zh-CN" altLang="en-US" dirty="0">
                <a:solidFill>
                  <a:schemeClr val="tx1">
                    <a:lumMod val="65000"/>
                    <a:lumOff val="35000"/>
                  </a:schemeClr>
                </a:solidFill>
                <a:latin typeface="微软雅黑" panose="020B0503020204020204" charset="-122"/>
                <a:ea typeface="微软雅黑" panose="020B0503020204020204" charset="-122"/>
                <a:sym typeface="+mn-ea"/>
              </a:rPr>
              <a:t>申请借款需明确具体经济</a:t>
            </a:r>
            <a:r>
              <a:rPr lang="zh-CN" altLang="en-US" dirty="0" smtClean="0">
                <a:solidFill>
                  <a:schemeClr val="tx1">
                    <a:lumMod val="65000"/>
                    <a:lumOff val="35000"/>
                  </a:schemeClr>
                </a:solidFill>
                <a:latin typeface="微软雅黑" panose="020B0503020204020204" charset="-122"/>
                <a:ea typeface="微软雅黑" panose="020B0503020204020204" charset="-122"/>
                <a:sym typeface="+mn-ea"/>
              </a:rPr>
              <a:t>科目</a:t>
            </a:r>
          </a:p>
        </p:txBody>
      </p:sp>
      <p:pic>
        <p:nvPicPr>
          <p:cNvPr id="14" name="图片 13" descr="网上报账"/>
          <p:cNvPicPr>
            <a:picLocks noChangeAspect="1"/>
          </p:cNvPicPr>
          <p:nvPr/>
        </p:nvPicPr>
        <p:blipFill>
          <a:blip r:embed="rId3"/>
          <a:stretch>
            <a:fillRect/>
          </a:stretch>
        </p:blipFill>
        <p:spPr>
          <a:xfrm>
            <a:off x="516632" y="1634939"/>
            <a:ext cx="5457081" cy="3086716"/>
          </a:xfrm>
          <a:prstGeom prst="rect">
            <a:avLst/>
          </a:prstGeom>
          <a:ln>
            <a:solidFill>
              <a:schemeClr val="accent1"/>
            </a:solidFill>
          </a:ln>
          <a:effectLst>
            <a:outerShdw blurRad="50800" dist="38100" dir="2700000" algn="tl" rotWithShape="0">
              <a:prstClr val="black">
                <a:alpha val="40000"/>
              </a:prstClr>
            </a:outerShdw>
          </a:effectLst>
        </p:spPr>
      </p:pic>
      <p:pic>
        <p:nvPicPr>
          <p:cNvPr id="15" name="图片 14" descr="C:\Users\Administrator\AppData\Local\YNote\data\qq497A7A71036B9582DEE1478AB07618DB\494d8cc943b441209554e8202651a4e1\clipboard.png"/>
          <p:cNvPicPr/>
          <p:nvPr/>
        </p:nvPicPr>
        <p:blipFill>
          <a:blip r:embed="rId4"/>
          <a:srcRect/>
          <a:stretch>
            <a:fillRect/>
          </a:stretch>
        </p:blipFill>
        <p:spPr bwMode="auto">
          <a:xfrm>
            <a:off x="3853815" y="1635125"/>
            <a:ext cx="7687310" cy="3973195"/>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rcRect r="7005"/>
          <a:stretch>
            <a:fillRect/>
          </a:stretch>
        </p:blipFill>
        <p:spPr>
          <a:xfrm>
            <a:off x="516890" y="3383280"/>
            <a:ext cx="11024870" cy="3068955"/>
          </a:xfrm>
          <a:prstGeom prst="rect">
            <a:avLst/>
          </a:prstGeom>
          <a:ln>
            <a:solidFill>
              <a:schemeClr val="accent1"/>
            </a:solidFill>
          </a:ln>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3704590" y="3373755"/>
            <a:ext cx="6499225" cy="4686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13" name="矩形 12"/>
          <p:cNvSpPr/>
          <p:nvPr/>
        </p:nvSpPr>
        <p:spPr>
          <a:xfrm>
            <a:off x="3704590" y="4721860"/>
            <a:ext cx="6499225" cy="4762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17" name="Freeform 5"/>
          <p:cNvSpPr/>
          <p:nvPr/>
        </p:nvSpPr>
        <p:spPr bwMode="auto">
          <a:xfrm>
            <a:off x="1600200" y="3324860"/>
            <a:ext cx="193040" cy="2162175"/>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18" name="Freeform 6"/>
          <p:cNvSpPr/>
          <p:nvPr/>
        </p:nvSpPr>
        <p:spPr bwMode="auto">
          <a:xfrm>
            <a:off x="1600200" y="1789853"/>
            <a:ext cx="193040" cy="1535007"/>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19" name="Freeform 8"/>
          <p:cNvSpPr/>
          <p:nvPr/>
        </p:nvSpPr>
        <p:spPr bwMode="auto">
          <a:xfrm>
            <a:off x="1738207" y="1554480"/>
            <a:ext cx="1658620" cy="292947"/>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20" name="Freeform 7"/>
          <p:cNvSpPr/>
          <p:nvPr/>
        </p:nvSpPr>
        <p:spPr bwMode="auto">
          <a:xfrm>
            <a:off x="1600200" y="2815167"/>
            <a:ext cx="1772073" cy="28702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21" name="Freeform 9"/>
          <p:cNvSpPr/>
          <p:nvPr/>
        </p:nvSpPr>
        <p:spPr bwMode="auto">
          <a:xfrm>
            <a:off x="1600200" y="4106545"/>
            <a:ext cx="1772073" cy="288713"/>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22" name="Freeform 10"/>
          <p:cNvSpPr/>
          <p:nvPr/>
        </p:nvSpPr>
        <p:spPr bwMode="auto">
          <a:xfrm>
            <a:off x="1738207" y="5430520"/>
            <a:ext cx="1658620" cy="295487"/>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23" name="矩形 22"/>
          <p:cNvSpPr/>
          <p:nvPr/>
        </p:nvSpPr>
        <p:spPr>
          <a:xfrm>
            <a:off x="3713480" y="2072005"/>
            <a:ext cx="6499225" cy="4743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24" name="矩形 23"/>
          <p:cNvSpPr/>
          <p:nvPr/>
        </p:nvSpPr>
        <p:spPr>
          <a:xfrm>
            <a:off x="3721100" y="2742565"/>
            <a:ext cx="6499225" cy="4559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25" name="矩形 24"/>
          <p:cNvSpPr/>
          <p:nvPr/>
        </p:nvSpPr>
        <p:spPr>
          <a:xfrm>
            <a:off x="3704590" y="4077335"/>
            <a:ext cx="6494780" cy="4813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26" name="矩形 25"/>
          <p:cNvSpPr/>
          <p:nvPr/>
        </p:nvSpPr>
        <p:spPr>
          <a:xfrm>
            <a:off x="3718560" y="5271770"/>
            <a:ext cx="6503670" cy="8750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27" name="矩形 26"/>
          <p:cNvSpPr/>
          <p:nvPr/>
        </p:nvSpPr>
        <p:spPr>
          <a:xfrm>
            <a:off x="3717925" y="1394460"/>
            <a:ext cx="6499225" cy="4686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2556" tIns="81277" rIns="162556" bIns="81277" rtlCol="0" anchor="ctr"/>
          <a:lstStyle/>
          <a:p>
            <a:pPr algn="ctr"/>
            <a:endParaRPr lang="zh-CN" altLang="en-US" sz="2400">
              <a:latin typeface="微软雅黑" panose="020B0503020204020204" charset="-122"/>
              <a:ea typeface="微软雅黑" panose="020B0503020204020204" charset="-122"/>
            </a:endParaRPr>
          </a:p>
        </p:txBody>
      </p:sp>
      <p:sp>
        <p:nvSpPr>
          <p:cNvPr id="28" name="TextBox 19"/>
          <p:cNvSpPr txBox="1"/>
          <p:nvPr/>
        </p:nvSpPr>
        <p:spPr>
          <a:xfrm>
            <a:off x="3713480" y="1394460"/>
            <a:ext cx="5299075" cy="468630"/>
          </a:xfrm>
          <a:prstGeom prst="rect">
            <a:avLst/>
          </a:prstGeom>
          <a:noFill/>
        </p:spPr>
        <p:txBody>
          <a:bodyPr wrap="square" lIns="162556" tIns="81277" rIns="162556" bIns="81277" rtlCol="0">
            <a:spAutoFit/>
          </a:bodyPr>
          <a:lstStyle/>
          <a:p>
            <a:r>
              <a:rPr lang="zh-CN" altLang="en-US" sz="2000" dirty="0">
                <a:solidFill>
                  <a:schemeClr val="bg1"/>
                </a:solidFill>
                <a:latin typeface="微软雅黑" panose="020B0503020204020204" charset="-122"/>
                <a:ea typeface="微软雅黑" panose="020B0503020204020204" charset="-122"/>
              </a:rPr>
              <a:t>配合政府会计改革，满足政府会计制度要求</a:t>
            </a:r>
          </a:p>
        </p:txBody>
      </p:sp>
      <p:sp>
        <p:nvSpPr>
          <p:cNvPr id="29" name="TextBox 20"/>
          <p:cNvSpPr txBox="1"/>
          <p:nvPr/>
        </p:nvSpPr>
        <p:spPr>
          <a:xfrm>
            <a:off x="3713268" y="2162598"/>
            <a:ext cx="5971540" cy="383540"/>
          </a:xfrm>
          <a:prstGeom prst="rect">
            <a:avLst/>
          </a:prstGeom>
          <a:noFill/>
        </p:spPr>
        <p:txBody>
          <a:bodyPr wrap="square" lIns="162556" tIns="81277" rIns="162556" bIns="81277" rtlCol="0">
            <a:spAutoFit/>
          </a:bodyPr>
          <a:lstStyle/>
          <a:p>
            <a:pPr algn="just">
              <a:lnSpc>
                <a:spcPts val="1735"/>
              </a:lnSpc>
            </a:pPr>
            <a:r>
              <a:rPr lang="zh-CN" altLang="en-US" sz="2000" dirty="0">
                <a:solidFill>
                  <a:schemeClr val="tx1">
                    <a:lumMod val="75000"/>
                    <a:lumOff val="25000"/>
                  </a:schemeClr>
                </a:solidFill>
                <a:latin typeface="微软雅黑" panose="020B0503020204020204" charset="-122"/>
                <a:ea typeface="微软雅黑" panose="020B0503020204020204" charset="-122"/>
              </a:rPr>
              <a:t>满足单位内控管理要求，实时监控合同执行</a:t>
            </a:r>
          </a:p>
        </p:txBody>
      </p:sp>
      <p:sp>
        <p:nvSpPr>
          <p:cNvPr id="30" name="Freeform 7"/>
          <p:cNvSpPr/>
          <p:nvPr/>
        </p:nvSpPr>
        <p:spPr bwMode="auto">
          <a:xfrm>
            <a:off x="1600200" y="2187787"/>
            <a:ext cx="1772073" cy="28702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31" name="Freeform 9"/>
          <p:cNvSpPr/>
          <p:nvPr/>
        </p:nvSpPr>
        <p:spPr bwMode="auto">
          <a:xfrm>
            <a:off x="1600200" y="3455035"/>
            <a:ext cx="1772073" cy="288713"/>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32" name="Freeform 9"/>
          <p:cNvSpPr/>
          <p:nvPr/>
        </p:nvSpPr>
        <p:spPr bwMode="auto">
          <a:xfrm>
            <a:off x="1600200" y="4816475"/>
            <a:ext cx="1772073" cy="288713"/>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162556" tIns="81277" rIns="162556" bIns="81277" numCol="1" anchor="t" anchorCtr="0" compatLnSpc="1"/>
          <a:lstStyle/>
          <a:p>
            <a:endParaRPr lang="zh-CN" altLang="en-US" sz="2400">
              <a:latin typeface="微软雅黑" panose="020B0503020204020204" charset="-122"/>
              <a:ea typeface="微软雅黑" panose="020B0503020204020204" charset="-122"/>
            </a:endParaRPr>
          </a:p>
        </p:txBody>
      </p:sp>
      <p:sp>
        <p:nvSpPr>
          <p:cNvPr id="33" name="TextBox 19"/>
          <p:cNvSpPr txBox="1"/>
          <p:nvPr/>
        </p:nvSpPr>
        <p:spPr>
          <a:xfrm>
            <a:off x="3632835" y="2729865"/>
            <a:ext cx="6431915" cy="468630"/>
          </a:xfrm>
          <a:prstGeom prst="rect">
            <a:avLst/>
          </a:prstGeom>
          <a:noFill/>
        </p:spPr>
        <p:txBody>
          <a:bodyPr wrap="square" lIns="162556" tIns="81277" rIns="162556" bIns="81277" rtlCol="0">
            <a:spAutoFit/>
          </a:bodyPr>
          <a:lstStyle/>
          <a:p>
            <a:r>
              <a:rPr lang="zh-CN" altLang="en-US" sz="2000" dirty="0">
                <a:solidFill>
                  <a:schemeClr val="bg1"/>
                </a:solidFill>
                <a:latin typeface="微软雅黑" panose="020B0503020204020204" charset="-122"/>
                <a:ea typeface="微软雅黑" panose="020B0503020204020204" charset="-122"/>
              </a:rPr>
              <a:t>与单位预算、核算、决算相协调，控制合同收付款进度</a:t>
            </a:r>
          </a:p>
        </p:txBody>
      </p:sp>
      <p:sp>
        <p:nvSpPr>
          <p:cNvPr id="34" name="TextBox 19"/>
          <p:cNvSpPr txBox="1"/>
          <p:nvPr/>
        </p:nvSpPr>
        <p:spPr>
          <a:xfrm>
            <a:off x="3713480" y="4088765"/>
            <a:ext cx="5299075" cy="468630"/>
          </a:xfrm>
          <a:prstGeom prst="rect">
            <a:avLst/>
          </a:prstGeom>
          <a:noFill/>
        </p:spPr>
        <p:txBody>
          <a:bodyPr wrap="square" lIns="162556" tIns="81277" rIns="162556" bIns="81277" rtlCol="0">
            <a:spAutoFit/>
          </a:bodyPr>
          <a:lstStyle/>
          <a:p>
            <a:r>
              <a:rPr lang="zh-CN" altLang="en-US" sz="2000" dirty="0">
                <a:solidFill>
                  <a:schemeClr val="bg1"/>
                </a:solidFill>
                <a:latin typeface="微软雅黑" panose="020B0503020204020204" charset="-122"/>
                <a:ea typeface="微软雅黑" panose="020B0503020204020204" charset="-122"/>
              </a:rPr>
              <a:t>按照合同进度智能生成收入确认凭证</a:t>
            </a:r>
          </a:p>
        </p:txBody>
      </p:sp>
      <p:sp>
        <p:nvSpPr>
          <p:cNvPr id="35" name="TextBox 19"/>
          <p:cNvSpPr txBox="1"/>
          <p:nvPr/>
        </p:nvSpPr>
        <p:spPr>
          <a:xfrm>
            <a:off x="3681730" y="5320665"/>
            <a:ext cx="6517640" cy="776605"/>
          </a:xfrm>
          <a:prstGeom prst="rect">
            <a:avLst/>
          </a:prstGeom>
          <a:noFill/>
        </p:spPr>
        <p:txBody>
          <a:bodyPr wrap="square" lIns="162556" tIns="81277" rIns="162556" bIns="81277" rtlCol="0">
            <a:spAutoFit/>
          </a:bodyPr>
          <a:lstStyle/>
          <a:p>
            <a:pPr fontAlgn="auto"/>
            <a:r>
              <a:rPr lang="zh-CN" altLang="en-US" sz="2000" dirty="0">
                <a:solidFill>
                  <a:schemeClr val="bg1"/>
                </a:solidFill>
                <a:latin typeface="微软雅黑" panose="020B0503020204020204" charset="-122"/>
                <a:ea typeface="微软雅黑" panose="020B0503020204020204" charset="-122"/>
              </a:rPr>
              <a:t> 既可与单位合同管理系统、科研系统等业务系统对接融   合，也可自行备案登记</a:t>
            </a:r>
          </a:p>
        </p:txBody>
      </p:sp>
      <p:sp>
        <p:nvSpPr>
          <p:cNvPr id="36" name="TextBox 20"/>
          <p:cNvSpPr txBox="1"/>
          <p:nvPr/>
        </p:nvSpPr>
        <p:spPr>
          <a:xfrm>
            <a:off x="3713480" y="3445510"/>
            <a:ext cx="5979795" cy="383540"/>
          </a:xfrm>
          <a:prstGeom prst="rect">
            <a:avLst/>
          </a:prstGeom>
          <a:noFill/>
        </p:spPr>
        <p:txBody>
          <a:bodyPr wrap="square" lIns="162556" tIns="81277" rIns="162556" bIns="81277" rtlCol="0">
            <a:spAutoFit/>
          </a:bodyPr>
          <a:lstStyle/>
          <a:p>
            <a:pPr algn="just">
              <a:lnSpc>
                <a:spcPts val="1735"/>
              </a:lnSpc>
            </a:pPr>
            <a:r>
              <a:rPr lang="zh-CN" altLang="en-US" sz="2000" dirty="0">
                <a:solidFill>
                  <a:schemeClr val="tx1">
                    <a:lumMod val="75000"/>
                    <a:lumOff val="25000"/>
                  </a:schemeClr>
                </a:solidFill>
                <a:latin typeface="微软雅黑" panose="020B0503020204020204" charset="-122"/>
                <a:ea typeface="微软雅黑" panose="020B0503020204020204" charset="-122"/>
              </a:rPr>
              <a:t>根据合同发起收付款</a:t>
            </a:r>
          </a:p>
        </p:txBody>
      </p:sp>
      <p:sp>
        <p:nvSpPr>
          <p:cNvPr id="37" name="TextBox 20"/>
          <p:cNvSpPr txBox="1"/>
          <p:nvPr/>
        </p:nvSpPr>
        <p:spPr>
          <a:xfrm>
            <a:off x="3713480" y="4721860"/>
            <a:ext cx="5979795" cy="383540"/>
          </a:xfrm>
          <a:prstGeom prst="rect">
            <a:avLst/>
          </a:prstGeom>
          <a:noFill/>
        </p:spPr>
        <p:txBody>
          <a:bodyPr wrap="square" lIns="162556" tIns="81277" rIns="162556" bIns="81277" rtlCol="0">
            <a:spAutoFit/>
          </a:bodyPr>
          <a:lstStyle/>
          <a:p>
            <a:pPr algn="just">
              <a:lnSpc>
                <a:spcPts val="1735"/>
              </a:lnSpc>
            </a:pPr>
            <a:r>
              <a:rPr lang="zh-CN" altLang="en-US" sz="2000" dirty="0">
                <a:solidFill>
                  <a:schemeClr val="tx1">
                    <a:lumMod val="75000"/>
                    <a:lumOff val="25000"/>
                  </a:schemeClr>
                </a:solidFill>
                <a:latin typeface="微软雅黑" panose="020B0503020204020204" charset="-122"/>
                <a:ea typeface="微软雅黑" panose="020B0503020204020204" charset="-122"/>
              </a:rPr>
              <a:t>印花税等自动计算，自动生成报税文件</a:t>
            </a:r>
          </a:p>
        </p:txBody>
      </p:sp>
      <p:sp>
        <p:nvSpPr>
          <p:cNvPr id="38" name="圆角矩形 37"/>
          <p:cNvSpPr/>
          <p:nvPr/>
        </p:nvSpPr>
        <p:spPr>
          <a:xfrm>
            <a:off x="1323340" y="1931670"/>
            <a:ext cx="746760" cy="3267075"/>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lnSpc>
                <a:spcPct val="150000"/>
              </a:lnSpc>
            </a:pPr>
            <a:endParaRPr lang="zh-CN" altLang="en-US" sz="3200" b="1" dirty="0">
              <a:noFill/>
              <a:latin typeface="微软雅黑" panose="020B0503020204020204" charset="-122"/>
              <a:ea typeface="微软雅黑" panose="020B0503020204020204" charset="-122"/>
            </a:endParaRPr>
          </a:p>
        </p:txBody>
      </p:sp>
      <p:sp>
        <p:nvSpPr>
          <p:cNvPr id="39" name="文本框 38"/>
          <p:cNvSpPr txBox="1"/>
          <p:nvPr/>
        </p:nvSpPr>
        <p:spPr>
          <a:xfrm>
            <a:off x="1406525" y="2059305"/>
            <a:ext cx="579755" cy="3046095"/>
          </a:xfrm>
          <a:prstGeom prst="rect">
            <a:avLst/>
          </a:prstGeom>
          <a:noFill/>
        </p:spPr>
        <p:txBody>
          <a:bodyPr wrap="square" rtlCol="0">
            <a:spAutoFit/>
          </a:bodyPr>
          <a:lstStyle/>
          <a:p>
            <a:r>
              <a:rPr lang="zh-CN" altLang="en-US" sz="3200" b="1">
                <a:solidFill>
                  <a:schemeClr val="bg1"/>
                </a:solidFill>
              </a:rPr>
              <a:t>合同备案系统</a:t>
            </a:r>
          </a:p>
        </p:txBody>
      </p:sp>
      <p:sp>
        <p:nvSpPr>
          <p:cNvPr id="8" name="矩形 7"/>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圆角矩形 9"/>
          <p:cNvSpPr/>
          <p:nvPr/>
        </p:nvSpPr>
        <p:spPr>
          <a:xfrm>
            <a:off x="5940425" y="4370705"/>
            <a:ext cx="5256530" cy="18719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9" name="圆角矩形 8"/>
          <p:cNvSpPr/>
          <p:nvPr/>
        </p:nvSpPr>
        <p:spPr>
          <a:xfrm>
            <a:off x="407035" y="4370705"/>
            <a:ext cx="5256530" cy="18719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任意多边形 39"/>
          <p:cNvSpPr/>
          <p:nvPr/>
        </p:nvSpPr>
        <p:spPr>
          <a:xfrm>
            <a:off x="8894949" y="1656058"/>
            <a:ext cx="1851102" cy="1756277"/>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1" name="任意多边形 40"/>
          <p:cNvSpPr/>
          <p:nvPr/>
        </p:nvSpPr>
        <p:spPr>
          <a:xfrm>
            <a:off x="6960096" y="1794380"/>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42" name="任意多边形 41"/>
          <p:cNvSpPr/>
          <p:nvPr/>
        </p:nvSpPr>
        <p:spPr>
          <a:xfrm>
            <a:off x="7006963" y="2684841"/>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43" name="任意多边形 42"/>
          <p:cNvSpPr/>
          <p:nvPr/>
        </p:nvSpPr>
        <p:spPr>
          <a:xfrm>
            <a:off x="2561672" y="2650042"/>
            <a:ext cx="1493484" cy="1420586"/>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4" name="任意多边形 43"/>
          <p:cNvSpPr/>
          <p:nvPr/>
        </p:nvSpPr>
        <p:spPr>
          <a:xfrm>
            <a:off x="2616737" y="980954"/>
            <a:ext cx="1493484" cy="1420586"/>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5" name="任意多边形 44"/>
          <p:cNvSpPr/>
          <p:nvPr/>
        </p:nvSpPr>
        <p:spPr>
          <a:xfrm>
            <a:off x="531898" y="2579320"/>
            <a:ext cx="1493484" cy="1420586"/>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6" name="任意多边形 45"/>
          <p:cNvSpPr/>
          <p:nvPr/>
        </p:nvSpPr>
        <p:spPr>
          <a:xfrm>
            <a:off x="2104022" y="1419961"/>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grpSp>
        <p:nvGrpSpPr>
          <p:cNvPr id="47" name="组合 46"/>
          <p:cNvGrpSpPr/>
          <p:nvPr/>
        </p:nvGrpSpPr>
        <p:grpSpPr>
          <a:xfrm>
            <a:off x="539567" y="979393"/>
            <a:ext cx="1493484" cy="1420586"/>
            <a:chOff x="1907719" y="1696943"/>
            <a:chExt cx="1493484" cy="1420586"/>
          </a:xfrm>
        </p:grpSpPr>
        <p:sp>
          <p:nvSpPr>
            <p:cNvPr id="48" name="任意多边形 47"/>
            <p:cNvSpPr/>
            <p:nvPr/>
          </p:nvSpPr>
          <p:spPr>
            <a:xfrm>
              <a:off x="1907719" y="1696943"/>
              <a:ext cx="1493484" cy="1420586"/>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9" name="文本框 48"/>
            <p:cNvSpPr txBox="1"/>
            <p:nvPr/>
          </p:nvSpPr>
          <p:spPr>
            <a:xfrm>
              <a:off x="2133041" y="2222570"/>
              <a:ext cx="1204980" cy="369332"/>
            </a:xfrm>
            <a:prstGeom prst="rect">
              <a:avLst/>
            </a:prstGeom>
            <a:noFill/>
          </p:spPr>
          <p:txBody>
            <a:bodyPr wrap="square" rtlCol="0">
              <a:spAutoFit/>
            </a:bodyPr>
            <a:lstStyle/>
            <a:p>
              <a:r>
                <a:rPr lang="zh-CN" altLang="en-US" b="1" dirty="0" smtClean="0">
                  <a:solidFill>
                    <a:schemeClr val="bg1"/>
                  </a:solidFill>
                </a:rPr>
                <a:t>备案录入</a:t>
              </a:r>
              <a:endParaRPr lang="en-US" altLang="zh-CN" b="1" dirty="0" smtClean="0">
                <a:solidFill>
                  <a:schemeClr val="bg1"/>
                </a:solidFill>
              </a:endParaRPr>
            </a:p>
          </p:txBody>
        </p:sp>
      </p:grpSp>
      <p:sp>
        <p:nvSpPr>
          <p:cNvPr id="50" name="文本框 49"/>
          <p:cNvSpPr txBox="1"/>
          <p:nvPr/>
        </p:nvSpPr>
        <p:spPr>
          <a:xfrm>
            <a:off x="479376" y="3078454"/>
            <a:ext cx="1612827" cy="369332"/>
          </a:xfrm>
          <a:prstGeom prst="rect">
            <a:avLst/>
          </a:prstGeom>
          <a:noFill/>
        </p:spPr>
        <p:txBody>
          <a:bodyPr wrap="square" rtlCol="0">
            <a:spAutoFit/>
          </a:bodyPr>
          <a:lstStyle/>
          <a:p>
            <a:r>
              <a:rPr lang="zh-CN" altLang="en-US" b="1" dirty="0" smtClean="0">
                <a:solidFill>
                  <a:schemeClr val="bg1"/>
                </a:solidFill>
              </a:rPr>
              <a:t>业务系统同步</a:t>
            </a:r>
            <a:endParaRPr lang="en-US" altLang="zh-CN" b="1" dirty="0" smtClean="0">
              <a:solidFill>
                <a:schemeClr val="bg1"/>
              </a:solidFill>
            </a:endParaRPr>
          </a:p>
        </p:txBody>
      </p:sp>
      <p:sp>
        <p:nvSpPr>
          <p:cNvPr id="51" name="文本框 50"/>
          <p:cNvSpPr txBox="1"/>
          <p:nvPr/>
        </p:nvSpPr>
        <p:spPr>
          <a:xfrm>
            <a:off x="2770958" y="1412212"/>
            <a:ext cx="2088232" cy="369332"/>
          </a:xfrm>
          <a:prstGeom prst="rect">
            <a:avLst/>
          </a:prstGeom>
          <a:noFill/>
        </p:spPr>
        <p:txBody>
          <a:bodyPr wrap="square" rtlCol="0">
            <a:spAutoFit/>
          </a:bodyPr>
          <a:lstStyle/>
          <a:p>
            <a:r>
              <a:rPr lang="zh-CN" altLang="en-US" b="1" dirty="0" smtClean="0">
                <a:solidFill>
                  <a:schemeClr val="bg1"/>
                </a:solidFill>
              </a:rPr>
              <a:t>财务审核</a:t>
            </a:r>
            <a:endParaRPr lang="en-US" altLang="zh-CN" b="1" dirty="0" smtClean="0">
              <a:solidFill>
                <a:schemeClr val="bg1"/>
              </a:solidFill>
            </a:endParaRPr>
          </a:p>
        </p:txBody>
      </p:sp>
      <p:sp>
        <p:nvSpPr>
          <p:cNvPr id="52" name="文本框 51"/>
          <p:cNvSpPr txBox="1"/>
          <p:nvPr/>
        </p:nvSpPr>
        <p:spPr>
          <a:xfrm>
            <a:off x="9264352" y="2349531"/>
            <a:ext cx="1224136" cy="400110"/>
          </a:xfrm>
          <a:prstGeom prst="rect">
            <a:avLst/>
          </a:prstGeom>
          <a:noFill/>
        </p:spPr>
        <p:txBody>
          <a:bodyPr wrap="square" rtlCol="0">
            <a:spAutoFit/>
          </a:bodyPr>
          <a:lstStyle/>
          <a:p>
            <a:r>
              <a:rPr lang="zh-CN" altLang="en-US" sz="2000" b="1" dirty="0" smtClean="0">
                <a:solidFill>
                  <a:schemeClr val="bg1"/>
                </a:solidFill>
              </a:rPr>
              <a:t>财务凭证</a:t>
            </a:r>
            <a:endParaRPr lang="en-US" altLang="zh-CN" sz="2000" b="1" dirty="0" smtClean="0">
              <a:solidFill>
                <a:schemeClr val="bg1"/>
              </a:solidFill>
            </a:endParaRPr>
          </a:p>
        </p:txBody>
      </p:sp>
      <p:sp>
        <p:nvSpPr>
          <p:cNvPr id="53" name="文本框 52"/>
          <p:cNvSpPr txBox="1"/>
          <p:nvPr/>
        </p:nvSpPr>
        <p:spPr>
          <a:xfrm>
            <a:off x="2913271" y="3145882"/>
            <a:ext cx="813471" cy="369332"/>
          </a:xfrm>
          <a:prstGeom prst="rect">
            <a:avLst/>
          </a:prstGeom>
          <a:noFill/>
        </p:spPr>
        <p:txBody>
          <a:bodyPr wrap="square" rtlCol="0">
            <a:spAutoFit/>
          </a:bodyPr>
          <a:lstStyle/>
          <a:p>
            <a:r>
              <a:rPr lang="zh-CN" altLang="en-US" b="1" dirty="0" smtClean="0">
                <a:solidFill>
                  <a:schemeClr val="bg1"/>
                </a:solidFill>
              </a:rPr>
              <a:t>认领</a:t>
            </a:r>
            <a:endParaRPr lang="en-US" altLang="zh-CN" b="1" dirty="0" smtClean="0">
              <a:solidFill>
                <a:schemeClr val="bg1"/>
              </a:solidFill>
            </a:endParaRPr>
          </a:p>
        </p:txBody>
      </p:sp>
      <p:sp>
        <p:nvSpPr>
          <p:cNvPr id="54" name="文本框 53"/>
          <p:cNvSpPr txBox="1"/>
          <p:nvPr/>
        </p:nvSpPr>
        <p:spPr>
          <a:xfrm>
            <a:off x="7330923" y="1967882"/>
            <a:ext cx="1137681" cy="369332"/>
          </a:xfrm>
          <a:prstGeom prst="rect">
            <a:avLst/>
          </a:prstGeom>
          <a:noFill/>
        </p:spPr>
        <p:txBody>
          <a:bodyPr wrap="square" rtlCol="0">
            <a:spAutoFit/>
          </a:bodyPr>
          <a:lstStyle/>
          <a:p>
            <a:r>
              <a:rPr lang="zh-CN" altLang="en-US" b="1" dirty="0" smtClean="0">
                <a:solidFill>
                  <a:schemeClr val="bg1"/>
                </a:solidFill>
              </a:rPr>
              <a:t>网上报账</a:t>
            </a:r>
            <a:endParaRPr lang="en-US" altLang="zh-CN" b="1" dirty="0" smtClean="0">
              <a:solidFill>
                <a:schemeClr val="bg1"/>
              </a:solidFill>
            </a:endParaRPr>
          </a:p>
        </p:txBody>
      </p:sp>
      <p:grpSp>
        <p:nvGrpSpPr>
          <p:cNvPr id="55" name="组合 54"/>
          <p:cNvGrpSpPr/>
          <p:nvPr/>
        </p:nvGrpSpPr>
        <p:grpSpPr>
          <a:xfrm>
            <a:off x="4556803" y="1493138"/>
            <a:ext cx="2792031" cy="2313807"/>
            <a:chOff x="6479480" y="1772241"/>
            <a:chExt cx="3460216" cy="2841171"/>
          </a:xfrm>
        </p:grpSpPr>
        <p:sp>
          <p:nvSpPr>
            <p:cNvPr id="56" name="任意多边形 55"/>
            <p:cNvSpPr/>
            <p:nvPr/>
          </p:nvSpPr>
          <p:spPr>
            <a:xfrm>
              <a:off x="6479480" y="1772241"/>
              <a:ext cx="2986969" cy="2841171"/>
            </a:xfrm>
            <a:custGeom>
              <a:avLst/>
              <a:gdLst>
                <a:gd name="connsiteX0" fmla="*/ 0 w 3948906"/>
                <a:gd name="connsiteY0" fmla="*/ 1974453 h 3948906"/>
                <a:gd name="connsiteX1" fmla="*/ 1974453 w 3948906"/>
                <a:gd name="connsiteY1" fmla="*/ 0 h 3948906"/>
                <a:gd name="connsiteX2" fmla="*/ 3948906 w 3948906"/>
                <a:gd name="connsiteY2" fmla="*/ 1974453 h 3948906"/>
                <a:gd name="connsiteX3" fmla="*/ 1974453 w 3948906"/>
                <a:gd name="connsiteY3" fmla="*/ 3948906 h 3948906"/>
                <a:gd name="connsiteX4" fmla="*/ 0 w 3948906"/>
                <a:gd name="connsiteY4" fmla="*/ 1974453 h 3948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906" h="3948906">
                  <a:moveTo>
                    <a:pt x="0" y="1974453"/>
                  </a:moveTo>
                  <a:cubicBezTo>
                    <a:pt x="0" y="883993"/>
                    <a:pt x="883993" y="0"/>
                    <a:pt x="1974453" y="0"/>
                  </a:cubicBezTo>
                  <a:cubicBezTo>
                    <a:pt x="3064913" y="0"/>
                    <a:pt x="3948906" y="883993"/>
                    <a:pt x="3948906" y="1974453"/>
                  </a:cubicBezTo>
                  <a:cubicBezTo>
                    <a:pt x="3948906" y="3064913"/>
                    <a:pt x="3064913" y="3948906"/>
                    <a:pt x="1974453" y="3948906"/>
                  </a:cubicBezTo>
                  <a:cubicBezTo>
                    <a:pt x="883993" y="3948906"/>
                    <a:pt x="0" y="3064913"/>
                    <a:pt x="0" y="197445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0854" tIns="660854" rIns="660854" bIns="660854" numCol="1" spcCol="1270" anchor="ctr" anchorCtr="0">
              <a:noAutofit/>
            </a:bodyPr>
            <a:lstStyle/>
            <a:p>
              <a:pPr lvl="0" algn="ctr" defTabSz="2889250">
                <a:lnSpc>
                  <a:spcPct val="90000"/>
                </a:lnSpc>
                <a:spcBef>
                  <a:spcPct val="0"/>
                </a:spcBef>
                <a:spcAft>
                  <a:spcPct val="35000"/>
                </a:spcAft>
              </a:pPr>
              <a:endParaRPr lang="zh-CN" altLang="en-US" sz="6500" b="1" kern="1200">
                <a:solidFill>
                  <a:schemeClr val="bg1"/>
                </a:solidFill>
              </a:endParaRPr>
            </a:p>
          </p:txBody>
        </p:sp>
        <p:sp>
          <p:nvSpPr>
            <p:cNvPr id="57" name="文本框 56"/>
            <p:cNvSpPr txBox="1"/>
            <p:nvPr/>
          </p:nvSpPr>
          <p:spPr>
            <a:xfrm>
              <a:off x="7836026" y="2295610"/>
              <a:ext cx="2088231" cy="453510"/>
            </a:xfrm>
            <a:prstGeom prst="rect">
              <a:avLst/>
            </a:prstGeom>
            <a:noFill/>
          </p:spPr>
          <p:txBody>
            <a:bodyPr wrap="square" rtlCol="0">
              <a:spAutoFit/>
            </a:bodyPr>
            <a:lstStyle/>
            <a:p>
              <a:r>
                <a:rPr lang="zh-CN" altLang="en-US" b="1" dirty="0" smtClean="0">
                  <a:solidFill>
                    <a:schemeClr val="bg1"/>
                  </a:solidFill>
                </a:rPr>
                <a:t>付款合同</a:t>
              </a:r>
              <a:endParaRPr lang="en-US" altLang="zh-CN" b="1" dirty="0" smtClean="0">
                <a:solidFill>
                  <a:schemeClr val="bg1"/>
                </a:solidFill>
              </a:endParaRPr>
            </a:p>
          </p:txBody>
        </p:sp>
        <p:sp>
          <p:nvSpPr>
            <p:cNvPr id="58" name="文本框 57"/>
            <p:cNvSpPr txBox="1"/>
            <p:nvPr/>
          </p:nvSpPr>
          <p:spPr>
            <a:xfrm>
              <a:off x="7851465" y="3433662"/>
              <a:ext cx="2088231" cy="453510"/>
            </a:xfrm>
            <a:prstGeom prst="rect">
              <a:avLst/>
            </a:prstGeom>
            <a:noFill/>
          </p:spPr>
          <p:txBody>
            <a:bodyPr wrap="square" rtlCol="0">
              <a:spAutoFit/>
            </a:bodyPr>
            <a:lstStyle/>
            <a:p>
              <a:r>
                <a:rPr lang="zh-CN" altLang="en-US" b="1" dirty="0">
                  <a:solidFill>
                    <a:schemeClr val="bg1"/>
                  </a:solidFill>
                </a:rPr>
                <a:t>收款合同</a:t>
              </a:r>
              <a:endParaRPr lang="en-US" altLang="zh-CN" b="1" dirty="0" smtClean="0">
                <a:solidFill>
                  <a:schemeClr val="bg1"/>
                </a:solidFill>
              </a:endParaRPr>
            </a:p>
          </p:txBody>
        </p:sp>
      </p:grpSp>
      <p:sp>
        <p:nvSpPr>
          <p:cNvPr id="59" name="文本框 58"/>
          <p:cNvSpPr txBox="1"/>
          <p:nvPr/>
        </p:nvSpPr>
        <p:spPr>
          <a:xfrm>
            <a:off x="7330923" y="2825009"/>
            <a:ext cx="1338280" cy="369332"/>
          </a:xfrm>
          <a:prstGeom prst="rect">
            <a:avLst/>
          </a:prstGeom>
          <a:noFill/>
        </p:spPr>
        <p:txBody>
          <a:bodyPr wrap="square" rtlCol="0">
            <a:spAutoFit/>
          </a:bodyPr>
          <a:lstStyle/>
          <a:p>
            <a:r>
              <a:rPr lang="zh-CN" altLang="en-US" b="1" dirty="0" smtClean="0">
                <a:solidFill>
                  <a:schemeClr val="bg1"/>
                </a:solidFill>
              </a:rPr>
              <a:t>收入确认</a:t>
            </a:r>
            <a:endParaRPr lang="en-US" altLang="zh-CN" b="1" dirty="0" smtClean="0">
              <a:solidFill>
                <a:schemeClr val="bg1"/>
              </a:solidFill>
            </a:endParaRPr>
          </a:p>
        </p:txBody>
      </p:sp>
      <p:sp>
        <p:nvSpPr>
          <p:cNvPr id="60" name="任意多边形 59"/>
          <p:cNvSpPr/>
          <p:nvPr/>
        </p:nvSpPr>
        <p:spPr>
          <a:xfrm>
            <a:off x="2077904" y="3051724"/>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61" name="任意多边形 60"/>
          <p:cNvSpPr/>
          <p:nvPr/>
        </p:nvSpPr>
        <p:spPr>
          <a:xfrm>
            <a:off x="2077904" y="3031966"/>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62" name="任意多边形 61"/>
          <p:cNvSpPr/>
          <p:nvPr/>
        </p:nvSpPr>
        <p:spPr>
          <a:xfrm rot="1483079">
            <a:off x="4109965" y="1673907"/>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63" name="任意多边形 62"/>
          <p:cNvSpPr/>
          <p:nvPr/>
        </p:nvSpPr>
        <p:spPr>
          <a:xfrm rot="19810732">
            <a:off x="4110221" y="2938567"/>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cxnSp>
        <p:nvCxnSpPr>
          <p:cNvPr id="64" name="直接连接符 63"/>
          <p:cNvCxnSpPr/>
          <p:nvPr/>
        </p:nvCxnSpPr>
        <p:spPr>
          <a:xfrm>
            <a:off x="5534889" y="1689685"/>
            <a:ext cx="16136" cy="1990311"/>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4728224" y="2406362"/>
            <a:ext cx="738095" cy="369332"/>
          </a:xfrm>
          <a:prstGeom prst="rect">
            <a:avLst/>
          </a:prstGeom>
          <a:noFill/>
        </p:spPr>
        <p:txBody>
          <a:bodyPr wrap="square" rtlCol="0">
            <a:spAutoFit/>
          </a:bodyPr>
          <a:lstStyle/>
          <a:p>
            <a:r>
              <a:rPr lang="zh-CN" altLang="en-US" b="1" dirty="0" smtClean="0">
                <a:solidFill>
                  <a:schemeClr val="bg1"/>
                </a:solidFill>
              </a:rPr>
              <a:t>合同</a:t>
            </a:r>
            <a:endParaRPr lang="en-US" altLang="zh-CN" b="1" dirty="0" smtClean="0">
              <a:solidFill>
                <a:schemeClr val="bg1"/>
              </a:solidFill>
            </a:endParaRPr>
          </a:p>
        </p:txBody>
      </p:sp>
      <p:cxnSp>
        <p:nvCxnSpPr>
          <p:cNvPr id="66" name="直接连接符 65"/>
          <p:cNvCxnSpPr/>
          <p:nvPr/>
        </p:nvCxnSpPr>
        <p:spPr>
          <a:xfrm flipV="1">
            <a:off x="5551025" y="2591028"/>
            <a:ext cx="1308376" cy="88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516604" y="4370747"/>
            <a:ext cx="4770000" cy="1753235"/>
          </a:xfrm>
          <a:prstGeom prst="rect">
            <a:avLst/>
          </a:prstGeom>
          <a:noFill/>
        </p:spPr>
        <p:txBody>
          <a:bodyPr wrap="square" rtlCol="0">
            <a:spAutoFit/>
          </a:bodyPr>
          <a:lstStyle/>
          <a:p>
            <a:pPr>
              <a:lnSpc>
                <a:spcPct val="150000"/>
              </a:lnSpc>
            </a:pPr>
            <a:r>
              <a:rPr lang="zh-CN" altLang="en-US" dirty="0" smtClean="0">
                <a:solidFill>
                  <a:schemeClr val="tx1">
                    <a:lumMod val="65000"/>
                    <a:lumOff val="35000"/>
                  </a:schemeClr>
                </a:solidFill>
              </a:rPr>
              <a:t>合同管理部门已有合同签署系统、采购系统、科研系统等业务系统情况下，将其中经济合同相关信息通过中间数据库共享同步到合同备案系统，其中财务项目信息等可以通过认领补录。</a:t>
            </a:r>
          </a:p>
        </p:txBody>
      </p:sp>
      <p:sp>
        <p:nvSpPr>
          <p:cNvPr id="68" name="文本框 67"/>
          <p:cNvSpPr txBox="1"/>
          <p:nvPr/>
        </p:nvSpPr>
        <p:spPr>
          <a:xfrm>
            <a:off x="6086475" y="4370705"/>
            <a:ext cx="4963795" cy="1753235"/>
          </a:xfrm>
          <a:prstGeom prst="rect">
            <a:avLst/>
          </a:prstGeom>
          <a:noFill/>
        </p:spPr>
        <p:txBody>
          <a:bodyPr wrap="square" rtlCol="0">
            <a:spAutoFit/>
          </a:bodyPr>
          <a:lstStyle/>
          <a:p>
            <a:pPr>
              <a:lnSpc>
                <a:spcPct val="150000"/>
              </a:lnSpc>
            </a:pPr>
            <a:r>
              <a:rPr lang="zh-CN" altLang="en-US" dirty="0" smtClean="0">
                <a:solidFill>
                  <a:schemeClr val="tx1">
                    <a:lumMod val="65000"/>
                    <a:lumOff val="35000"/>
                  </a:schemeClr>
                </a:solidFill>
              </a:rPr>
              <a:t>合同管理部门没有统一的合同数据，或者无法同步共享到财务部门合同备案系统，则由经办人通过合同备案系统录入界面进行备案录入，后经财务部门审核</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950" y="2397125"/>
            <a:ext cx="6856730" cy="205295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9" name="文本框 8"/>
          <p:cNvSpPr txBox="1"/>
          <p:nvPr/>
        </p:nvSpPr>
        <p:spPr>
          <a:xfrm>
            <a:off x="4765903" y="4814154"/>
            <a:ext cx="7002780" cy="923330"/>
          </a:xfrm>
          <a:prstGeom prst="rect">
            <a:avLst/>
          </a:prstGeom>
          <a:noFill/>
        </p:spPr>
        <p:txBody>
          <a:bodyPr wrap="square" rtlCol="0">
            <a:spAutoFit/>
          </a:bodyPr>
          <a:lstStyle/>
          <a:p>
            <a:pPr>
              <a:lnSpc>
                <a:spcPct val="150000"/>
              </a:lnSpc>
            </a:pPr>
            <a:r>
              <a:rPr lang="zh-CN" altLang="en-US" dirty="0" smtClean="0">
                <a:solidFill>
                  <a:schemeClr val="tx1">
                    <a:lumMod val="65000"/>
                    <a:lumOff val="35000"/>
                  </a:schemeClr>
                </a:solidFill>
              </a:rPr>
              <a:t>合同类型、合同名称、合同总金额以及收入确认方式等为必要信息，</a:t>
            </a:r>
            <a:r>
              <a:rPr lang="zh-CN" altLang="en-US" dirty="0">
                <a:solidFill>
                  <a:schemeClr val="tx1">
                    <a:lumMod val="65000"/>
                    <a:lumOff val="35000"/>
                  </a:schemeClr>
                </a:solidFill>
              </a:rPr>
              <a:t>合同有变更或补充可以基于原合同录入补充</a:t>
            </a:r>
            <a:r>
              <a:rPr lang="zh-CN" altLang="en-US" dirty="0" smtClean="0">
                <a:solidFill>
                  <a:schemeClr val="tx1">
                    <a:lumMod val="65000"/>
                    <a:lumOff val="35000"/>
                  </a:schemeClr>
                </a:solidFill>
              </a:rPr>
              <a:t>协议</a:t>
            </a:r>
            <a:endParaRPr lang="zh-CN" altLang="en-US" dirty="0">
              <a:solidFill>
                <a:schemeClr val="tx1">
                  <a:lumMod val="65000"/>
                  <a:lumOff val="35000"/>
                </a:schemeClr>
              </a:solidFill>
            </a:endParaRPr>
          </a:p>
        </p:txBody>
      </p:sp>
      <p:sp>
        <p:nvSpPr>
          <p:cNvPr id="10" name="矩形 9"/>
          <p:cNvSpPr/>
          <p:nvPr/>
        </p:nvSpPr>
        <p:spPr>
          <a:xfrm>
            <a:off x="7666158" y="2992953"/>
            <a:ext cx="3926205" cy="922020"/>
          </a:xfrm>
          <a:prstGeom prst="rect">
            <a:avLst/>
          </a:prstGeom>
        </p:spPr>
        <p:txBody>
          <a:bodyPr wrap="square">
            <a:spAutoFit/>
          </a:bodyPr>
          <a:lstStyle/>
          <a:p>
            <a:pPr>
              <a:lnSpc>
                <a:spcPct val="150000"/>
              </a:lnSpc>
            </a:pPr>
            <a:r>
              <a:rPr lang="zh-CN" altLang="en-US" dirty="0" smtClean="0">
                <a:solidFill>
                  <a:schemeClr val="tx1">
                    <a:lumMod val="65000"/>
                    <a:lumOff val="35000"/>
                  </a:schemeClr>
                </a:solidFill>
              </a:rPr>
              <a:t>提供可靠稳定的中间库</a:t>
            </a:r>
            <a:r>
              <a:rPr lang="en-US" altLang="zh-CN" dirty="0" smtClean="0">
                <a:solidFill>
                  <a:schemeClr val="tx1">
                    <a:lumMod val="65000"/>
                    <a:lumOff val="35000"/>
                  </a:schemeClr>
                </a:solidFill>
              </a:rPr>
              <a:t>ETL</a:t>
            </a:r>
            <a:r>
              <a:rPr lang="zh-CN" altLang="en-US" dirty="0" smtClean="0">
                <a:solidFill>
                  <a:schemeClr val="tx1">
                    <a:lumMod val="65000"/>
                    <a:lumOff val="35000"/>
                  </a:schemeClr>
                </a:solidFill>
              </a:rPr>
              <a:t>同步模式，集成对接合同签署、科研系统等</a:t>
            </a:r>
          </a:p>
        </p:txBody>
      </p:sp>
      <p:graphicFrame>
        <p:nvGraphicFramePr>
          <p:cNvPr id="12" name="图示 11"/>
          <p:cNvGraphicFramePr/>
          <p:nvPr/>
        </p:nvGraphicFramePr>
        <p:xfrm>
          <a:off x="592783" y="1240334"/>
          <a:ext cx="4197758" cy="8409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3" name="图示 12"/>
          <p:cNvGraphicFramePr/>
          <p:nvPr/>
        </p:nvGraphicFramePr>
        <p:xfrm>
          <a:off x="7666158" y="1220617"/>
          <a:ext cx="4197758" cy="84099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4"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5643" y="3789363"/>
            <a:ext cx="3734899" cy="2380083"/>
          </a:xfrm>
          <a:prstGeom prst="rect">
            <a:avLst/>
          </a:prstGeom>
          <a:noFill/>
          <a:ln w="9525">
            <a:solidFill>
              <a:schemeClr val="bg1">
                <a:lumMod val="50000"/>
              </a:schemeClr>
            </a:solidFill>
            <a:miter lim="800000"/>
            <a:headEnd/>
            <a:tailEnd/>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pic>
      <p:grpSp>
        <p:nvGrpSpPr>
          <p:cNvPr id="17" name="组合 16"/>
          <p:cNvGrpSpPr/>
          <p:nvPr/>
        </p:nvGrpSpPr>
        <p:grpSpPr>
          <a:xfrm>
            <a:off x="5733702" y="1143925"/>
            <a:ext cx="1049619" cy="1002044"/>
            <a:chOff x="1907719" y="1948750"/>
            <a:chExt cx="1493484" cy="1420586"/>
          </a:xfrm>
        </p:grpSpPr>
        <p:sp>
          <p:nvSpPr>
            <p:cNvPr id="18" name="任意多边形 17"/>
            <p:cNvSpPr/>
            <p:nvPr/>
          </p:nvSpPr>
          <p:spPr>
            <a:xfrm>
              <a:off x="1907719" y="1948750"/>
              <a:ext cx="1493484" cy="1420586"/>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19" name="文本框 18"/>
            <p:cNvSpPr txBox="1"/>
            <p:nvPr/>
          </p:nvSpPr>
          <p:spPr>
            <a:xfrm>
              <a:off x="2133041" y="2222569"/>
              <a:ext cx="1204980" cy="916296"/>
            </a:xfrm>
            <a:prstGeom prst="rect">
              <a:avLst/>
            </a:prstGeom>
            <a:noFill/>
          </p:spPr>
          <p:txBody>
            <a:bodyPr wrap="square" rtlCol="0">
              <a:spAutoFit/>
            </a:bodyPr>
            <a:lstStyle/>
            <a:p>
              <a:r>
                <a:rPr lang="zh-CN" altLang="en-US" b="1" dirty="0" smtClean="0">
                  <a:solidFill>
                    <a:schemeClr val="bg1"/>
                  </a:solidFill>
                </a:rPr>
                <a:t>信息采集</a:t>
              </a:r>
              <a:endParaRPr lang="en-US" altLang="zh-CN" b="1" dirty="0" smtClean="0">
                <a:solidFill>
                  <a:schemeClr val="bg1"/>
                </a:solidFill>
              </a:endParaRPr>
            </a:p>
          </p:txBody>
        </p:sp>
      </p:gr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graphicFrame>
        <p:nvGraphicFramePr>
          <p:cNvPr id="16" name="表格 15"/>
          <p:cNvGraphicFramePr>
            <a:graphicFrameLocks noGrp="1"/>
          </p:cNvGraphicFramePr>
          <p:nvPr>
            <p:extLst>
              <p:ext uri="{D42A27DB-BD31-4B8C-83A1-F6EECF244321}">
                <p14:modId xmlns:p14="http://schemas.microsoft.com/office/powerpoint/2010/main" val="1916011894"/>
              </p:ext>
            </p:extLst>
          </p:nvPr>
        </p:nvGraphicFramePr>
        <p:xfrm>
          <a:off x="99506" y="1145643"/>
          <a:ext cx="5981571" cy="5495015"/>
        </p:xfrm>
        <a:graphic>
          <a:graphicData uri="http://schemas.openxmlformats.org/drawingml/2006/table">
            <a:tbl>
              <a:tblPr>
                <a:tableStyleId>{5C22544A-7EE6-4342-B048-85BDC9FD1C3A}</a:tableStyleId>
              </a:tblPr>
              <a:tblGrid>
                <a:gridCol w="1949123">
                  <a:extLst>
                    <a:ext uri="{9D8B030D-6E8A-4147-A177-3AD203B41FA5}">
                      <a16:colId xmlns:a16="http://schemas.microsoft.com/office/drawing/2014/main" val="1674451764"/>
                    </a:ext>
                  </a:extLst>
                </a:gridCol>
                <a:gridCol w="1512168">
                  <a:extLst>
                    <a:ext uri="{9D8B030D-6E8A-4147-A177-3AD203B41FA5}">
                      <a16:colId xmlns:a16="http://schemas.microsoft.com/office/drawing/2014/main" val="2278940187"/>
                    </a:ext>
                  </a:extLst>
                </a:gridCol>
                <a:gridCol w="2520280">
                  <a:extLst>
                    <a:ext uri="{9D8B030D-6E8A-4147-A177-3AD203B41FA5}">
                      <a16:colId xmlns:a16="http://schemas.microsoft.com/office/drawing/2014/main" val="3016101564"/>
                    </a:ext>
                  </a:extLst>
                </a:gridCol>
              </a:tblGrid>
              <a:tr h="169209">
                <a:tc gridSpan="2">
                  <a:txBody>
                    <a:bodyPr/>
                    <a:lstStyle/>
                    <a:p>
                      <a:pPr algn="l" fontAlgn="ctr"/>
                      <a:r>
                        <a:rPr lang="en-US" sz="1400" u="none" strike="noStrike" dirty="0">
                          <a:effectLst/>
                        </a:rPr>
                        <a:t>create table HT2_CONTRACT</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hMerge="1">
                  <a:txBody>
                    <a:bodyPr/>
                    <a:lstStyle/>
                    <a:p>
                      <a:endParaRPr lang="zh-CN" altLang="en-US"/>
                    </a:p>
                  </a:txBody>
                  <a:tcPr/>
                </a:tc>
                <a:tc>
                  <a:txBody>
                    <a:bodyPr/>
                    <a:lstStyle/>
                    <a:p>
                      <a:pPr algn="l" fontAlgn="ctr"/>
                      <a:endParaRPr lang="zh-CN" alt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3084754655"/>
                  </a:ext>
                </a:extLst>
              </a:tr>
              <a:tr h="169209">
                <a:tc>
                  <a:txBody>
                    <a:bodyPr/>
                    <a:lstStyle/>
                    <a:p>
                      <a:pPr algn="l" fontAlgn="ct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endParaRPr lang="zh-CN" altLang="en-US" sz="2000"/>
                    </a:p>
                  </a:txBody>
                  <a:tcPr marL="8906" marR="8906" marT="8906" marB="0" anchor="ctr"/>
                </a:tc>
                <a:tc>
                  <a:txBody>
                    <a:bodyPr/>
                    <a:lstStyle/>
                    <a:p>
                      <a:pPr algn="l" fontAlgn="ctr"/>
                      <a:endParaRPr lang="zh-CN" alt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169897711"/>
                  </a:ext>
                </a:extLst>
              </a:tr>
              <a:tr h="169209">
                <a:tc>
                  <a:txBody>
                    <a:bodyPr/>
                    <a:lstStyle/>
                    <a:p>
                      <a:pPr algn="l" fontAlgn="ctr"/>
                      <a:r>
                        <a:rPr lang="en-US" sz="1400" u="none" strike="noStrike">
                          <a:effectLst/>
                        </a:rPr>
                        <a:t>CONTRACT_NO</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dirty="0">
                          <a:effectLst/>
                        </a:rPr>
                        <a:t>CHAR(40) not null</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smtClean="0">
                          <a:effectLst/>
                        </a:rPr>
                        <a:t>合同备案号</a:t>
                      </a:r>
                      <a:r>
                        <a:rPr lang="en-US" altLang="zh-CN" sz="1400" u="none" strike="noStrike" dirty="0" smtClean="0">
                          <a:effectLst/>
                        </a:rPr>
                        <a:t>(</a:t>
                      </a:r>
                      <a:r>
                        <a:rPr lang="zh-CN" altLang="en-US" sz="1400" u="none" strike="noStrike" dirty="0" smtClean="0">
                          <a:effectLst/>
                        </a:rPr>
                        <a:t>自动生成</a:t>
                      </a:r>
                      <a:r>
                        <a:rPr lang="en-US" altLang="zh-CN" sz="1400" u="none" strike="noStrike" dirty="0" smtClean="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1359691579"/>
                  </a:ext>
                </a:extLst>
              </a:tr>
              <a:tr h="169209">
                <a:tc>
                  <a:txBody>
                    <a:bodyPr/>
                    <a:lstStyle/>
                    <a:p>
                      <a:pPr algn="l" fontAlgn="ctr"/>
                      <a:r>
                        <a:rPr lang="en-US" sz="1400" u="none" strike="noStrike">
                          <a:effectLst/>
                        </a:rPr>
                        <a:t>CONTRACT_NO_ORI</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CHAR(40),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a:effectLst/>
                        </a:rPr>
                        <a:t>原始合同号*</a:t>
                      </a:r>
                      <a:r>
                        <a:rPr lang="en-US" altLang="zh-CN" sz="1400" u="none" strike="noStrike" dirty="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4257690254"/>
                  </a:ext>
                </a:extLst>
              </a:tr>
              <a:tr h="169209">
                <a:tc>
                  <a:txBody>
                    <a:bodyPr/>
                    <a:lstStyle/>
                    <a:p>
                      <a:pPr algn="l" fontAlgn="ctr"/>
                      <a:r>
                        <a:rPr lang="en-US" sz="1400" u="none" strike="noStrike">
                          <a:effectLst/>
                        </a:rPr>
                        <a:t>CONTRACT_NAME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CHAR(200),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合同名称*</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282315054"/>
                  </a:ext>
                </a:extLst>
              </a:tr>
              <a:tr h="169209">
                <a:tc>
                  <a:txBody>
                    <a:bodyPr/>
                    <a:lstStyle/>
                    <a:p>
                      <a:pPr algn="l" fontAlgn="ctr"/>
                      <a:r>
                        <a:rPr lang="en-US" sz="1400" u="none" strike="noStrike">
                          <a:effectLst/>
                        </a:rPr>
                        <a:t>CONTRACT_TAXITEM</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dirty="0">
                          <a:effectLst/>
                        </a:rPr>
                        <a:t>CHAR(40),</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a:effectLst/>
                        </a:rPr>
                        <a:t>合同印花</a:t>
                      </a:r>
                      <a:r>
                        <a:rPr lang="zh-CN" altLang="en-US" sz="1400" u="none" strike="noStrike" dirty="0" smtClean="0">
                          <a:effectLst/>
                        </a:rPr>
                        <a:t>税目</a:t>
                      </a:r>
                      <a:r>
                        <a:rPr lang="en-US" altLang="zh-CN" sz="1400" u="none" strike="noStrike" dirty="0" smtClean="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3978195800"/>
                  </a:ext>
                </a:extLst>
              </a:tr>
              <a:tr h="322387">
                <a:tc>
                  <a:txBody>
                    <a:bodyPr/>
                    <a:lstStyle/>
                    <a:p>
                      <a:pPr algn="l" fontAlgn="ctr"/>
                      <a:r>
                        <a:rPr lang="en-US" sz="1400" u="none" strike="noStrike">
                          <a:effectLst/>
                        </a:rPr>
                        <a:t>CONTRACT_AMT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dirty="0">
                          <a:effectLst/>
                        </a:rPr>
                        <a:t>NUMBER </a:t>
                      </a:r>
                      <a:r>
                        <a:rPr lang="en-US" sz="1400" u="none" strike="noStrike" dirty="0" smtClean="0">
                          <a:effectLst/>
                        </a:rPr>
                        <a:t>not </a:t>
                      </a:r>
                      <a:r>
                        <a:rPr lang="en-US" sz="1400" u="none" strike="noStrike" dirty="0">
                          <a:effectLst/>
                        </a:rPr>
                        <a:t>null,</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a:effectLst/>
                        </a:rPr>
                        <a:t>合同金额*</a:t>
                      </a:r>
                      <a:r>
                        <a:rPr lang="en-US" altLang="zh-CN" sz="1400" u="none" strike="noStrike" dirty="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828710627"/>
                  </a:ext>
                </a:extLst>
              </a:tr>
              <a:tr h="322387">
                <a:tc>
                  <a:txBody>
                    <a:bodyPr/>
                    <a:lstStyle/>
                    <a:p>
                      <a:pPr algn="l" fontAlgn="ctr"/>
                      <a:r>
                        <a:rPr lang="en-US" sz="1400" u="none" strike="noStrike">
                          <a:effectLst/>
                        </a:rPr>
                        <a:t>CONTRACT_TAX</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dirty="0">
                          <a:effectLst/>
                        </a:rPr>
                        <a:t>NUMBER </a:t>
                      </a:r>
                      <a:r>
                        <a:rPr lang="en-US" sz="1400" u="none" strike="noStrike" dirty="0" smtClean="0">
                          <a:effectLst/>
                        </a:rPr>
                        <a:t>not </a:t>
                      </a:r>
                      <a:r>
                        <a:rPr lang="en-US" sz="1400" u="none" strike="noStrike" dirty="0">
                          <a:effectLst/>
                        </a:rPr>
                        <a:t>null,</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a:effectLst/>
                        </a:rPr>
                        <a:t>印花税*</a:t>
                      </a:r>
                      <a:r>
                        <a:rPr lang="en-US" altLang="zh-CN" sz="1400" u="none" strike="noStrike" dirty="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596988241"/>
                  </a:ext>
                </a:extLst>
              </a:tr>
              <a:tr h="169209">
                <a:tc>
                  <a:txBody>
                    <a:bodyPr/>
                    <a:lstStyle/>
                    <a:p>
                      <a:pPr algn="l" fontAlgn="ctr"/>
                      <a:r>
                        <a:rPr lang="en-US" sz="1400" u="none" strike="noStrike">
                          <a:effectLst/>
                        </a:rPr>
                        <a:t>CONTRACT_DATE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a:effectLst/>
                        </a:rPr>
                        <a:t>签订</a:t>
                      </a:r>
                      <a:r>
                        <a:rPr lang="zh-CN" altLang="en-US" sz="1400" u="none" strike="noStrike" dirty="0" smtClean="0">
                          <a:effectLst/>
                        </a:rPr>
                        <a:t>日期</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935000098"/>
                  </a:ext>
                </a:extLst>
              </a:tr>
              <a:tr h="322387">
                <a:tc>
                  <a:txBody>
                    <a:bodyPr/>
                    <a:lstStyle/>
                    <a:p>
                      <a:pPr algn="l" fontAlgn="ctr"/>
                      <a:r>
                        <a:rPr lang="en-US" sz="1400" u="none" strike="noStrike" dirty="0">
                          <a:effectLst/>
                        </a:rPr>
                        <a:t>CONTRACT_STATUS</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dirty="0">
                          <a:effectLst/>
                        </a:rPr>
                        <a:t>NUMBER </a:t>
                      </a:r>
                      <a:r>
                        <a:rPr lang="en-US" sz="1400" u="none" strike="noStrike" dirty="0" smtClean="0">
                          <a:effectLst/>
                        </a:rPr>
                        <a:t>not </a:t>
                      </a:r>
                      <a:r>
                        <a:rPr lang="en-US" sz="1400" u="none" strike="noStrike" dirty="0">
                          <a:effectLst/>
                        </a:rPr>
                        <a:t>null,</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400" u="none" strike="noStrike" dirty="0">
                          <a:effectLst/>
                        </a:rPr>
                        <a:t>/*</a:t>
                      </a:r>
                      <a:r>
                        <a:rPr lang="zh-CN" altLang="en-US" sz="1400" u="none" strike="noStrike" dirty="0">
                          <a:effectLst/>
                        </a:rPr>
                        <a:t>合同</a:t>
                      </a:r>
                      <a:r>
                        <a:rPr lang="zh-CN" altLang="en-US" sz="1400" u="none" strike="noStrike" dirty="0" smtClean="0">
                          <a:effectLst/>
                        </a:rPr>
                        <a:t>状态*</a:t>
                      </a:r>
                      <a:r>
                        <a:rPr lang="en-US" altLang="zh-CN" sz="1400" u="none" strike="noStrike" dirty="0" smtClean="0">
                          <a:effectLst/>
                        </a:rPr>
                        <a:t>/</a:t>
                      </a:r>
                      <a:endParaRPr lang="en-US" altLang="zh-CN" sz="1400" b="0" i="0" u="none" strike="noStrike" dirty="0" smtClean="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3316717798"/>
                  </a:ext>
                </a:extLst>
              </a:tr>
              <a:tr h="169209">
                <a:tc>
                  <a:txBody>
                    <a:bodyPr/>
                    <a:lstStyle/>
                    <a:p>
                      <a:pPr algn="l" fontAlgn="ctr"/>
                      <a:r>
                        <a:rPr lang="en-US" sz="1400" u="none" strike="noStrike">
                          <a:effectLst/>
                        </a:rPr>
                        <a:t>CHARGE_SNO</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CHAR(21),</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甲方负责人</a:t>
                      </a:r>
                      <a:r>
                        <a:rPr lang="en-US" altLang="zh-CN" sz="1400" u="none" strike="noStrike">
                          <a:effectLst/>
                        </a:rPr>
                        <a:t>(</a:t>
                      </a:r>
                      <a:r>
                        <a:rPr lang="zh-CN" altLang="en-US" sz="1400" u="none" strike="noStrike">
                          <a:effectLst/>
                        </a:rPr>
                        <a:t>签署人</a:t>
                      </a:r>
                      <a:r>
                        <a:rPr lang="en-US" altLang="zh-CN" sz="1400" u="none" strike="noStrike">
                          <a:effectLst/>
                        </a:rPr>
                        <a:t>)</a:t>
                      </a:r>
                      <a:r>
                        <a:rPr lang="zh-CN" altLang="en-US" sz="1400" u="none" strike="noStrike">
                          <a:effectLst/>
                        </a:rPr>
                        <a:t>工号*</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23833626"/>
                  </a:ext>
                </a:extLst>
              </a:tr>
              <a:tr h="169209">
                <a:tc>
                  <a:txBody>
                    <a:bodyPr/>
                    <a:lstStyle/>
                    <a:p>
                      <a:pPr algn="l" fontAlgn="ctr"/>
                      <a:r>
                        <a:rPr lang="en-US" sz="1400" u="none" strike="noStrike">
                          <a:effectLst/>
                        </a:rPr>
                        <a:t>CHARGE_NAME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CHAR(20),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甲方负责人</a:t>
                      </a:r>
                      <a:r>
                        <a:rPr lang="en-US" altLang="zh-CN" sz="1400" u="none" strike="noStrike">
                          <a:effectLst/>
                        </a:rPr>
                        <a:t>(</a:t>
                      </a:r>
                      <a:r>
                        <a:rPr lang="zh-CN" altLang="en-US" sz="1400" u="none" strike="noStrike">
                          <a:effectLst/>
                        </a:rPr>
                        <a:t>签署人</a:t>
                      </a:r>
                      <a:r>
                        <a:rPr lang="en-US" altLang="zh-CN" sz="1400" u="none" strike="noStrike">
                          <a:effectLst/>
                        </a:rPr>
                        <a:t>)</a:t>
                      </a:r>
                      <a:r>
                        <a:rPr lang="zh-CN" altLang="en-US" sz="1400" u="none" strike="noStrike">
                          <a:effectLst/>
                        </a:rPr>
                        <a:t>姓名*</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3872782219"/>
                  </a:ext>
                </a:extLst>
              </a:tr>
              <a:tr h="169209">
                <a:tc>
                  <a:txBody>
                    <a:bodyPr/>
                    <a:lstStyle/>
                    <a:p>
                      <a:pPr algn="l" fontAlgn="ctr"/>
                      <a:r>
                        <a:rPr lang="en-US" sz="1400" u="none" strike="noStrike">
                          <a:effectLst/>
                        </a:rPr>
                        <a:t>CHARGE_DEPT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CHAR(40),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甲方负责人</a:t>
                      </a:r>
                      <a:r>
                        <a:rPr lang="en-US" altLang="zh-CN" sz="1400" u="none" strike="noStrike">
                          <a:effectLst/>
                        </a:rPr>
                        <a:t>(</a:t>
                      </a:r>
                      <a:r>
                        <a:rPr lang="zh-CN" altLang="en-US" sz="1400" u="none" strike="noStrike">
                          <a:effectLst/>
                        </a:rPr>
                        <a:t>签署人</a:t>
                      </a:r>
                      <a:r>
                        <a:rPr lang="en-US" altLang="zh-CN" sz="1400" u="none" strike="noStrike">
                          <a:effectLst/>
                        </a:rPr>
                        <a:t>)</a:t>
                      </a:r>
                      <a:r>
                        <a:rPr lang="zh-CN" altLang="en-US" sz="1400" u="none" strike="noStrike">
                          <a:effectLst/>
                        </a:rPr>
                        <a:t>所属部门编码*</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3228723548"/>
                  </a:ext>
                </a:extLst>
              </a:tr>
              <a:tr h="169209">
                <a:tc>
                  <a:txBody>
                    <a:bodyPr/>
                    <a:lstStyle/>
                    <a:p>
                      <a:pPr algn="l" fontAlgn="ctr"/>
                      <a:r>
                        <a:rPr lang="en-US" sz="1400" u="none" strike="noStrike">
                          <a:effectLst/>
                        </a:rPr>
                        <a:t>CHARGE_TELE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CHAR(20),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甲方负责人电话*</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1630402234"/>
                  </a:ext>
                </a:extLst>
              </a:tr>
              <a:tr h="169209">
                <a:tc>
                  <a:txBody>
                    <a:bodyPr/>
                    <a:lstStyle/>
                    <a:p>
                      <a:pPr algn="l" fontAlgn="ctr"/>
                      <a:r>
                        <a:rPr lang="en-US" sz="1400" u="none" strike="noStrike">
                          <a:effectLst/>
                        </a:rPr>
                        <a:t>YF_OTHER_UNIT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CHAR(80),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乙方名称*</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2527392709"/>
                  </a:ext>
                </a:extLst>
              </a:tr>
              <a:tr h="169209">
                <a:tc>
                  <a:txBody>
                    <a:bodyPr/>
                    <a:lstStyle/>
                    <a:p>
                      <a:pPr algn="l" fontAlgn="ctr"/>
                      <a:r>
                        <a:rPr lang="en-US" sz="1400" u="none" strike="noStrike">
                          <a:effectLst/>
                        </a:rPr>
                        <a:t>YF_ACNT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CHAR(40),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乙方账号*</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4151734908"/>
                  </a:ext>
                </a:extLst>
              </a:tr>
              <a:tr h="169209">
                <a:tc>
                  <a:txBody>
                    <a:bodyPr/>
                    <a:lstStyle/>
                    <a:p>
                      <a:pPr algn="l" fontAlgn="ctr"/>
                      <a:r>
                        <a:rPr lang="en-US" sz="1400" u="none" strike="noStrike">
                          <a:effectLst/>
                        </a:rPr>
                        <a:t>YF_BRANCHNAME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CHAR(100),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乙方开户行*</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1932240537"/>
                  </a:ext>
                </a:extLst>
              </a:tr>
              <a:tr h="169209">
                <a:tc>
                  <a:txBody>
                    <a:bodyPr/>
                    <a:lstStyle/>
                    <a:p>
                      <a:pPr algn="l" fontAlgn="ctr"/>
                      <a:r>
                        <a:rPr lang="en-US" sz="1400" u="none" strike="noStrike">
                          <a:effectLst/>
                        </a:rPr>
                        <a:t>YF_BRANCHCODE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CHAR(12),</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乙方联行号*</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238950872"/>
                  </a:ext>
                </a:extLst>
              </a:tr>
              <a:tr h="169209">
                <a:tc>
                  <a:txBody>
                    <a:bodyPr/>
                    <a:lstStyle/>
                    <a:p>
                      <a:pPr algn="l" fontAlgn="ctr"/>
                      <a:r>
                        <a:rPr lang="en-US" sz="1400" u="none" strike="noStrike">
                          <a:effectLst/>
                        </a:rPr>
                        <a:t>YF_ADDRESS</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CHAR(100),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乙方地址*</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3279005798"/>
                  </a:ext>
                </a:extLst>
              </a:tr>
              <a:tr h="169209">
                <a:tc>
                  <a:txBody>
                    <a:bodyPr/>
                    <a:lstStyle/>
                    <a:p>
                      <a:pPr algn="l" fontAlgn="ctr"/>
                      <a:r>
                        <a:rPr lang="en-US" sz="1400" u="none" strike="noStrike">
                          <a:effectLst/>
                        </a:rPr>
                        <a:t>YF_POSTCODE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CHAR(10),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乙方邮编*</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4210063190"/>
                  </a:ext>
                </a:extLst>
              </a:tr>
              <a:tr h="169209">
                <a:tc>
                  <a:txBody>
                    <a:bodyPr/>
                    <a:lstStyle/>
                    <a:p>
                      <a:pPr algn="l" fontAlgn="ctr"/>
                      <a:r>
                        <a:rPr lang="en-US" sz="1400" u="none" strike="noStrike">
                          <a:effectLst/>
                        </a:rPr>
                        <a:t>YF_CONTACT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CHAR(40),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a:effectLst/>
                        </a:rPr>
                        <a:t>/*</a:t>
                      </a:r>
                      <a:r>
                        <a:rPr lang="zh-CN" altLang="en-US" sz="1400" u="none" strike="noStrike">
                          <a:effectLst/>
                        </a:rPr>
                        <a:t>乙方联系人*</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4285376181"/>
                  </a:ext>
                </a:extLst>
              </a:tr>
              <a:tr h="169209">
                <a:tc>
                  <a:txBody>
                    <a:bodyPr/>
                    <a:lstStyle/>
                    <a:p>
                      <a:pPr algn="l" fontAlgn="ctr"/>
                      <a:r>
                        <a:rPr lang="en-US" sz="1400" u="none" strike="noStrike" dirty="0">
                          <a:effectLst/>
                        </a:rPr>
                        <a:t>YF_TELE</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sz="1400" u="none" strike="noStrike">
                          <a:effectLst/>
                        </a:rPr>
                        <a:t>CHAR(40),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8906" marR="8906" marT="8906" marB="0" anchor="ctr"/>
                </a:tc>
                <a:tc>
                  <a:txBody>
                    <a:bodyPr/>
                    <a:lstStyle/>
                    <a:p>
                      <a:pPr algn="l" fontAlgn="ctr"/>
                      <a:r>
                        <a:rPr lang="en-US" altLang="zh-CN" sz="1400" u="none" strike="noStrike" dirty="0">
                          <a:effectLst/>
                        </a:rPr>
                        <a:t>/*</a:t>
                      </a:r>
                      <a:r>
                        <a:rPr lang="zh-CN" altLang="en-US" sz="1400" u="none" strike="noStrike" dirty="0">
                          <a:effectLst/>
                        </a:rPr>
                        <a:t>乙方电话*</a:t>
                      </a:r>
                      <a:r>
                        <a:rPr lang="en-US" altLang="zh-CN" sz="1400" u="none" strike="noStrike" dirty="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8906" marR="8906" marT="8906" marB="0" anchor="ctr"/>
                </a:tc>
                <a:extLst>
                  <a:ext uri="{0D108BD9-81ED-4DB2-BD59-A6C34878D82A}">
                    <a16:rowId xmlns:a16="http://schemas.microsoft.com/office/drawing/2014/main" val="1420163226"/>
                  </a:ext>
                </a:extLst>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2099261992"/>
              </p:ext>
            </p:extLst>
          </p:nvPr>
        </p:nvGraphicFramePr>
        <p:xfrm>
          <a:off x="6235365" y="1126734"/>
          <a:ext cx="5663951" cy="5552832"/>
        </p:xfrm>
        <a:graphic>
          <a:graphicData uri="http://schemas.openxmlformats.org/drawingml/2006/table">
            <a:tbl>
              <a:tblPr>
                <a:tableStyleId>{5C22544A-7EE6-4342-B048-85BDC9FD1C3A}</a:tableStyleId>
              </a:tblPr>
              <a:tblGrid>
                <a:gridCol w="996729">
                  <a:extLst>
                    <a:ext uri="{9D8B030D-6E8A-4147-A177-3AD203B41FA5}">
                      <a16:colId xmlns:a16="http://schemas.microsoft.com/office/drawing/2014/main" val="603776660"/>
                    </a:ext>
                  </a:extLst>
                </a:gridCol>
                <a:gridCol w="659455">
                  <a:extLst>
                    <a:ext uri="{9D8B030D-6E8A-4147-A177-3AD203B41FA5}">
                      <a16:colId xmlns:a16="http://schemas.microsoft.com/office/drawing/2014/main" val="1977275020"/>
                    </a:ext>
                  </a:extLst>
                </a:gridCol>
                <a:gridCol w="1580359">
                  <a:extLst>
                    <a:ext uri="{9D8B030D-6E8A-4147-A177-3AD203B41FA5}">
                      <a16:colId xmlns:a16="http://schemas.microsoft.com/office/drawing/2014/main" val="2679141755"/>
                    </a:ext>
                  </a:extLst>
                </a:gridCol>
                <a:gridCol w="2427408">
                  <a:extLst>
                    <a:ext uri="{9D8B030D-6E8A-4147-A177-3AD203B41FA5}">
                      <a16:colId xmlns:a16="http://schemas.microsoft.com/office/drawing/2014/main" val="2990609342"/>
                    </a:ext>
                  </a:extLst>
                </a:gridCol>
              </a:tblGrid>
              <a:tr h="262702">
                <a:tc gridSpan="2">
                  <a:txBody>
                    <a:bodyPr/>
                    <a:lstStyle/>
                    <a:p>
                      <a:pPr algn="l" fontAlgn="ctr"/>
                      <a:r>
                        <a:rPr lang="en-US" sz="1400" u="none" strike="noStrike">
                          <a:effectLst/>
                        </a:rPr>
                        <a:t>CONTENT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dirty="0">
                          <a:effectLst/>
                        </a:rPr>
                        <a:t>VARCHAR2(4000),</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合同标的技术内容*</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2269965459"/>
                  </a:ext>
                </a:extLst>
              </a:tr>
              <a:tr h="262702">
                <a:tc gridSpan="2">
                  <a:txBody>
                    <a:bodyPr/>
                    <a:lstStyle/>
                    <a:p>
                      <a:pPr algn="l" fontAlgn="ctr"/>
                      <a:r>
                        <a:rPr lang="en-US" sz="1400" u="none" strike="noStrike">
                          <a:effectLst/>
                        </a:rPr>
                        <a:t>PAY_TYPE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VARCHAR2(4000),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（一次支付</a:t>
                      </a:r>
                      <a:r>
                        <a:rPr lang="en-US" altLang="zh-CN" sz="1400" u="none" strike="noStrike">
                          <a:effectLst/>
                        </a:rPr>
                        <a:t>/</a:t>
                      </a:r>
                      <a:r>
                        <a:rPr lang="zh-CN" altLang="en-US" sz="1400" u="none" strike="noStrike">
                          <a:effectLst/>
                        </a:rPr>
                        <a:t>多次支付）*</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284970179"/>
                  </a:ext>
                </a:extLst>
              </a:tr>
              <a:tr h="262702">
                <a:tc gridSpan="2">
                  <a:txBody>
                    <a:bodyPr/>
                    <a:lstStyle/>
                    <a:p>
                      <a:pPr algn="l" fontAlgn="ctr"/>
                      <a:r>
                        <a:rPr lang="en-US" sz="1400" u="none" strike="noStrike" dirty="0">
                          <a:effectLst/>
                        </a:rPr>
                        <a:t>REL_FILE</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VARCHAR2(4000),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合同附件*</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365174106"/>
                  </a:ext>
                </a:extLst>
              </a:tr>
              <a:tr h="297227">
                <a:tc gridSpan="2">
                  <a:txBody>
                    <a:bodyPr/>
                    <a:lstStyle/>
                    <a:p>
                      <a:pPr algn="l" fontAlgn="ctr"/>
                      <a:r>
                        <a:rPr lang="en-US" sz="1400" u="none" strike="noStrike" dirty="0">
                          <a:effectLst/>
                        </a:rPr>
                        <a:t>INPUT_USER_CODE</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CHAR(20),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合同录入人代码*</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623740122"/>
                  </a:ext>
                </a:extLst>
              </a:tr>
              <a:tr h="297227">
                <a:tc gridSpan="2">
                  <a:txBody>
                    <a:bodyPr/>
                    <a:lstStyle/>
                    <a:p>
                      <a:pPr algn="l" fontAlgn="ctr"/>
                      <a:r>
                        <a:rPr lang="en-US" sz="1400" u="none" strike="noStrike">
                          <a:effectLst/>
                        </a:rPr>
                        <a:t>INPUT_USER_NAME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CHAR(50),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合同录入人姓名*</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802825253"/>
                  </a:ext>
                </a:extLst>
              </a:tr>
              <a:tr h="262702">
                <a:tc gridSpan="2">
                  <a:txBody>
                    <a:bodyPr/>
                    <a:lstStyle/>
                    <a:p>
                      <a:pPr algn="l" fontAlgn="ctr"/>
                      <a:r>
                        <a:rPr lang="en-US" sz="1400" u="none" strike="noStrike">
                          <a:effectLst/>
                        </a:rPr>
                        <a:t>INPUT_DATE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合同录入时间*</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520357953"/>
                  </a:ext>
                </a:extLst>
              </a:tr>
              <a:tr h="262702">
                <a:tc gridSpan="2">
                  <a:txBody>
                    <a:bodyPr/>
                    <a:lstStyle/>
                    <a:p>
                      <a:pPr algn="l" fontAlgn="ctr"/>
                      <a:r>
                        <a:rPr lang="en-US" sz="1400" u="none" strike="noStrike">
                          <a:effectLst/>
                        </a:rPr>
                        <a:t>START_DATE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合同开始日期*</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2372845919"/>
                  </a:ext>
                </a:extLst>
              </a:tr>
              <a:tr h="152719">
                <a:tc gridSpan="2">
                  <a:txBody>
                    <a:bodyPr/>
                    <a:lstStyle/>
                    <a:p>
                      <a:pPr algn="l" fontAlgn="ctr"/>
                      <a:r>
                        <a:rPr lang="en-US" sz="1400" u="none" strike="noStrike">
                          <a:effectLst/>
                        </a:rPr>
                        <a:t>END_DATE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dirty="0">
                          <a:effectLst/>
                        </a:rPr>
                        <a:t>/*</a:t>
                      </a:r>
                      <a:r>
                        <a:rPr lang="zh-CN" altLang="en-US" sz="1400" u="none" strike="noStrike" dirty="0">
                          <a:effectLst/>
                        </a:rPr>
                        <a:t>合同结束日期*</a:t>
                      </a:r>
                      <a:r>
                        <a:rPr lang="en-US" altLang="zh-CN" sz="1400" u="none" strike="noStrike" dirty="0">
                          <a:effectLst/>
                        </a:rPr>
                        <a:t>/</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584718262"/>
                  </a:ext>
                </a:extLst>
              </a:tr>
              <a:tr h="262702">
                <a:tc gridSpan="2">
                  <a:txBody>
                    <a:bodyPr/>
                    <a:lstStyle/>
                    <a:p>
                      <a:pPr algn="l" fontAlgn="ctr"/>
                      <a:r>
                        <a:rPr lang="en-US" sz="1400" u="none" strike="noStrike">
                          <a:effectLst/>
                        </a:rPr>
                        <a:t>PAY_PLAN</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VARCHAR2(4000),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合同付款进度*</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2214590275"/>
                  </a:ext>
                </a:extLst>
              </a:tr>
              <a:tr h="262702">
                <a:tc gridSpan="2">
                  <a:txBody>
                    <a:bodyPr/>
                    <a:lstStyle/>
                    <a:p>
                      <a:pPr algn="l" fontAlgn="ctr"/>
                      <a:r>
                        <a:rPr lang="en-US" sz="1400" u="none" strike="noStrike">
                          <a:effectLst/>
                        </a:rPr>
                        <a:t>PROJECT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VARCHAR2(2000),</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合同关联项目*</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2571253357"/>
                  </a:ext>
                </a:extLst>
              </a:tr>
              <a:tr h="297227">
                <a:tc gridSpan="2">
                  <a:txBody>
                    <a:bodyPr/>
                    <a:lstStyle/>
                    <a:p>
                      <a:pPr algn="l" fontAlgn="ctr"/>
                      <a:r>
                        <a:rPr lang="en-US" sz="1400" u="none" strike="noStrike">
                          <a:effectLst/>
                        </a:rPr>
                        <a:t>CONTRACT_DEALAMT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dirty="0">
                          <a:effectLst/>
                        </a:rPr>
                        <a:t>NUMBER default 0,</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合同已付金额*</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1635307425"/>
                  </a:ext>
                </a:extLst>
              </a:tr>
              <a:tr h="262702">
                <a:tc gridSpan="2">
                  <a:txBody>
                    <a:bodyPr/>
                    <a:lstStyle/>
                    <a:p>
                      <a:pPr algn="l" fontAlgn="ctr"/>
                      <a:r>
                        <a:rPr lang="en-US" sz="1400" u="none" strike="noStrike">
                          <a:effectLst/>
                        </a:rPr>
                        <a:t>CONTRACT_SORT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CHAR(1),</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合同分类</a:t>
                      </a:r>
                      <a:r>
                        <a:rPr lang="en-US" altLang="zh-CN" sz="1400" u="none" strike="noStrike">
                          <a:effectLst/>
                        </a:rPr>
                        <a:t>-F</a:t>
                      </a:r>
                      <a:r>
                        <a:rPr lang="zh-CN" altLang="en-US" sz="1400" u="none" strike="noStrike">
                          <a:effectLst/>
                        </a:rPr>
                        <a:t>付款</a:t>
                      </a:r>
                      <a:r>
                        <a:rPr lang="en-US" altLang="zh-CN" sz="1400" u="none" strike="noStrike">
                          <a:effectLst/>
                        </a:rPr>
                        <a:t>-S</a:t>
                      </a:r>
                      <a:r>
                        <a:rPr lang="zh-CN" altLang="en-US" sz="1400" u="none" strike="noStrike">
                          <a:effectLst/>
                        </a:rPr>
                        <a:t>收款*</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835134685"/>
                  </a:ext>
                </a:extLst>
              </a:tr>
              <a:tr h="297227">
                <a:tc gridSpan="2">
                  <a:txBody>
                    <a:bodyPr/>
                    <a:lstStyle/>
                    <a:p>
                      <a:pPr algn="l" fontAlgn="ctr"/>
                      <a:r>
                        <a:rPr lang="en-US" sz="1400" u="none" strike="noStrike">
                          <a:effectLst/>
                        </a:rPr>
                        <a:t>CONTRACT_SORT_S</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CHAR(1),</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协议标识</a:t>
                      </a:r>
                      <a:r>
                        <a:rPr lang="en-US" sz="1400" u="none" strike="noStrike">
                          <a:effectLst/>
                        </a:rPr>
                        <a:t>X*/</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292941295"/>
                  </a:ext>
                </a:extLst>
              </a:tr>
              <a:tr h="152719">
                <a:tc gridSpan="2">
                  <a:txBody>
                    <a:bodyPr/>
                    <a:lstStyle/>
                    <a:p>
                      <a:pPr algn="l" fontAlgn="ctr"/>
                      <a:r>
                        <a:rPr lang="en-US" sz="1400" u="none" strike="noStrike">
                          <a:effectLst/>
                        </a:rPr>
                        <a:t>YS_DATE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合同验收期*</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1964326797"/>
                  </a:ext>
                </a:extLst>
              </a:tr>
              <a:tr h="152719">
                <a:tc gridSpan="2">
                  <a:txBody>
                    <a:bodyPr/>
                    <a:lstStyle/>
                    <a:p>
                      <a:pPr algn="l" fontAlgn="ctr"/>
                      <a:r>
                        <a:rPr lang="en-US" sz="1400" u="none" strike="noStrike">
                          <a:effectLst/>
                        </a:rPr>
                        <a:t>ZB_DATE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a:effectLst/>
                        </a:rPr>
                        <a:t>DATE,</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合同质保期*</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2621055928"/>
                  </a:ext>
                </a:extLst>
              </a:tr>
              <a:tr h="253957">
                <a:tc gridSpan="2">
                  <a:txBody>
                    <a:bodyPr/>
                    <a:lstStyle/>
                    <a:p>
                      <a:pPr algn="l" fontAlgn="ctr"/>
                      <a:r>
                        <a:rPr lang="en-US" sz="1400" u="none" strike="noStrike" dirty="0">
                          <a:effectLst/>
                        </a:rPr>
                        <a:t>ZB_AMT</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dirty="0">
                          <a:effectLst/>
                        </a:rPr>
                        <a:t>NUMBER </a:t>
                      </a:r>
                      <a:r>
                        <a:rPr lang="en-US" sz="1400" u="none" strike="noStrike" dirty="0" smtClean="0">
                          <a:effectLst/>
                        </a:rPr>
                        <a:t>not </a:t>
                      </a:r>
                      <a:r>
                        <a:rPr lang="en-US" sz="1400" u="none" strike="noStrike" dirty="0">
                          <a:effectLst/>
                        </a:rPr>
                        <a:t>null,</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altLang="zh-CN" sz="1400" u="none" strike="noStrike">
                          <a:effectLst/>
                        </a:rPr>
                        <a:t>/*</a:t>
                      </a:r>
                      <a:r>
                        <a:rPr lang="zh-CN" altLang="en-US" sz="1400" u="none" strike="noStrike">
                          <a:effectLst/>
                        </a:rPr>
                        <a:t>合同质保金*</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80367754"/>
                  </a:ext>
                </a:extLst>
              </a:tr>
              <a:tr h="298037">
                <a:tc gridSpan="2">
                  <a:txBody>
                    <a:bodyPr/>
                    <a:lstStyle/>
                    <a:p>
                      <a:pPr algn="l" fontAlgn="ctr"/>
                      <a:r>
                        <a:rPr lang="en-US" sz="1400" u="none" strike="noStrike">
                          <a:effectLst/>
                        </a:rPr>
                        <a:t>YS_AMT</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en-US" sz="11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en-US" sz="1400" u="none" strike="noStrike" dirty="0">
                          <a:effectLst/>
                        </a:rPr>
                        <a:t>NUMBER </a:t>
                      </a:r>
                      <a:r>
                        <a:rPr lang="en-US" sz="1400" u="none" strike="noStrike" dirty="0" smtClean="0">
                          <a:effectLst/>
                        </a:rPr>
                        <a:t>not </a:t>
                      </a:r>
                      <a:r>
                        <a:rPr lang="en-US" sz="1400" u="none" strike="noStrike" dirty="0">
                          <a:effectLst/>
                        </a:rPr>
                        <a:t>null,</a:t>
                      </a:r>
                      <a:endParaRPr 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a:txBody>
                    <a:bodyPr/>
                    <a:lstStyle/>
                    <a:p>
                      <a:pPr algn="l" fontAlgn="ctr"/>
                      <a:r>
                        <a:rPr lang="zh-CN" altLang="en-US" sz="1400" u="none" strike="noStrike">
                          <a:effectLst/>
                        </a:rPr>
                        <a:t> </a:t>
                      </a:r>
                      <a:r>
                        <a:rPr lang="en-US" altLang="zh-CN" sz="1400" u="none" strike="noStrike">
                          <a:effectLst/>
                        </a:rPr>
                        <a:t>/*</a:t>
                      </a:r>
                      <a:r>
                        <a:rPr lang="zh-CN" altLang="en-US" sz="1400" u="none" strike="noStrike">
                          <a:effectLst/>
                        </a:rPr>
                        <a:t>合同验收款*</a:t>
                      </a: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1901785283"/>
                  </a:ext>
                </a:extLst>
              </a:tr>
              <a:tr h="262702">
                <a:tc gridSpan="3">
                  <a:txBody>
                    <a:bodyPr/>
                    <a:lstStyle/>
                    <a:p>
                      <a:pPr algn="l" fontAlgn="ctr"/>
                      <a:r>
                        <a:rPr lang="en-US" sz="1400" u="none" strike="noStrike">
                          <a:effectLst/>
                        </a:rPr>
                        <a:t>PRIMARY KEY (CONTRACT_NO)</a:t>
                      </a:r>
                      <a:endParaRPr 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endParaRPr lang="zh-CN" altLang="en-US"/>
                    </a:p>
                  </a:txBody>
                  <a:tcPr/>
                </a:tc>
                <a:tc hMerge="1">
                  <a:txBody>
                    <a:bodyPr/>
                    <a:lstStyle/>
                    <a:p>
                      <a:endParaRPr lang="zh-CN" altLang="en-US"/>
                    </a:p>
                  </a:txBody>
                  <a:tcPr/>
                </a:tc>
                <a:tc>
                  <a:txBody>
                    <a:bodyPr/>
                    <a:lstStyle/>
                    <a:p>
                      <a:pPr algn="l" fontAlgn="ctr"/>
                      <a:endParaRPr lang="zh-CN" alt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1456777184"/>
                  </a:ext>
                </a:extLst>
              </a:tr>
              <a:tr h="152719">
                <a:tc>
                  <a:txBody>
                    <a:bodyPr/>
                    <a:lstStyle/>
                    <a:p>
                      <a:pPr algn="l" fontAlgn="ctr"/>
                      <a:r>
                        <a:rPr lang="en-US" altLang="zh-CN" sz="1400" u="none" strike="noStrike">
                          <a:effectLst/>
                        </a:rPr>
                        <a:t>);</a:t>
                      </a:r>
                      <a:endParaRPr lang="en-US" altLang="zh-CN"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gridSpan="2">
                  <a:txBody>
                    <a:bodyPr/>
                    <a:lstStyle/>
                    <a:p>
                      <a:pPr algn="l" fontAlgn="ctr"/>
                      <a:endParaRPr lang="zh-CN" altLang="en-US" sz="14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endParaRPr lang="zh-CN" altLang="en-US"/>
                    </a:p>
                  </a:txBody>
                  <a:tcPr/>
                </a:tc>
                <a:tc>
                  <a:txBody>
                    <a:bodyPr/>
                    <a:lstStyle/>
                    <a:p>
                      <a:pPr algn="l" fontAlgn="ctr"/>
                      <a:endParaRPr lang="zh-CN" altLang="en-US" sz="14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283266784"/>
                  </a:ext>
                </a:extLst>
              </a:tr>
            </a:tbl>
          </a:graphicData>
        </a:graphic>
      </p:graphicFrame>
      <p:sp>
        <p:nvSpPr>
          <p:cNvPr id="21" name="文本框 20"/>
          <p:cNvSpPr txBox="1"/>
          <p:nvPr/>
        </p:nvSpPr>
        <p:spPr>
          <a:xfrm>
            <a:off x="258445" y="637461"/>
            <a:ext cx="3029243" cy="461665"/>
          </a:xfrm>
          <a:prstGeom prst="rect">
            <a:avLst/>
          </a:prstGeom>
          <a:noFill/>
        </p:spPr>
        <p:txBody>
          <a:bodyPr wrap="square" rtlCol="0">
            <a:spAutoFit/>
          </a:bodyPr>
          <a:lstStyle/>
          <a:p>
            <a:r>
              <a:rPr lang="zh-CN" altLang="en-US" sz="2400" b="1" dirty="0" smtClean="0">
                <a:solidFill>
                  <a:schemeClr val="tx2"/>
                </a:solidFill>
              </a:rPr>
              <a:t>合同信息中间库格式：</a:t>
            </a:r>
            <a:endParaRPr lang="zh-CN" altLang="en-US" sz="2400" b="1" dirty="0">
              <a:solidFill>
                <a:schemeClr val="tx2"/>
              </a:solidFill>
            </a:endParaRPr>
          </a:p>
        </p:txBody>
      </p:sp>
    </p:spTree>
    <p:extLst>
      <p:ext uri="{BB962C8B-B14F-4D97-AF65-F5344CB8AC3E}">
        <p14:creationId xmlns:p14="http://schemas.microsoft.com/office/powerpoint/2010/main" val="3704195131"/>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8885" y="1405255"/>
            <a:ext cx="7875270" cy="450913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9" name="文本框 8"/>
          <p:cNvSpPr txBox="1"/>
          <p:nvPr/>
        </p:nvSpPr>
        <p:spPr>
          <a:xfrm>
            <a:off x="516890" y="2661285"/>
            <a:ext cx="2565400" cy="2168525"/>
          </a:xfrm>
          <a:prstGeom prst="rect">
            <a:avLst/>
          </a:prstGeom>
          <a:noFill/>
        </p:spPr>
        <p:txBody>
          <a:bodyPr wrap="square" rtlCol="0">
            <a:spAutoFit/>
          </a:bodyPr>
          <a:lstStyle/>
          <a:p>
            <a:pPr lvl="0">
              <a:lnSpc>
                <a:spcPct val="150000"/>
              </a:lnSpc>
            </a:pPr>
            <a:r>
              <a:rPr lang="zh-CN" altLang="en-US" kern="0" dirty="0" smtClean="0">
                <a:solidFill>
                  <a:schemeClr val="tx1">
                    <a:lumMod val="65000"/>
                    <a:lumOff val="35000"/>
                  </a:schemeClr>
                </a:solidFill>
                <a:latin typeface="微软雅黑" panose="020B0503020204020204" charset="-122"/>
                <a:ea typeface="微软雅黑" panose="020B0503020204020204" charset="-122"/>
                <a:cs typeface="+mn-ea"/>
                <a:sym typeface="+mn-lt"/>
              </a:rPr>
              <a:t>分收入合同与支出合同分别定义合同类型，设置印花税税目，定义收款合同对应</a:t>
            </a:r>
            <a:r>
              <a:rPr lang="zh-CN" altLang="en-US" kern="0" dirty="0">
                <a:solidFill>
                  <a:schemeClr val="tx1">
                    <a:lumMod val="65000"/>
                    <a:lumOff val="35000"/>
                  </a:schemeClr>
                </a:solidFill>
                <a:latin typeface="微软雅黑" panose="020B0503020204020204" charset="-122"/>
                <a:ea typeface="微软雅黑" panose="020B0503020204020204" charset="-122"/>
                <a:cs typeface="+mn-ea"/>
                <a:sym typeface="+mn-lt"/>
              </a:rPr>
              <a:t>的预收、</a:t>
            </a:r>
            <a:r>
              <a:rPr lang="zh-CN" altLang="en-US" kern="0" dirty="0" smtClean="0">
                <a:solidFill>
                  <a:schemeClr val="tx1">
                    <a:lumMod val="65000"/>
                    <a:lumOff val="35000"/>
                  </a:schemeClr>
                </a:solidFill>
                <a:latin typeface="微软雅黑" panose="020B0503020204020204" charset="-122"/>
                <a:ea typeface="微软雅黑" panose="020B0503020204020204" charset="-122"/>
                <a:cs typeface="+mn-ea"/>
                <a:sym typeface="+mn-lt"/>
              </a:rPr>
              <a:t>收入等科目</a:t>
            </a:r>
          </a:p>
        </p:txBody>
      </p:sp>
      <p:sp>
        <p:nvSpPr>
          <p:cNvPr id="5" name="TextBox 3"/>
          <p:cNvSpPr txBox="1"/>
          <p:nvPr/>
        </p:nvSpPr>
        <p:spPr>
          <a:xfrm>
            <a:off x="516927" y="2015907"/>
            <a:ext cx="1402080" cy="645160"/>
          </a:xfrm>
          <a:prstGeom prst="rect">
            <a:avLst/>
          </a:prstGeom>
          <a:noFill/>
        </p:spPr>
        <p:txBody>
          <a:bodyPr wrap="none" rtlCol="0">
            <a:spAutoFit/>
          </a:bodyPr>
          <a:lstStyle/>
          <a:p>
            <a:pPr algn="l">
              <a:lnSpc>
                <a:spcPct val="150000"/>
              </a:lnSpc>
            </a:pPr>
            <a:r>
              <a:rPr lang="zh-CN" altLang="en-US" sz="2400" dirty="0" smtClean="0">
                <a:solidFill>
                  <a:srgbClr val="005A9E"/>
                </a:solidFill>
                <a:latin typeface="微软雅黑" panose="020B0503020204020204" charset="-122"/>
                <a:ea typeface="微软雅黑" panose="020B0503020204020204" charset="-122"/>
              </a:rPr>
              <a:t>类型定义</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6912" y="1501628"/>
            <a:ext cx="10228573" cy="3282837"/>
          </a:xfrm>
          <a:prstGeom prst="rect">
            <a:avLst/>
          </a:prstGeom>
        </p:spPr>
      </p:pic>
      <p:sp>
        <p:nvSpPr>
          <p:cNvPr id="16" name="文本框 15"/>
          <p:cNvSpPr txBox="1"/>
          <p:nvPr/>
        </p:nvSpPr>
        <p:spPr>
          <a:xfrm>
            <a:off x="1330972" y="4967929"/>
            <a:ext cx="9217024" cy="646331"/>
          </a:xfrm>
          <a:prstGeom prst="rect">
            <a:avLst/>
          </a:prstGeom>
          <a:noFill/>
        </p:spPr>
        <p:txBody>
          <a:bodyPr wrap="square" rtlCol="0">
            <a:spAutoFit/>
          </a:bodyPr>
          <a:lstStyle/>
          <a:p>
            <a:r>
              <a:rPr lang="zh-CN" altLang="en-US" dirty="0" smtClean="0"/>
              <a:t>录入收入合同，合同有变更或补充可以基于原合同录入补充协议，录入完成后经过财务部门审核后，可以进入收入的按期确认</a:t>
            </a:r>
            <a:endParaRPr lang="zh-CN" altLang="en-US" dirty="0"/>
          </a:p>
        </p:txBody>
      </p:sp>
      <p:sp>
        <p:nvSpPr>
          <p:cNvPr id="17" name="文本框 16"/>
          <p:cNvSpPr txBox="1"/>
          <p:nvPr/>
        </p:nvSpPr>
        <p:spPr>
          <a:xfrm>
            <a:off x="1330972" y="5667562"/>
            <a:ext cx="8918382" cy="646331"/>
          </a:xfrm>
          <a:prstGeom prst="rect">
            <a:avLst/>
          </a:prstGeom>
          <a:noFill/>
        </p:spPr>
        <p:txBody>
          <a:bodyPr wrap="square" rtlCol="0">
            <a:spAutoFit/>
          </a:bodyPr>
          <a:lstStyle/>
          <a:p>
            <a:r>
              <a:rPr lang="zh-CN" altLang="en-US" dirty="0" smtClean="0"/>
              <a:t>可从业务系统通过中间数据库共享获得合同基础数据，通过数据共享获得的合同信息，可不经财务审核</a:t>
            </a:r>
            <a:endParaRPr lang="zh-CN" altLang="en-US" dirty="0"/>
          </a:p>
        </p:txBody>
      </p:sp>
      <p:sp>
        <p:nvSpPr>
          <p:cNvPr id="18" name="TextBox 3"/>
          <p:cNvSpPr txBox="1"/>
          <p:nvPr/>
        </p:nvSpPr>
        <p:spPr>
          <a:xfrm>
            <a:off x="516890" y="894973"/>
            <a:ext cx="1402080"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收入合同</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517174" y="1660106"/>
            <a:ext cx="6153141" cy="369332"/>
          </a:xfrm>
          <a:prstGeom prst="rect">
            <a:avLst/>
          </a:prstGeom>
          <a:noFill/>
        </p:spPr>
        <p:txBody>
          <a:bodyPr wrap="square" rtlCol="0">
            <a:spAutoFit/>
          </a:bodyPr>
          <a:lstStyle/>
          <a:p>
            <a:r>
              <a:rPr lang="zh-CN" altLang="en-US" dirty="0" smtClean="0">
                <a:solidFill>
                  <a:schemeClr val="tx1">
                    <a:lumMod val="65000"/>
                    <a:lumOff val="35000"/>
                  </a:schemeClr>
                </a:solidFill>
              </a:rPr>
              <a:t>根据合同收入确认方式，筛选后按期生成当月收入确认凭证</a:t>
            </a:r>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439" y="2283688"/>
            <a:ext cx="8841309" cy="4179244"/>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6028" y="3536986"/>
            <a:ext cx="8148574" cy="3039660"/>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1" name="TextBox 3"/>
          <p:cNvSpPr txBox="1"/>
          <p:nvPr/>
        </p:nvSpPr>
        <p:spPr>
          <a:xfrm>
            <a:off x="516927" y="1076742"/>
            <a:ext cx="1402080"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收入管理</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extLst>
      <p:ext uri="{BB962C8B-B14F-4D97-AF65-F5344CB8AC3E}">
        <p14:creationId xmlns:p14="http://schemas.microsoft.com/office/powerpoint/2010/main" val="2788052353"/>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9" name="图片 8"/>
          <p:cNvPicPr>
            <a:picLocks noChangeAspect="1"/>
          </p:cNvPicPr>
          <p:nvPr/>
        </p:nvPicPr>
        <p:blipFill>
          <a:blip r:embed="rId3"/>
          <a:stretch>
            <a:fillRect/>
          </a:stretch>
        </p:blipFill>
        <p:spPr>
          <a:xfrm>
            <a:off x="632460" y="1560830"/>
            <a:ext cx="5580041" cy="2453170"/>
          </a:xfrm>
          <a:prstGeom prst="rect">
            <a:avLst/>
          </a:prstGeom>
          <a:effectLst>
            <a:outerShdw blurRad="50800" dist="38100" dir="2700000" algn="tl" rotWithShape="0">
              <a:prstClr val="black">
                <a:alpha val="40000"/>
              </a:prstClr>
            </a:outerShdw>
          </a:effec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3740" y="2069465"/>
            <a:ext cx="5579745" cy="2440940"/>
          </a:xfrm>
          <a:prstGeom prst="rect">
            <a:avLst/>
          </a:prstGeom>
          <a:noFill/>
          <a:ln>
            <a:noFill/>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文本框 11"/>
          <p:cNvSpPr txBox="1"/>
          <p:nvPr/>
        </p:nvSpPr>
        <p:spPr>
          <a:xfrm>
            <a:off x="632460" y="4728845"/>
            <a:ext cx="10740390" cy="922020"/>
          </a:xfrm>
          <a:prstGeom prst="rect">
            <a:avLst/>
          </a:prstGeom>
          <a:noFill/>
        </p:spPr>
        <p:txBody>
          <a:bodyPr wrap="square" rtlCol="0">
            <a:spAutoFit/>
          </a:bodyPr>
          <a:lstStyle/>
          <a:p>
            <a:pPr marL="285750" indent="-285750">
              <a:lnSpc>
                <a:spcPct val="150000"/>
              </a:lnSpc>
              <a:buFont typeface="Wingdings" panose="05000000000000000000" charset="0"/>
              <a:buChar char="l"/>
            </a:pPr>
            <a:r>
              <a:rPr lang="zh-CN" altLang="en-US" dirty="0" smtClean="0">
                <a:solidFill>
                  <a:schemeClr val="tx1">
                    <a:lumMod val="65000"/>
                    <a:lumOff val="35000"/>
                  </a:schemeClr>
                </a:solidFill>
              </a:rPr>
              <a:t>录入付款合同，合同有变更或补充可以基于原合同录入补充协议，录入完成后经过财务部门审核后，可以发起付款申请</a:t>
            </a:r>
          </a:p>
        </p:txBody>
      </p:sp>
      <p:sp>
        <p:nvSpPr>
          <p:cNvPr id="13" name="文本框 12"/>
          <p:cNvSpPr txBox="1"/>
          <p:nvPr/>
        </p:nvSpPr>
        <p:spPr>
          <a:xfrm>
            <a:off x="632460" y="5651500"/>
            <a:ext cx="10741025" cy="922020"/>
          </a:xfrm>
          <a:prstGeom prst="rect">
            <a:avLst/>
          </a:prstGeom>
          <a:noFill/>
        </p:spPr>
        <p:txBody>
          <a:bodyPr wrap="square" rtlCol="0">
            <a:spAutoFit/>
          </a:bodyPr>
          <a:lstStyle/>
          <a:p>
            <a:pPr marL="285750" indent="-285750">
              <a:lnSpc>
                <a:spcPct val="150000"/>
              </a:lnSpc>
              <a:buFont typeface="Wingdings" panose="05000000000000000000" charset="0"/>
              <a:buChar char="l"/>
            </a:pPr>
            <a:r>
              <a:rPr lang="zh-CN" altLang="en-US" dirty="0" smtClean="0">
                <a:solidFill>
                  <a:schemeClr val="tx1">
                    <a:lumMod val="65000"/>
                    <a:lumOff val="35000"/>
                  </a:schemeClr>
                </a:solidFill>
              </a:rPr>
              <a:t>可从合同归口管理部门通过中间数据库共享获得合同基础数据，通过数据共享获得的合同信息，可不经财务审核</a:t>
            </a:r>
          </a:p>
        </p:txBody>
      </p:sp>
      <p:sp>
        <p:nvSpPr>
          <p:cNvPr id="11" name="TextBox 3"/>
          <p:cNvSpPr txBox="1"/>
          <p:nvPr/>
        </p:nvSpPr>
        <p:spPr>
          <a:xfrm>
            <a:off x="516927" y="872907"/>
            <a:ext cx="1402080"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支出合同</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517" y="1435754"/>
            <a:ext cx="9262298" cy="3899063"/>
          </a:xfrm>
          <a:prstGeom prst="rect">
            <a:avLst/>
          </a:prstGeom>
          <a:effectLst>
            <a:outerShdw blurRad="50800" dist="38100" dir="2700000" algn="tl" rotWithShape="0">
              <a:prstClr val="black">
                <a:alpha val="40000"/>
              </a:prstClr>
            </a:outerShdw>
          </a:effectLst>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4695" y="1435615"/>
            <a:ext cx="5238750" cy="2847975"/>
          </a:xfrm>
          <a:prstGeom prst="rect">
            <a:avLst/>
          </a:prstGeom>
          <a:effectLst>
            <a:outerShdw blurRad="50800" dist="38100" dir="2700000" algn="tl" rotWithShape="0">
              <a:prstClr val="black">
                <a:alpha val="40000"/>
              </a:prstClr>
            </a:outerShdw>
          </a:effectLst>
        </p:spPr>
      </p:pic>
      <p:sp>
        <p:nvSpPr>
          <p:cNvPr id="22" name="文本框 21"/>
          <p:cNvSpPr txBox="1"/>
          <p:nvPr/>
        </p:nvSpPr>
        <p:spPr>
          <a:xfrm>
            <a:off x="7886700" y="5429250"/>
            <a:ext cx="3756660" cy="922020"/>
          </a:xfrm>
          <a:prstGeom prst="rect">
            <a:avLst/>
          </a:prstGeom>
          <a:noFill/>
        </p:spPr>
        <p:txBody>
          <a:bodyPr wrap="square" rtlCol="0">
            <a:spAutoFit/>
          </a:bodyPr>
          <a:lstStyle/>
          <a:p>
            <a:r>
              <a:rPr lang="zh-CN" altLang="en-US" dirty="0" smtClean="0">
                <a:solidFill>
                  <a:schemeClr val="tx1">
                    <a:lumMod val="65000"/>
                    <a:lumOff val="35000"/>
                  </a:schemeClr>
                </a:solidFill>
              </a:rPr>
              <a:t>根据合同发起付款申请，自动转入网上报账系统生成网上报账单进而生成财务凭证</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516" y="3041460"/>
            <a:ext cx="7108855" cy="3309482"/>
          </a:xfrm>
          <a:prstGeom prst="rect">
            <a:avLst/>
          </a:prstGeom>
          <a:effectLst>
            <a:outerShdw blurRad="50800" dist="38100" dir="2700000" algn="tl" rotWithShape="0">
              <a:prstClr val="black">
                <a:alpha val="40000"/>
              </a:prstClr>
            </a:outerShdw>
          </a:effectLst>
        </p:spPr>
      </p:pic>
      <p:sp>
        <p:nvSpPr>
          <p:cNvPr id="27" name="TextBox 3"/>
          <p:cNvSpPr txBox="1"/>
          <p:nvPr/>
        </p:nvSpPr>
        <p:spPr>
          <a:xfrm>
            <a:off x="516927" y="872907"/>
            <a:ext cx="1402080"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付款管理</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2" name="组合 45"/>
          <p:cNvGrpSpPr/>
          <p:nvPr/>
        </p:nvGrpSpPr>
        <p:grpSpPr>
          <a:xfrm>
            <a:off x="3439160" y="1561253"/>
            <a:ext cx="4975860" cy="3461174"/>
            <a:chOff x="3848" y="2293"/>
            <a:chExt cx="5877" cy="4088"/>
          </a:xfrm>
        </p:grpSpPr>
        <p:sp>
          <p:nvSpPr>
            <p:cNvPr id="1048781" name="Rectangle 5"/>
            <p:cNvSpPr/>
            <p:nvPr/>
          </p:nvSpPr>
          <p:spPr bwMode="auto">
            <a:xfrm>
              <a:off x="4981" y="2365"/>
              <a:ext cx="4743" cy="766"/>
            </a:xfrm>
            <a:prstGeom prst="rect">
              <a:avLst/>
            </a:prstGeom>
            <a:noFill/>
            <a:ln>
              <a:noFill/>
            </a:ln>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pPr>
              <a:r>
                <a:rPr kumimoji="0" sz="1865" b="1" i="0" u="none" strike="noStrike" kern="0" cap="none" spc="0" normalizeH="0" baseline="0" noProof="0" dirty="0">
                  <a:ln>
                    <a:noFill/>
                  </a:ln>
                  <a:solidFill>
                    <a:srgbClr val="226DA5"/>
                  </a:solidFill>
                  <a:effectLst/>
                  <a:uLnTx/>
                  <a:uFillTx/>
                  <a:latin typeface="微软雅黑" panose="020B0503020204020204" charset="-122"/>
                  <a:ea typeface="微软雅黑" panose="020B0503020204020204" charset="-122"/>
                  <a:cs typeface="+mn-ea"/>
                  <a:sym typeface="+mn-lt"/>
                </a:rPr>
                <a:t>项目余额怎么控制？</a:t>
              </a:r>
            </a:p>
          </p:txBody>
        </p:sp>
        <p:sp>
          <p:nvSpPr>
            <p:cNvPr id="1048782" name="Rectangle 5"/>
            <p:cNvSpPr/>
            <p:nvPr/>
          </p:nvSpPr>
          <p:spPr bwMode="auto">
            <a:xfrm>
              <a:off x="5572" y="4039"/>
              <a:ext cx="4153" cy="766"/>
            </a:xfrm>
            <a:prstGeom prst="rect">
              <a:avLst/>
            </a:prstGeom>
            <a:noFill/>
            <a:ln>
              <a:noFill/>
            </a:ln>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pPr>
              <a:r>
                <a:rPr kumimoji="0" sz="1865"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cs typeface="+mn-ea"/>
                  <a:sym typeface="+mn-lt"/>
                </a:rPr>
                <a:t>项目预算表怎么控制？</a:t>
              </a:r>
            </a:p>
          </p:txBody>
        </p:sp>
        <p:sp>
          <p:nvSpPr>
            <p:cNvPr id="1048783" name="Rectangle 5"/>
            <p:cNvSpPr/>
            <p:nvPr/>
          </p:nvSpPr>
          <p:spPr bwMode="auto">
            <a:xfrm>
              <a:off x="4981" y="5544"/>
              <a:ext cx="4743" cy="766"/>
            </a:xfrm>
            <a:prstGeom prst="rect">
              <a:avLst/>
            </a:prstGeom>
            <a:noFill/>
            <a:ln>
              <a:noFill/>
            </a:ln>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pPr>
              <a:r>
                <a:rPr kumimoji="0" sz="1865" b="1" i="0" u="none" strike="noStrike" kern="0" cap="none" spc="0" normalizeH="0" baseline="0" noProof="0" dirty="0">
                  <a:ln>
                    <a:noFill/>
                  </a:ln>
                  <a:solidFill>
                    <a:srgbClr val="226DA5"/>
                  </a:solidFill>
                  <a:effectLst/>
                  <a:uLnTx/>
                  <a:uFillTx/>
                  <a:latin typeface="微软雅黑" panose="020B0503020204020204" charset="-122"/>
                  <a:ea typeface="微软雅黑" panose="020B0503020204020204" charset="-122"/>
                  <a:cs typeface="+mn-ea"/>
                  <a:sym typeface="+mn-lt"/>
                </a:rPr>
                <a:t>如何向非财务人员解释？</a:t>
              </a:r>
            </a:p>
          </p:txBody>
        </p:sp>
        <p:grpSp>
          <p:nvGrpSpPr>
            <p:cNvPr id="153" name="组合 25"/>
            <p:cNvGrpSpPr/>
            <p:nvPr/>
          </p:nvGrpSpPr>
          <p:grpSpPr>
            <a:xfrm>
              <a:off x="3866" y="2293"/>
              <a:ext cx="909" cy="909"/>
              <a:chOff x="4116949" y="1605269"/>
              <a:chExt cx="965576" cy="965576"/>
            </a:xfrm>
          </p:grpSpPr>
          <p:sp>
            <p:nvSpPr>
              <p:cNvPr id="1048784" name="椭圆 26"/>
              <p:cNvSpPr/>
              <p:nvPr/>
            </p:nvSpPr>
            <p:spPr>
              <a:xfrm>
                <a:off x="4116949" y="1605269"/>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48785"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ysClr val="window" lastClr="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kern="120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154" name="组合 28"/>
            <p:cNvGrpSpPr/>
            <p:nvPr/>
          </p:nvGrpSpPr>
          <p:grpSpPr>
            <a:xfrm>
              <a:off x="4488" y="3896"/>
              <a:ext cx="909" cy="909"/>
              <a:chOff x="4777349" y="3344972"/>
              <a:chExt cx="965576" cy="965576"/>
            </a:xfrm>
          </p:grpSpPr>
          <p:sp>
            <p:nvSpPr>
              <p:cNvPr id="1048786" name="椭圆 29"/>
              <p:cNvSpPr/>
              <p:nvPr/>
            </p:nvSpPr>
            <p:spPr>
              <a:xfrm>
                <a:off x="4777349" y="3344972"/>
                <a:ext cx="965576" cy="965576"/>
              </a:xfrm>
              <a:prstGeom prst="ellipse">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48787"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4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155" name="组合 31"/>
            <p:cNvGrpSpPr/>
            <p:nvPr/>
          </p:nvGrpSpPr>
          <p:grpSpPr>
            <a:xfrm>
              <a:off x="3848" y="5472"/>
              <a:ext cx="909" cy="909"/>
              <a:chOff x="4097899" y="4979900"/>
              <a:chExt cx="965576" cy="965576"/>
            </a:xfrm>
          </p:grpSpPr>
          <p:sp>
            <p:nvSpPr>
              <p:cNvPr id="1048788" name="椭圆 32"/>
              <p:cNvSpPr/>
              <p:nvPr/>
            </p:nvSpPr>
            <p:spPr>
              <a:xfrm>
                <a:off x="4097899" y="4979900"/>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black"/>
                  </a:solidFill>
                  <a:effectLst/>
                  <a:uLnTx/>
                  <a:uFillTx/>
                  <a:cs typeface="+mn-ea"/>
                  <a:sym typeface="+mn-lt"/>
                </a:endParaRPr>
              </a:p>
            </p:txBody>
          </p:sp>
          <p:sp>
            <p:nvSpPr>
              <p:cNvPr id="1048789"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4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grpSp>
        <p:nvGrpSpPr>
          <p:cNvPr id="156" name="组合 44"/>
          <p:cNvGrpSpPr/>
          <p:nvPr/>
        </p:nvGrpSpPr>
        <p:grpSpPr>
          <a:xfrm>
            <a:off x="994410" y="2171277"/>
            <a:ext cx="2201333" cy="2202180"/>
            <a:chOff x="1170" y="3050"/>
            <a:chExt cx="2600" cy="2601"/>
          </a:xfrm>
        </p:grpSpPr>
        <p:sp>
          <p:nvSpPr>
            <p:cNvPr id="1048790" name="椭圆 8"/>
            <p:cNvSpPr>
              <a:spLocks noChangeAspect="1"/>
            </p:cNvSpPr>
            <p:nvPr/>
          </p:nvSpPr>
          <p:spPr>
            <a:xfrm>
              <a:off x="1170" y="3050"/>
              <a:ext cx="2600" cy="2601"/>
            </a:xfrm>
            <a:prstGeom prst="ellipse">
              <a:avLst/>
            </a:prstGeom>
            <a:solidFill>
              <a:srgbClr val="005A9E"/>
            </a:solidFill>
            <a:ln w="44450" cap="flat" cmpd="sng" algn="ctr">
              <a:gradFill>
                <a:gsLst>
                  <a:gs pos="0">
                    <a:sysClr val="window" lastClr="FFFFFF"/>
                  </a:gs>
                  <a:gs pos="100000">
                    <a:sysClr val="window" lastClr="FFFFFF">
                      <a:lumMod val="75000"/>
                    </a:sysClr>
                  </a:gs>
                </a:gsLst>
                <a:lin ang="5400000" scaled="1"/>
              </a:gradFill>
              <a:prstDash val="solid"/>
              <a:miter lim="800000"/>
            </a:ln>
            <a:effectLst>
              <a:outerShdw blurRad="152400" dist="38100" dir="2700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sysClr val="window" lastClr="FFFFFF"/>
                </a:solidFill>
                <a:effectLst/>
                <a:uLnTx/>
                <a:uFillTx/>
                <a:cs typeface="+mn-ea"/>
                <a:sym typeface="+mn-lt"/>
              </a:endParaRPr>
            </a:p>
          </p:txBody>
        </p:sp>
        <p:sp>
          <p:nvSpPr>
            <p:cNvPr id="1048791" name="椭圆 35"/>
            <p:cNvSpPr/>
            <p:nvPr/>
          </p:nvSpPr>
          <p:spPr>
            <a:xfrm>
              <a:off x="1401" y="3282"/>
              <a:ext cx="2138" cy="2138"/>
            </a:xfrm>
            <a:prstGeom prst="ellipse">
              <a:avLst/>
            </a:prstGeom>
            <a:solidFill>
              <a:schemeClr val="bg1"/>
            </a:solidFill>
            <a:ln>
              <a:noFill/>
            </a:ln>
            <a:effectLst>
              <a:innerShdw blurRad="114300">
                <a:schemeClr val="bg1">
                  <a:lumMod val="6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8792" name="文本框 38"/>
            <p:cNvSpPr txBox="1"/>
            <p:nvPr/>
          </p:nvSpPr>
          <p:spPr>
            <a:xfrm>
              <a:off x="1822" y="3584"/>
              <a:ext cx="1565" cy="1416"/>
            </a:xfrm>
            <a:prstGeom prst="rect">
              <a:avLst/>
            </a:prstGeom>
            <a:noFill/>
          </p:spPr>
          <p:txBody>
            <a:bodyPr wrap="square" rtlCol="0">
              <a:spAutoFit/>
            </a:bodyPr>
            <a:lstStyle/>
            <a:p>
              <a:pPr>
                <a:lnSpc>
                  <a:spcPct val="100000"/>
                </a:lnSpc>
              </a:pPr>
              <a:r>
                <a:rPr lang="zh-CN" altLang="en-US" sz="3600" b="1">
                  <a:solidFill>
                    <a:srgbClr val="226DA5"/>
                  </a:solidFill>
                  <a:latin typeface="微软雅黑" panose="020B0503020204020204" charset="-122"/>
                  <a:ea typeface="微软雅黑" panose="020B0503020204020204" charset="-122"/>
                </a:rPr>
                <a:t>项目管理</a:t>
              </a:r>
            </a:p>
          </p:txBody>
        </p:sp>
      </p:grpSp>
      <p:sp>
        <p:nvSpPr>
          <p:cNvPr id="1048793" name="矩形 41"/>
          <p:cNvSpPr>
            <a:spLocks noChangeArrowheads="1"/>
          </p:cNvSpPr>
          <p:nvPr/>
        </p:nvSpPr>
        <p:spPr bwMode="auto">
          <a:xfrm>
            <a:off x="9101455" y="4709160"/>
            <a:ext cx="2719070" cy="448945"/>
          </a:xfrm>
          <a:prstGeom prst="rect">
            <a:avLst/>
          </a:prstGeom>
          <a:noFill/>
          <a:ln>
            <a:noFill/>
          </a:ln>
        </p:spPr>
        <p:txBody>
          <a:bodyPr wrap="square" lIns="110556" tIns="55277" rIns="110556" bIns="5527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smtClean="0">
                <a:solidFill>
                  <a:srgbClr val="226DA5"/>
                </a:solidFill>
                <a:cs typeface="+mn-ea"/>
                <a:sym typeface="+mn-lt"/>
              </a:rPr>
              <a:t>项目管理困难</a:t>
            </a:r>
            <a:endParaRPr lang="en-US" altLang="zh-CN" sz="2200" b="1" dirty="0" smtClean="0">
              <a:solidFill>
                <a:srgbClr val="226DA5"/>
              </a:solidFill>
              <a:cs typeface="+mn-ea"/>
              <a:sym typeface="+mn-lt"/>
            </a:endParaRPr>
          </a:p>
        </p:txBody>
      </p:sp>
      <p:sp>
        <p:nvSpPr>
          <p:cNvPr id="1048794" name="文本框 13"/>
          <p:cNvSpPr txBox="1"/>
          <p:nvPr/>
        </p:nvSpPr>
        <p:spPr>
          <a:xfrm>
            <a:off x="8849360" y="5161915"/>
            <a:ext cx="3175000" cy="1267460"/>
          </a:xfrm>
          <a:prstGeom prst="rect">
            <a:avLst/>
          </a:prstGeom>
          <a:noFill/>
        </p:spPr>
        <p:txBody>
          <a:bodyPr wrap="square" lIns="87742" tIns="43870" rIns="87742" bIns="43870" rtlCol="0">
            <a:spAutoFit/>
          </a:bodyPr>
          <a:lstStyle/>
          <a:p>
            <a:pPr>
              <a:lnSpc>
                <a:spcPct val="120000"/>
              </a:lnSpc>
              <a:spcBef>
                <a:spcPct val="0"/>
              </a:spcBef>
              <a:buNone/>
            </a:pPr>
            <a:r>
              <a:rPr lang="zh-CN" altLang="en-US" sz="1600" dirty="0" smtClean="0">
                <a:solidFill>
                  <a:srgbClr val="7E7E7E"/>
                </a:solidFill>
                <a:latin typeface="微软雅黑" panose="020B0503020204020204" charset="-122"/>
                <a:ea typeface="微软雅黑" panose="020B0503020204020204" charset="-122"/>
                <a:cs typeface="+mn-ea"/>
                <a:sym typeface="+mn-lt"/>
              </a:rPr>
              <a:t>如何设置项目与科目紧密的核算关系来保证项目余额与项目明细预算的的正确性，以及让非财务人员怎么看得懂项目明细信息。</a:t>
            </a:r>
            <a:endParaRPr lang="zh-CN" altLang="en-US" sz="1600" dirty="0">
              <a:solidFill>
                <a:srgbClr val="7E7E7E"/>
              </a:solidFill>
              <a:latin typeface="微软雅黑" panose="020B0503020204020204" charset="-122"/>
              <a:ea typeface="微软雅黑" panose="020B0503020204020204" charset="-122"/>
              <a:cs typeface="+mn-ea"/>
              <a:sym typeface="+mn-lt"/>
            </a:endParaRPr>
          </a:p>
        </p:txBody>
      </p:sp>
      <p:cxnSp>
        <p:nvCxnSpPr>
          <p:cNvPr id="3145740" name="直接连接符 43"/>
          <p:cNvCxnSpPr/>
          <p:nvPr/>
        </p:nvCxnSpPr>
        <p:spPr>
          <a:xfrm>
            <a:off x="8976360" y="5158105"/>
            <a:ext cx="2844021" cy="3810"/>
          </a:xfrm>
          <a:prstGeom prst="line">
            <a:avLst/>
          </a:prstGeom>
          <a:noFill/>
          <a:ln w="19050" cap="flat" cmpd="sng" algn="ctr">
            <a:solidFill>
              <a:srgbClr val="E7E6E6">
                <a:lumMod val="50000"/>
              </a:srgbClr>
            </a:solidFill>
            <a:prstDash val="sysDot"/>
            <a:miter lim="800000"/>
            <a:tailEnd type="oval"/>
          </a:ln>
          <a:effectLst/>
        </p:spPr>
      </p:cxnSp>
      <p:sp>
        <p:nvSpPr>
          <p:cNvPr id="1048795" name="矩形 7"/>
          <p:cNvSpPr/>
          <p:nvPr/>
        </p:nvSpPr>
        <p:spPr>
          <a:xfrm>
            <a:off x="5080" y="6695544"/>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31" name="矩形 30"/>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3" name="图片 32"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10" name="矩形 9"/>
          <p:cNvSpPr/>
          <p:nvPr/>
        </p:nvSpPr>
        <p:spPr>
          <a:xfrm>
            <a:off x="517001" y="94201"/>
            <a:ext cx="7411720" cy="583565"/>
          </a:xfrm>
          <a:prstGeom prst="rect">
            <a:avLst/>
          </a:prstGeom>
        </p:spPr>
        <p:txBody>
          <a:bodyPr wrap="none">
            <a:spAutoFit/>
          </a:bodyPr>
          <a:lstStyle/>
          <a:p>
            <a:pPr algn="l"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1.2 </a:t>
            </a:r>
            <a:r>
              <a:rPr lang="zh-CN" altLang="zh-CN" sz="3200" kern="0" dirty="0">
                <a:solidFill>
                  <a:srgbClr val="005A9E"/>
                </a:solidFill>
                <a:latin typeface="微软雅黑" panose="020B0503020204020204" charset="-122"/>
                <a:ea typeface="微软雅黑" panose="020B0503020204020204" charset="-122"/>
                <a:cs typeface="+mn-ea"/>
                <a:sym typeface="+mn-lt"/>
              </a:rPr>
              <a:t>制度改革影响与困难—影响项目管理</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700" y="1858010"/>
            <a:ext cx="8086725" cy="214884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700" y="4193540"/>
            <a:ext cx="11020425" cy="242506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0" name="文本框 9"/>
          <p:cNvSpPr txBox="1"/>
          <p:nvPr/>
        </p:nvSpPr>
        <p:spPr>
          <a:xfrm>
            <a:off x="517068" y="1416814"/>
            <a:ext cx="6201370" cy="369332"/>
          </a:xfrm>
          <a:prstGeom prst="rect">
            <a:avLst/>
          </a:prstGeom>
          <a:noFill/>
        </p:spPr>
        <p:txBody>
          <a:bodyPr wrap="square" rtlCol="0">
            <a:spAutoFit/>
          </a:bodyPr>
          <a:lstStyle/>
          <a:p>
            <a:r>
              <a:rPr lang="zh-CN" altLang="en-US" dirty="0">
                <a:solidFill>
                  <a:schemeClr val="tx1">
                    <a:lumMod val="65000"/>
                    <a:lumOff val="35000"/>
                  </a:schemeClr>
                </a:solidFill>
              </a:rPr>
              <a:t>在</a:t>
            </a:r>
            <a:r>
              <a:rPr lang="zh-CN" altLang="en-US" dirty="0" smtClean="0">
                <a:solidFill>
                  <a:schemeClr val="tx1">
                    <a:lumMod val="65000"/>
                    <a:lumOff val="35000"/>
                  </a:schemeClr>
                </a:solidFill>
              </a:rPr>
              <a:t>合同系统和财务系统都可以实施查询监控合同收付款进度</a:t>
            </a:r>
          </a:p>
        </p:txBody>
      </p:sp>
      <p:sp>
        <p:nvSpPr>
          <p:cNvPr id="27" name="TextBox 3"/>
          <p:cNvSpPr txBox="1"/>
          <p:nvPr/>
        </p:nvSpPr>
        <p:spPr>
          <a:xfrm>
            <a:off x="516927" y="872907"/>
            <a:ext cx="1402080"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合同进度</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9" name="图片 8"/>
          <p:cNvPicPr>
            <a:picLocks noChangeAspect="1"/>
          </p:cNvPicPr>
          <p:nvPr/>
        </p:nvPicPr>
        <p:blipFill>
          <a:blip r:embed="rId3"/>
          <a:stretch>
            <a:fillRect/>
          </a:stretch>
        </p:blipFill>
        <p:spPr>
          <a:xfrm>
            <a:off x="605625" y="1548904"/>
            <a:ext cx="11160082" cy="3087147"/>
          </a:xfrm>
          <a:prstGeom prst="rect">
            <a:avLst/>
          </a:prstGeom>
          <a:effectLst>
            <a:outerShdw blurRad="50800" dist="38100" dir="2700000" algn="tl" rotWithShape="0">
              <a:prstClr val="black">
                <a:alpha val="40000"/>
              </a:prstClr>
            </a:outerShdw>
          </a:effec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4246" y="2315826"/>
            <a:ext cx="6131699" cy="4186064"/>
          </a:xfrm>
          <a:prstGeom prst="rect">
            <a:avLst/>
          </a:prstGeom>
          <a:noFill/>
          <a:ln>
            <a:noFill/>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文本框 11"/>
          <p:cNvSpPr txBox="1"/>
          <p:nvPr/>
        </p:nvSpPr>
        <p:spPr>
          <a:xfrm>
            <a:off x="720090" y="4974590"/>
            <a:ext cx="4525010" cy="922020"/>
          </a:xfrm>
          <a:prstGeom prst="rect">
            <a:avLst/>
          </a:prstGeom>
          <a:noFill/>
        </p:spPr>
        <p:txBody>
          <a:bodyPr wrap="square" rtlCol="0">
            <a:spAutoFit/>
          </a:bodyPr>
          <a:lstStyle/>
          <a:p>
            <a:pPr>
              <a:lnSpc>
                <a:spcPct val="150000"/>
              </a:lnSpc>
            </a:pPr>
            <a:r>
              <a:rPr lang="zh-CN" altLang="en-US" dirty="0" smtClean="0">
                <a:solidFill>
                  <a:schemeClr val="tx1">
                    <a:lumMod val="65000"/>
                    <a:lumOff val="35000"/>
                  </a:schemeClr>
                </a:solidFill>
              </a:rPr>
              <a:t>根据合同类型中设置的印花税税目，可以查询输出印花税合同明细</a:t>
            </a:r>
          </a:p>
        </p:txBody>
      </p:sp>
      <p:sp>
        <p:nvSpPr>
          <p:cNvPr id="27" name="TextBox 3"/>
          <p:cNvSpPr txBox="1"/>
          <p:nvPr/>
        </p:nvSpPr>
        <p:spPr>
          <a:xfrm>
            <a:off x="516927" y="872907"/>
            <a:ext cx="792480" cy="460375"/>
          </a:xfrm>
          <a:prstGeom prst="rect">
            <a:avLst/>
          </a:prstGeom>
          <a:noFill/>
        </p:spPr>
        <p:txBody>
          <a:bodyPr wrap="none" rtlCol="0">
            <a:spAutoFit/>
          </a:bodyPr>
          <a:lstStyle/>
          <a:p>
            <a:pPr algn="l"/>
            <a:r>
              <a:rPr lang="zh-CN" altLang="en-US" sz="2400" b="1" dirty="0" smtClean="0">
                <a:solidFill>
                  <a:srgbClr val="005A9E"/>
                </a:solidFill>
                <a:latin typeface="微软雅黑" panose="020B0503020204020204" charset="-122"/>
                <a:ea typeface="微软雅黑" panose="020B0503020204020204" charset="-122"/>
              </a:rPr>
              <a:t>查询</a:t>
            </a:r>
          </a:p>
        </p:txBody>
      </p:sp>
      <p:sp>
        <p:nvSpPr>
          <p:cNvPr id="3" name="矩形 2"/>
          <p:cNvSpPr/>
          <p:nvPr/>
        </p:nvSpPr>
        <p:spPr>
          <a:xfrm>
            <a:off x="517001" y="94201"/>
            <a:ext cx="3120390" cy="553085"/>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5.2 合同备案系统</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4"/>
          <p:cNvSpPr>
            <a:spLocks noEditPoints="1"/>
          </p:cNvSpPr>
          <p:nvPr/>
        </p:nvSpPr>
        <p:spPr bwMode="auto">
          <a:xfrm>
            <a:off x="5540375" y="1778000"/>
            <a:ext cx="1111250" cy="817563"/>
          </a:xfrm>
          <a:custGeom>
            <a:avLst/>
            <a:gdLst>
              <a:gd name="T0" fmla="*/ 2147483647 w 99"/>
              <a:gd name="T1" fmla="*/ 2147483647 h 65"/>
              <a:gd name="T2" fmla="*/ 2147483647 w 99"/>
              <a:gd name="T3" fmla="*/ 2147483647 h 65"/>
              <a:gd name="T4" fmla="*/ 2147483647 w 99"/>
              <a:gd name="T5" fmla="*/ 2147483647 h 65"/>
              <a:gd name="T6" fmla="*/ 2147483647 w 99"/>
              <a:gd name="T7" fmla="*/ 2147483647 h 65"/>
              <a:gd name="T8" fmla="*/ 2147483647 w 99"/>
              <a:gd name="T9" fmla="*/ 2147483647 h 65"/>
              <a:gd name="T10" fmla="*/ 2147483647 w 99"/>
              <a:gd name="T11" fmla="*/ 2147483647 h 65"/>
              <a:gd name="T12" fmla="*/ 2147483647 w 99"/>
              <a:gd name="T13" fmla="*/ 2147483647 h 65"/>
              <a:gd name="T14" fmla="*/ 2147483647 w 99"/>
              <a:gd name="T15" fmla="*/ 2147483647 h 65"/>
              <a:gd name="T16" fmla="*/ 2147483647 w 99"/>
              <a:gd name="T17" fmla="*/ 2147483647 h 65"/>
              <a:gd name="T18" fmla="*/ 2147483647 w 99"/>
              <a:gd name="T19" fmla="*/ 2147483647 h 65"/>
              <a:gd name="T20" fmla="*/ 2147483647 w 99"/>
              <a:gd name="T21" fmla="*/ 2147483647 h 65"/>
              <a:gd name="T22" fmla="*/ 2147483647 w 99"/>
              <a:gd name="T23" fmla="*/ 2147483647 h 65"/>
              <a:gd name="T24" fmla="*/ 2147483647 w 99"/>
              <a:gd name="T25" fmla="*/ 2147483647 h 65"/>
              <a:gd name="T26" fmla="*/ 2147483647 w 99"/>
              <a:gd name="T27" fmla="*/ 2147483647 h 65"/>
              <a:gd name="T28" fmla="*/ 2147483647 w 99"/>
              <a:gd name="T29" fmla="*/ 2147483647 h 65"/>
              <a:gd name="T30" fmla="*/ 2147483647 w 99"/>
              <a:gd name="T31" fmla="*/ 2147483647 h 65"/>
              <a:gd name="T32" fmla="*/ 2147483647 w 99"/>
              <a:gd name="T33" fmla="*/ 2147483647 h 65"/>
              <a:gd name="T34" fmla="*/ 2147483647 w 99"/>
              <a:gd name="T35" fmla="*/ 0 h 65"/>
              <a:gd name="T36" fmla="*/ 2147483647 w 99"/>
              <a:gd name="T37" fmla="*/ 2147483647 h 65"/>
              <a:gd name="T38" fmla="*/ 2147483647 w 99"/>
              <a:gd name="T39" fmla="*/ 2147483647 h 65"/>
              <a:gd name="T40" fmla="*/ 2147483647 w 99"/>
              <a:gd name="T41" fmla="*/ 2147483647 h 65"/>
              <a:gd name="T42" fmla="*/ 0 w 99"/>
              <a:gd name="T43" fmla="*/ 2147483647 h 65"/>
              <a:gd name="T44" fmla="*/ 2147483647 w 99"/>
              <a:gd name="T45" fmla="*/ 2147483647 h 65"/>
              <a:gd name="T46" fmla="*/ 2147483647 w 99"/>
              <a:gd name="T47" fmla="*/ 2147483647 h 65"/>
              <a:gd name="T48" fmla="*/ 2147483647 w 99"/>
              <a:gd name="T49" fmla="*/ 2147483647 h 65"/>
              <a:gd name="T50" fmla="*/ 2147483647 w 99"/>
              <a:gd name="T51" fmla="*/ 2147483647 h 65"/>
              <a:gd name="T52" fmla="*/ 2147483647 w 99"/>
              <a:gd name="T53" fmla="*/ 2147483647 h 65"/>
              <a:gd name="T54" fmla="*/ 2147483647 w 99"/>
              <a:gd name="T55" fmla="*/ 2147483647 h 65"/>
              <a:gd name="T56" fmla="*/ 2147483647 w 99"/>
              <a:gd name="T57" fmla="*/ 2147483647 h 65"/>
              <a:gd name="T58" fmla="*/ 2147483647 w 99"/>
              <a:gd name="T59" fmla="*/ 2147483647 h 65"/>
              <a:gd name="T60" fmla="*/ 2147483647 w 99"/>
              <a:gd name="T61" fmla="*/ 2147483647 h 65"/>
              <a:gd name="T62" fmla="*/ 2147483647 w 99"/>
              <a:gd name="T63" fmla="*/ 2147483647 h 65"/>
              <a:gd name="T64" fmla="*/ 2147483647 w 99"/>
              <a:gd name="T65" fmla="*/ 2147483647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005A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文本框 7"/>
          <p:cNvSpPr txBox="1">
            <a:spLocks noChangeArrowheads="1"/>
          </p:cNvSpPr>
          <p:nvPr/>
        </p:nvSpPr>
        <p:spPr bwMode="auto">
          <a:xfrm>
            <a:off x="3740150" y="3748088"/>
            <a:ext cx="4711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rgbClr val="005A9E"/>
                </a:solidFill>
                <a:latin typeface="微软雅黑" panose="020B0503020204020204" charset="-122"/>
                <a:ea typeface="微软雅黑" panose="020B0503020204020204" charset="-122"/>
              </a:rPr>
              <a:t>系统架构</a:t>
            </a:r>
            <a:endParaRPr lang="zh-CN" altLang="en-US" sz="3600" b="1" dirty="0">
              <a:solidFill>
                <a:srgbClr val="005A9E"/>
              </a:solidFill>
              <a:latin typeface="微软雅黑" panose="020B0503020204020204" charset="-122"/>
              <a:ea typeface="微软雅黑" panose="020B0503020204020204" charset="-122"/>
            </a:endParaRPr>
          </a:p>
        </p:txBody>
      </p:sp>
      <p:grpSp>
        <p:nvGrpSpPr>
          <p:cNvPr id="230" name="组合 229"/>
          <p:cNvGrpSpPr/>
          <p:nvPr/>
        </p:nvGrpSpPr>
        <p:grpSpPr bwMode="auto">
          <a:xfrm>
            <a:off x="2207568" y="2809878"/>
            <a:ext cx="7920880" cy="1097425"/>
            <a:chOff x="4448063" y="2809927"/>
            <a:chExt cx="3311277" cy="790398"/>
          </a:xfrm>
        </p:grpSpPr>
        <p:sp>
          <p:nvSpPr>
            <p:cNvPr id="69" name="矩形 68"/>
            <p:cNvSpPr/>
            <p:nvPr/>
          </p:nvSpPr>
          <p:spPr>
            <a:xfrm>
              <a:off x="4448063" y="2809927"/>
              <a:ext cx="3295875" cy="642525"/>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文本框 6"/>
            <p:cNvSpPr txBox="1"/>
            <p:nvPr/>
          </p:nvSpPr>
          <p:spPr>
            <a:xfrm>
              <a:off x="4463465" y="2892895"/>
              <a:ext cx="3295875" cy="707430"/>
            </a:xfrm>
            <a:prstGeom prst="rect">
              <a:avLst/>
            </a:prstGeom>
            <a:noFill/>
          </p:spPr>
          <p:txBody>
            <a:bodyPr wrap="square">
              <a:spAutoFit/>
            </a:bodyPr>
            <a:lstStyle/>
            <a:p>
              <a:pPr algn="ctr">
                <a:defRPr/>
              </a:pPr>
              <a:r>
                <a:rPr lang="zh-CN" altLang="en-US" sz="4000" b="1" dirty="0" smtClean="0">
                  <a:solidFill>
                    <a:schemeClr val="bg1"/>
                  </a:solidFill>
                  <a:latin typeface="+mj-lt"/>
                </a:rPr>
                <a:t>合同</a:t>
              </a:r>
              <a:r>
                <a:rPr lang="zh-CN" altLang="en-US" sz="4000" b="1" dirty="0">
                  <a:solidFill>
                    <a:schemeClr val="bg1"/>
                  </a:solidFill>
                  <a:latin typeface="+mj-lt"/>
                </a:rPr>
                <a:t>网上审签</a:t>
              </a:r>
              <a:r>
                <a:rPr lang="zh-CN" altLang="en-US" sz="4000" b="1" dirty="0" smtClean="0">
                  <a:solidFill>
                    <a:schemeClr val="bg1"/>
                  </a:solidFill>
                  <a:latin typeface="+mj-lt"/>
                </a:rPr>
                <a:t>系统</a:t>
              </a:r>
              <a:endParaRPr lang="zh-CN" altLang="en-US" sz="4000" b="1" dirty="0">
                <a:solidFill>
                  <a:schemeClr val="bg1"/>
                </a:solidFill>
                <a:latin typeface="+mj-lt"/>
              </a:endParaRPr>
            </a:p>
          </p:txBody>
        </p:sp>
      </p:grpSp>
      <p:cxnSp>
        <p:nvCxnSpPr>
          <p:cNvPr id="11" name="直接连接符 10"/>
          <p:cNvCxnSpPr/>
          <p:nvPr/>
        </p:nvCxnSpPr>
        <p:spPr>
          <a:xfrm>
            <a:off x="2207568" y="3645024"/>
            <a:ext cx="7704853" cy="0"/>
          </a:xfrm>
          <a:prstGeom prst="line">
            <a:avLst/>
          </a:prstGeom>
          <a:ln w="6350">
            <a:solidFill>
              <a:srgbClr val="005A9E"/>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35095" y="4643438"/>
            <a:ext cx="4178300" cy="0"/>
          </a:xfrm>
          <a:prstGeom prst="line">
            <a:avLst/>
          </a:prstGeom>
          <a:ln w="6350">
            <a:solidFill>
              <a:srgbClr val="005A9E"/>
            </a:solidFill>
            <a:headEnd type="stealth"/>
            <a:tailEnd type="stealth"/>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7055485" y="4736492"/>
            <a:ext cx="2115820" cy="337185"/>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rgbClr val="005A9E"/>
                </a:solidFill>
                <a:latin typeface="幼圆" panose="02010509060101010101" charset="-122"/>
                <a:ea typeface="幼圆" panose="02010509060101010101" charset="-122"/>
                <a:sym typeface="+mn-ea"/>
              </a:rPr>
              <a:t>·</a:t>
            </a:r>
            <a:r>
              <a:rPr lang="zh-CN" altLang="en-US" sz="1600" dirty="0">
                <a:solidFill>
                  <a:srgbClr val="0072A9"/>
                </a:solidFill>
                <a:latin typeface="+mj-lt"/>
                <a:sym typeface="+mn-ea"/>
              </a:rPr>
              <a:t>工作流</a:t>
            </a:r>
            <a:endParaRPr lang="zh-CN" altLang="en-US" sz="1600" dirty="0">
              <a:solidFill>
                <a:srgbClr val="0072A9"/>
              </a:solidFill>
              <a:latin typeface="+mj-lt"/>
              <a:ea typeface="+mn-ea"/>
            </a:endParaRPr>
          </a:p>
        </p:txBody>
      </p:sp>
      <p:sp>
        <p:nvSpPr>
          <p:cNvPr id="14" name="文本框 13"/>
          <p:cNvSpPr txBox="1"/>
          <p:nvPr/>
        </p:nvSpPr>
        <p:spPr>
          <a:xfrm>
            <a:off x="3747036" y="5315268"/>
            <a:ext cx="2115820" cy="337185"/>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rgbClr val="005A9E"/>
                </a:solidFill>
                <a:latin typeface="幼圆" panose="02010509060101010101" charset="-122"/>
                <a:ea typeface="幼圆" panose="02010509060101010101" charset="-122"/>
                <a:sym typeface="+mn-ea"/>
              </a:rPr>
              <a:t>·</a:t>
            </a:r>
            <a:r>
              <a:rPr lang="zh-CN" altLang="en-US" sz="1600" dirty="0" smtClean="0">
                <a:solidFill>
                  <a:srgbClr val="0072A9"/>
                </a:solidFill>
                <a:latin typeface="+mj-lt"/>
                <a:sym typeface="+mn-ea"/>
              </a:rPr>
              <a:t>权限管理</a:t>
            </a:r>
            <a:endParaRPr lang="zh-CN" altLang="en-US" sz="1600" dirty="0">
              <a:solidFill>
                <a:srgbClr val="0072A9"/>
              </a:solidFill>
              <a:latin typeface="+mj-lt"/>
              <a:ea typeface="+mn-ea"/>
            </a:endParaRPr>
          </a:p>
        </p:txBody>
      </p:sp>
      <p:sp>
        <p:nvSpPr>
          <p:cNvPr id="15" name="文本框 14"/>
          <p:cNvSpPr txBox="1"/>
          <p:nvPr/>
        </p:nvSpPr>
        <p:spPr>
          <a:xfrm>
            <a:off x="7055485" y="5333366"/>
            <a:ext cx="2115820" cy="337185"/>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rgbClr val="005A9E"/>
                </a:solidFill>
                <a:latin typeface="幼圆" panose="02010509060101010101" charset="-122"/>
                <a:ea typeface="幼圆" panose="02010509060101010101" charset="-122"/>
                <a:sym typeface="+mn-ea"/>
              </a:rPr>
              <a:t>·</a:t>
            </a:r>
            <a:r>
              <a:rPr lang="zh-CN" altLang="en-US" sz="1600" dirty="0" smtClean="0">
                <a:solidFill>
                  <a:srgbClr val="0072A9"/>
                </a:solidFill>
                <a:latin typeface="+mj-lt"/>
                <a:sym typeface="+mn-ea"/>
              </a:rPr>
              <a:t>待办事项</a:t>
            </a:r>
            <a:endParaRPr lang="zh-CN" altLang="en-US" sz="1600" dirty="0">
              <a:solidFill>
                <a:srgbClr val="0072A9"/>
              </a:solidFill>
              <a:latin typeface="+mj-lt"/>
              <a:ea typeface="+mn-ea"/>
            </a:endParaRPr>
          </a:p>
        </p:txBody>
      </p:sp>
      <p:sp>
        <p:nvSpPr>
          <p:cNvPr id="16" name="文本框 15"/>
          <p:cNvSpPr txBox="1"/>
          <p:nvPr/>
        </p:nvSpPr>
        <p:spPr>
          <a:xfrm>
            <a:off x="3747036" y="5865021"/>
            <a:ext cx="2115820" cy="337185"/>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rgbClr val="005A9E"/>
                </a:solidFill>
                <a:latin typeface="幼圆" panose="02010509060101010101" charset="-122"/>
                <a:ea typeface="幼圆" panose="02010509060101010101" charset="-122"/>
                <a:sym typeface="+mn-ea"/>
              </a:rPr>
              <a:t>·</a:t>
            </a:r>
            <a:r>
              <a:rPr lang="zh-CN" altLang="en-US" sz="1600" dirty="0" smtClean="0">
                <a:solidFill>
                  <a:srgbClr val="0072A9"/>
                </a:solidFill>
                <a:latin typeface="+mj-lt"/>
                <a:sym typeface="+mn-ea"/>
              </a:rPr>
              <a:t>合同草拟</a:t>
            </a:r>
            <a:r>
              <a:rPr lang="en-US" altLang="zh-CN" sz="1600" dirty="0" smtClean="0">
                <a:solidFill>
                  <a:srgbClr val="0072A9"/>
                </a:solidFill>
                <a:latin typeface="+mj-lt"/>
                <a:sym typeface="+mn-ea"/>
              </a:rPr>
              <a:t>/</a:t>
            </a:r>
            <a:r>
              <a:rPr lang="zh-CN" altLang="en-US" sz="1600" dirty="0" smtClean="0">
                <a:solidFill>
                  <a:srgbClr val="0072A9"/>
                </a:solidFill>
                <a:latin typeface="+mj-lt"/>
                <a:sym typeface="+mn-ea"/>
              </a:rPr>
              <a:t>审批</a:t>
            </a:r>
            <a:endParaRPr lang="zh-CN" altLang="en-US" sz="1600" dirty="0">
              <a:solidFill>
                <a:srgbClr val="0072A9"/>
              </a:solidFill>
              <a:latin typeface="+mj-lt"/>
              <a:ea typeface="+mn-ea"/>
            </a:endParaRPr>
          </a:p>
        </p:txBody>
      </p:sp>
      <p:sp>
        <p:nvSpPr>
          <p:cNvPr id="17" name="文本框 16"/>
          <p:cNvSpPr txBox="1"/>
          <p:nvPr/>
        </p:nvSpPr>
        <p:spPr>
          <a:xfrm>
            <a:off x="5159896" y="5306722"/>
            <a:ext cx="2115820" cy="337185"/>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rgbClr val="005A9E"/>
                </a:solidFill>
                <a:latin typeface="幼圆" panose="02010509060101010101" charset="-122"/>
                <a:ea typeface="幼圆" panose="02010509060101010101" charset="-122"/>
                <a:sym typeface="+mn-ea"/>
              </a:rPr>
              <a:t>·</a:t>
            </a:r>
            <a:r>
              <a:rPr lang="zh-CN" altLang="en-US" sz="1600" dirty="0">
                <a:solidFill>
                  <a:srgbClr val="0072A9"/>
                </a:solidFill>
                <a:latin typeface="+mj-lt"/>
                <a:sym typeface="+mn-ea"/>
              </a:rPr>
              <a:t>在线</a:t>
            </a:r>
            <a:r>
              <a:rPr lang="zh-CN" altLang="en-US" sz="1600" dirty="0" smtClean="0">
                <a:solidFill>
                  <a:srgbClr val="0072A9"/>
                </a:solidFill>
                <a:latin typeface="+mj-lt"/>
                <a:sym typeface="+mn-ea"/>
              </a:rPr>
              <a:t>模板填报</a:t>
            </a:r>
            <a:endParaRPr lang="zh-CN" altLang="en-US" sz="1600" dirty="0">
              <a:solidFill>
                <a:srgbClr val="0072A9"/>
              </a:solidFill>
              <a:latin typeface="+mj-lt"/>
              <a:ea typeface="+mn-ea"/>
            </a:endParaRPr>
          </a:p>
        </p:txBody>
      </p:sp>
      <p:sp>
        <p:nvSpPr>
          <p:cNvPr id="18" name="文本框 17"/>
          <p:cNvSpPr txBox="1"/>
          <p:nvPr/>
        </p:nvSpPr>
        <p:spPr>
          <a:xfrm>
            <a:off x="7055485" y="5846736"/>
            <a:ext cx="2115820" cy="337185"/>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rgbClr val="005A9E"/>
                </a:solidFill>
                <a:latin typeface="幼圆" panose="02010509060101010101" charset="-122"/>
                <a:ea typeface="幼圆" panose="02010509060101010101" charset="-122"/>
                <a:sym typeface="+mn-ea"/>
              </a:rPr>
              <a:t>·</a:t>
            </a:r>
            <a:r>
              <a:rPr lang="zh-CN" altLang="en-US" sz="1600" dirty="0" smtClean="0">
                <a:solidFill>
                  <a:srgbClr val="0072A9"/>
                </a:solidFill>
                <a:latin typeface="+mj-lt"/>
                <a:sym typeface="+mn-ea"/>
              </a:rPr>
              <a:t>查询统计</a:t>
            </a:r>
            <a:endParaRPr lang="zh-CN" altLang="en-US" sz="1600" dirty="0">
              <a:solidFill>
                <a:srgbClr val="0072A9"/>
              </a:solidFill>
              <a:latin typeface="+mj-lt"/>
              <a:ea typeface="+mn-ea"/>
            </a:endParaRPr>
          </a:p>
        </p:txBody>
      </p:sp>
      <p:sp>
        <p:nvSpPr>
          <p:cNvPr id="2" name="矩形 1"/>
          <p:cNvSpPr/>
          <p:nvPr/>
        </p:nvSpPr>
        <p:spPr>
          <a:xfrm>
            <a:off x="0" y="6679565"/>
            <a:ext cx="12192000" cy="300355"/>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6" name="文本框 25"/>
          <p:cNvSpPr txBox="1"/>
          <p:nvPr/>
        </p:nvSpPr>
        <p:spPr>
          <a:xfrm>
            <a:off x="3747036" y="4773785"/>
            <a:ext cx="3227341" cy="338554"/>
          </a:xfrm>
          <a:prstGeom prst="rect">
            <a:avLst/>
          </a:prstGeom>
          <a:noFill/>
        </p:spPr>
        <p:txBody>
          <a:bodyPr wrap="square">
            <a:spAutoFit/>
          </a:bodyPr>
          <a:lstStyle>
            <a:defPPr>
              <a:defRPr lang="zh-CN"/>
            </a:defPPr>
            <a:lvl1pPr fontAlgn="auto">
              <a:spcBef>
                <a:spcPts val="0"/>
              </a:spcBef>
              <a:spcAft>
                <a:spcPts val="0"/>
              </a:spcAft>
              <a:defRPr sz="1600">
                <a:solidFill>
                  <a:srgbClr val="005A9E"/>
                </a:solidFill>
                <a:latin typeface="幼圆" panose="02010509060101010101" charset="-122"/>
                <a:ea typeface="幼圆" panose="02010509060101010101" charset="-122"/>
              </a:defRPr>
            </a:lvl1pPr>
          </a:lstStyle>
          <a:p>
            <a:r>
              <a:rPr lang="en-US" altLang="zh-CN" dirty="0">
                <a:sym typeface="+mn-ea"/>
              </a:rPr>
              <a:t>·</a:t>
            </a:r>
            <a:r>
              <a:rPr lang="zh-CN" altLang="en-US" dirty="0">
                <a:latin typeface="微软雅黑" panose="020B0503020204020204" pitchFamily="34" charset="-122"/>
                <a:ea typeface="微软雅黑" panose="020B0503020204020204" pitchFamily="34" charset="-122"/>
              </a:rPr>
              <a:t>合同类别及</a:t>
            </a:r>
            <a:r>
              <a:rPr lang="zh-CN" altLang="en-US" dirty="0">
                <a:solidFill>
                  <a:srgbClr val="0072A9"/>
                </a:solidFill>
                <a:latin typeface="+mj-lt"/>
                <a:ea typeface="+mn-ea"/>
              </a:rPr>
              <a:t>模板</a:t>
            </a:r>
            <a:r>
              <a:rPr lang="zh-CN" altLang="en-US" dirty="0">
                <a:latin typeface="微软雅黑" panose="020B0503020204020204" pitchFamily="34" charset="-122"/>
                <a:ea typeface="微软雅黑" panose="020B0503020204020204" pitchFamily="34" charset="-122"/>
              </a:rPr>
              <a:t>管理</a:t>
            </a:r>
          </a:p>
        </p:txBody>
      </p:sp>
      <p:sp>
        <p:nvSpPr>
          <p:cNvPr id="27" name="文本框 26"/>
          <p:cNvSpPr txBox="1"/>
          <p:nvPr/>
        </p:nvSpPr>
        <p:spPr>
          <a:xfrm>
            <a:off x="-1353" y="914272"/>
            <a:ext cx="5040560" cy="553998"/>
          </a:xfrm>
          <a:prstGeom prst="rect">
            <a:avLst/>
          </a:prstGeom>
          <a:noFill/>
        </p:spPr>
        <p:txBody>
          <a:bodyPr wrap="square" rtlCol="0">
            <a:spAutoFit/>
          </a:bodyPr>
          <a:lstStyle/>
          <a:p>
            <a:r>
              <a:rPr lang="zh-CN" altLang="en-US" sz="3000" kern="0" dirty="0">
                <a:solidFill>
                  <a:srgbClr val="005A9E"/>
                </a:solidFill>
                <a:latin typeface="微软雅黑" panose="020B0503020204020204" charset="-122"/>
                <a:ea typeface="微软雅黑" panose="020B0503020204020204" charset="-122"/>
                <a:cs typeface="+mn-ea"/>
              </a:rPr>
              <a:t>合同管理的更多选择：</a:t>
            </a:r>
          </a:p>
        </p:txBody>
      </p:sp>
      <p:sp>
        <p:nvSpPr>
          <p:cNvPr id="29" name="矩形 28"/>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1" name="图片 30"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32" name="矩形 31"/>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2022374290"/>
      </p:ext>
    </p:extLst>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4831" y="1302832"/>
            <a:ext cx="10440670" cy="5120482"/>
            <a:chOff x="1962" y="1717"/>
            <a:chExt cx="16442" cy="7187"/>
          </a:xfrm>
        </p:grpSpPr>
        <p:sp>
          <p:nvSpPr>
            <p:cNvPr id="3" name="圆角矩形 2"/>
            <p:cNvSpPr/>
            <p:nvPr/>
          </p:nvSpPr>
          <p:spPr>
            <a:xfrm>
              <a:off x="7603" y="1717"/>
              <a:ext cx="5268" cy="1514"/>
            </a:xfrm>
            <a:prstGeom prst="roundRect">
              <a:avLst/>
            </a:prstGeom>
            <a:solidFill>
              <a:srgbClr val="4E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合同网上审签系统</a:t>
              </a:r>
              <a:endParaRPr lang="zh-CN" altLang="en-US" sz="2400" b="1" dirty="0"/>
            </a:p>
          </p:txBody>
        </p:sp>
        <p:sp>
          <p:nvSpPr>
            <p:cNvPr id="11" name="圆角矩形 10"/>
            <p:cNvSpPr/>
            <p:nvPr/>
          </p:nvSpPr>
          <p:spPr>
            <a:xfrm>
              <a:off x="1962" y="4212"/>
              <a:ext cx="1921" cy="4642"/>
            </a:xfrm>
            <a:prstGeom prst="roundRect">
              <a:avLst/>
            </a:prstGeom>
            <a:solidFill>
              <a:srgbClr val="FFA90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dist"/>
              <a:r>
                <a:rPr lang="zh-CN" altLang="en-US" b="1" dirty="0" smtClean="0"/>
                <a:t>合同类别及模板管理</a:t>
              </a:r>
              <a:endParaRPr lang="zh-CN" altLang="en-US" b="1" dirty="0"/>
            </a:p>
          </p:txBody>
        </p:sp>
        <p:sp>
          <p:nvSpPr>
            <p:cNvPr id="12" name="圆角矩形 11"/>
            <p:cNvSpPr/>
            <p:nvPr/>
          </p:nvSpPr>
          <p:spPr>
            <a:xfrm>
              <a:off x="4712" y="4212"/>
              <a:ext cx="1873" cy="4692"/>
            </a:xfrm>
            <a:prstGeom prst="roundRect">
              <a:avLst/>
            </a:prstGeom>
            <a:solidFill>
              <a:srgbClr val="99CB32"/>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spc="600" dirty="0"/>
                <a:t>工作</a:t>
              </a:r>
              <a:r>
                <a:rPr lang="zh-CN" altLang="en-US" b="1" spc="600" dirty="0" smtClean="0"/>
                <a:t>流驱动</a:t>
              </a:r>
              <a:endParaRPr lang="zh-CN" altLang="en-US" b="1" spc="600" dirty="0"/>
            </a:p>
          </p:txBody>
        </p:sp>
        <p:sp>
          <p:nvSpPr>
            <p:cNvPr id="13" name="圆角矩形 12"/>
            <p:cNvSpPr/>
            <p:nvPr/>
          </p:nvSpPr>
          <p:spPr>
            <a:xfrm>
              <a:off x="13741" y="4203"/>
              <a:ext cx="1883" cy="4642"/>
            </a:xfrm>
            <a:prstGeom prst="roundRect">
              <a:avLst/>
            </a:prstGeom>
            <a:solidFill>
              <a:srgbClr val="4E9FD7"/>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spc="600" dirty="0" smtClean="0"/>
                <a:t>全</a:t>
              </a:r>
              <a:r>
                <a:rPr lang="zh-CN" altLang="en-US" b="1" spc="600" dirty="0"/>
                <a:t>字段统计查询</a:t>
              </a:r>
            </a:p>
            <a:p>
              <a:pPr algn="ctr"/>
              <a:endParaRPr lang="zh-CN" altLang="en-US" b="1" spc="600" dirty="0"/>
            </a:p>
          </p:txBody>
        </p:sp>
        <p:sp>
          <p:nvSpPr>
            <p:cNvPr id="15" name="圆角矩形 14"/>
            <p:cNvSpPr/>
            <p:nvPr/>
          </p:nvSpPr>
          <p:spPr>
            <a:xfrm>
              <a:off x="16719" y="4203"/>
              <a:ext cx="1685" cy="4642"/>
            </a:xfrm>
            <a:prstGeom prst="roundRect">
              <a:avLst/>
            </a:prstGeom>
            <a:solidFill>
              <a:srgbClr val="F47A3E"/>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spc="600" dirty="0"/>
                <a:t>确认后转入财务</a:t>
              </a:r>
            </a:p>
          </p:txBody>
        </p:sp>
        <p:sp>
          <p:nvSpPr>
            <p:cNvPr id="17" name="圆角矩形 16"/>
            <p:cNvSpPr/>
            <p:nvPr/>
          </p:nvSpPr>
          <p:spPr>
            <a:xfrm>
              <a:off x="10883" y="4186"/>
              <a:ext cx="1755" cy="4682"/>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b="1" spc="600" dirty="0" smtClean="0"/>
                <a:t>在线模板填报</a:t>
              </a:r>
              <a:endParaRPr lang="zh-CN" altLang="en-US" b="1" spc="600" dirty="0"/>
            </a:p>
          </p:txBody>
        </p:sp>
      </p:grpSp>
      <p:cxnSp>
        <p:nvCxnSpPr>
          <p:cNvPr id="31" name="肘形连接符 30"/>
          <p:cNvCxnSpPr>
            <a:stCxn id="3" idx="2"/>
            <a:endCxn id="11" idx="0"/>
          </p:cNvCxnSpPr>
          <p:nvPr/>
        </p:nvCxnSpPr>
        <p:spPr>
          <a:xfrm rot="5400000">
            <a:off x="3647639" y="408614"/>
            <a:ext cx="698928" cy="464470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3" idx="2"/>
            <a:endCxn id="12" idx="0"/>
          </p:cNvCxnSpPr>
          <p:nvPr/>
        </p:nvCxnSpPr>
        <p:spPr>
          <a:xfrm rot="5400000">
            <a:off x="4513144" y="1274119"/>
            <a:ext cx="698928" cy="291369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肘形连接符 34"/>
          <p:cNvCxnSpPr>
            <a:stCxn id="3" idx="2"/>
            <a:endCxn id="17" idx="0"/>
          </p:cNvCxnSpPr>
          <p:nvPr/>
        </p:nvCxnSpPr>
        <p:spPr>
          <a:xfrm rot="16200000" flipH="1">
            <a:off x="6462965" y="2237993"/>
            <a:ext cx="680404" cy="96742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3" idx="2"/>
            <a:endCxn id="13" idx="0"/>
          </p:cNvCxnSpPr>
          <p:nvPr/>
        </p:nvCxnSpPr>
        <p:spPr>
          <a:xfrm rot="16200000" flipH="1">
            <a:off x="7384644" y="1316314"/>
            <a:ext cx="692516" cy="282289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3" idx="2"/>
            <a:endCxn id="15" idx="0"/>
          </p:cNvCxnSpPr>
          <p:nvPr/>
        </p:nvCxnSpPr>
        <p:spPr>
          <a:xfrm rot="16200000" flipH="1">
            <a:off x="8298727" y="402232"/>
            <a:ext cx="692516" cy="465105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肘形连接符 37"/>
          <p:cNvCxnSpPr>
            <a:stCxn id="3" idx="2"/>
            <a:endCxn id="41" idx="0"/>
          </p:cNvCxnSpPr>
          <p:nvPr/>
        </p:nvCxnSpPr>
        <p:spPr>
          <a:xfrm rot="5400000">
            <a:off x="5428682" y="2166497"/>
            <a:ext cx="675768" cy="110578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a:xfrm>
            <a:off x="4634227" y="3057271"/>
            <a:ext cx="1158898" cy="334075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vert="eaVert" rtlCol="0" anchor="ctr"/>
          <a:lstStyle/>
          <a:p>
            <a:pPr algn="ctr"/>
            <a:r>
              <a:rPr lang="zh-CN" altLang="en-US" b="1" spc="600" dirty="0" smtClean="0"/>
              <a:t>权限管理</a:t>
            </a:r>
            <a:endParaRPr lang="zh-CN" altLang="en-US" b="1" spc="600" dirty="0"/>
          </a:p>
        </p:txBody>
      </p:sp>
      <p:sp>
        <p:nvSpPr>
          <p:cNvPr id="23" name="矩形 22"/>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5" name="图片 24"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6" name="矩形 25"/>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295792091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4"/>
          <p:cNvSpPr>
            <a:spLocks noEditPoints="1"/>
          </p:cNvSpPr>
          <p:nvPr/>
        </p:nvSpPr>
        <p:spPr bwMode="auto">
          <a:xfrm>
            <a:off x="5540375" y="1778000"/>
            <a:ext cx="1111250" cy="817563"/>
          </a:xfrm>
          <a:custGeom>
            <a:avLst/>
            <a:gdLst>
              <a:gd name="T0" fmla="*/ 2147483647 w 99"/>
              <a:gd name="T1" fmla="*/ 2147483647 h 65"/>
              <a:gd name="T2" fmla="*/ 2147483647 w 99"/>
              <a:gd name="T3" fmla="*/ 2147483647 h 65"/>
              <a:gd name="T4" fmla="*/ 2147483647 w 99"/>
              <a:gd name="T5" fmla="*/ 2147483647 h 65"/>
              <a:gd name="T6" fmla="*/ 2147483647 w 99"/>
              <a:gd name="T7" fmla="*/ 2147483647 h 65"/>
              <a:gd name="T8" fmla="*/ 2147483647 w 99"/>
              <a:gd name="T9" fmla="*/ 2147483647 h 65"/>
              <a:gd name="T10" fmla="*/ 2147483647 w 99"/>
              <a:gd name="T11" fmla="*/ 2147483647 h 65"/>
              <a:gd name="T12" fmla="*/ 2147483647 w 99"/>
              <a:gd name="T13" fmla="*/ 2147483647 h 65"/>
              <a:gd name="T14" fmla="*/ 2147483647 w 99"/>
              <a:gd name="T15" fmla="*/ 2147483647 h 65"/>
              <a:gd name="T16" fmla="*/ 2147483647 w 99"/>
              <a:gd name="T17" fmla="*/ 2147483647 h 65"/>
              <a:gd name="T18" fmla="*/ 2147483647 w 99"/>
              <a:gd name="T19" fmla="*/ 2147483647 h 65"/>
              <a:gd name="T20" fmla="*/ 2147483647 w 99"/>
              <a:gd name="T21" fmla="*/ 2147483647 h 65"/>
              <a:gd name="T22" fmla="*/ 2147483647 w 99"/>
              <a:gd name="T23" fmla="*/ 2147483647 h 65"/>
              <a:gd name="T24" fmla="*/ 2147483647 w 99"/>
              <a:gd name="T25" fmla="*/ 2147483647 h 65"/>
              <a:gd name="T26" fmla="*/ 2147483647 w 99"/>
              <a:gd name="T27" fmla="*/ 2147483647 h 65"/>
              <a:gd name="T28" fmla="*/ 2147483647 w 99"/>
              <a:gd name="T29" fmla="*/ 2147483647 h 65"/>
              <a:gd name="T30" fmla="*/ 2147483647 w 99"/>
              <a:gd name="T31" fmla="*/ 2147483647 h 65"/>
              <a:gd name="T32" fmla="*/ 2147483647 w 99"/>
              <a:gd name="T33" fmla="*/ 2147483647 h 65"/>
              <a:gd name="T34" fmla="*/ 2147483647 w 99"/>
              <a:gd name="T35" fmla="*/ 0 h 65"/>
              <a:gd name="T36" fmla="*/ 2147483647 w 99"/>
              <a:gd name="T37" fmla="*/ 2147483647 h 65"/>
              <a:gd name="T38" fmla="*/ 2147483647 w 99"/>
              <a:gd name="T39" fmla="*/ 2147483647 h 65"/>
              <a:gd name="T40" fmla="*/ 2147483647 w 99"/>
              <a:gd name="T41" fmla="*/ 2147483647 h 65"/>
              <a:gd name="T42" fmla="*/ 0 w 99"/>
              <a:gd name="T43" fmla="*/ 2147483647 h 65"/>
              <a:gd name="T44" fmla="*/ 2147483647 w 99"/>
              <a:gd name="T45" fmla="*/ 2147483647 h 65"/>
              <a:gd name="T46" fmla="*/ 2147483647 w 99"/>
              <a:gd name="T47" fmla="*/ 2147483647 h 65"/>
              <a:gd name="T48" fmla="*/ 2147483647 w 99"/>
              <a:gd name="T49" fmla="*/ 2147483647 h 65"/>
              <a:gd name="T50" fmla="*/ 2147483647 w 99"/>
              <a:gd name="T51" fmla="*/ 2147483647 h 65"/>
              <a:gd name="T52" fmla="*/ 2147483647 w 99"/>
              <a:gd name="T53" fmla="*/ 2147483647 h 65"/>
              <a:gd name="T54" fmla="*/ 2147483647 w 99"/>
              <a:gd name="T55" fmla="*/ 2147483647 h 65"/>
              <a:gd name="T56" fmla="*/ 2147483647 w 99"/>
              <a:gd name="T57" fmla="*/ 2147483647 h 65"/>
              <a:gd name="T58" fmla="*/ 2147483647 w 99"/>
              <a:gd name="T59" fmla="*/ 2147483647 h 65"/>
              <a:gd name="T60" fmla="*/ 2147483647 w 99"/>
              <a:gd name="T61" fmla="*/ 2147483647 h 65"/>
              <a:gd name="T62" fmla="*/ 2147483647 w 99"/>
              <a:gd name="T63" fmla="*/ 2147483647 h 65"/>
              <a:gd name="T64" fmla="*/ 2147483647 w 99"/>
              <a:gd name="T65" fmla="*/ 2147483647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005A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文本框 7"/>
          <p:cNvSpPr txBox="1">
            <a:spLocks noChangeArrowheads="1"/>
          </p:cNvSpPr>
          <p:nvPr/>
        </p:nvSpPr>
        <p:spPr bwMode="auto">
          <a:xfrm>
            <a:off x="3740150" y="3748088"/>
            <a:ext cx="47117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dirty="0" smtClean="0">
                <a:solidFill>
                  <a:srgbClr val="005A9E"/>
                </a:solidFill>
                <a:latin typeface="微软雅黑" panose="020B0503020204020204" charset="-122"/>
                <a:ea typeface="微软雅黑" panose="020B0503020204020204" charset="-122"/>
              </a:rPr>
              <a:t>系统特点</a:t>
            </a:r>
            <a:endParaRPr lang="zh-CN" altLang="en-US" sz="4800" b="1" dirty="0">
              <a:solidFill>
                <a:srgbClr val="005A9E"/>
              </a:solidFill>
              <a:latin typeface="微软雅黑" panose="020B0503020204020204" charset="-122"/>
              <a:ea typeface="微软雅黑" panose="020B0503020204020204" charset="-122"/>
            </a:endParaRPr>
          </a:p>
        </p:txBody>
      </p:sp>
      <p:cxnSp>
        <p:nvCxnSpPr>
          <p:cNvPr id="11" name="直接连接符 10"/>
          <p:cNvCxnSpPr/>
          <p:nvPr/>
        </p:nvCxnSpPr>
        <p:spPr>
          <a:xfrm>
            <a:off x="4448175" y="3651250"/>
            <a:ext cx="3295650" cy="0"/>
          </a:xfrm>
          <a:prstGeom prst="line">
            <a:avLst/>
          </a:prstGeom>
          <a:ln w="6350">
            <a:solidFill>
              <a:srgbClr val="005A9E"/>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35095" y="4643438"/>
            <a:ext cx="4178300" cy="0"/>
          </a:xfrm>
          <a:prstGeom prst="line">
            <a:avLst/>
          </a:prstGeom>
          <a:ln w="6350">
            <a:solidFill>
              <a:srgbClr val="005A9E"/>
            </a:solidFill>
            <a:headEnd type="stealth"/>
            <a:tailEnd type="stealt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0" y="6679565"/>
            <a:ext cx="12192000" cy="300355"/>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sp>
        <p:nvSpPr>
          <p:cNvPr id="26" name="文本框 25"/>
          <p:cNvSpPr txBox="1"/>
          <p:nvPr/>
        </p:nvSpPr>
        <p:spPr>
          <a:xfrm>
            <a:off x="3935095" y="4795203"/>
            <a:ext cx="5976664" cy="1511952"/>
          </a:xfrm>
          <a:prstGeom prst="rect">
            <a:avLst/>
          </a:prstGeom>
          <a:noFill/>
        </p:spPr>
        <p:txBody>
          <a:bodyPr wrap="square">
            <a:spAutoFit/>
          </a:bodyPr>
          <a:lstStyle>
            <a:defPPr>
              <a:defRPr lang="zh-CN"/>
            </a:defPPr>
            <a:lvl1pPr fontAlgn="auto">
              <a:spcBef>
                <a:spcPts val="0"/>
              </a:spcBef>
              <a:spcAft>
                <a:spcPts val="0"/>
              </a:spcAft>
              <a:defRPr sz="1600">
                <a:solidFill>
                  <a:srgbClr val="005A9E"/>
                </a:solidFill>
                <a:latin typeface="幼圆" panose="02010509060101010101" charset="-122"/>
                <a:ea typeface="幼圆" panose="02010509060101010101" charset="-122"/>
              </a:defRPr>
            </a:lvl1pPr>
          </a:lstStyle>
          <a:p>
            <a:pPr>
              <a:lnSpc>
                <a:spcPct val="150000"/>
              </a:lnSpc>
            </a:pPr>
            <a:r>
              <a:rPr lang="en-US" altLang="zh-CN" dirty="0" smtClean="0">
                <a:sym typeface="+mn-ea"/>
              </a:rPr>
              <a:t>·</a:t>
            </a:r>
            <a:r>
              <a:rPr lang="zh-CN" altLang="en-US" dirty="0" smtClean="0">
                <a:sym typeface="+mn-ea"/>
              </a:rPr>
              <a:t>支持全校所有合同</a:t>
            </a:r>
            <a:r>
              <a:rPr lang="zh-CN" altLang="en-US" dirty="0">
                <a:sym typeface="+mn-ea"/>
              </a:rPr>
              <a:t>，</a:t>
            </a:r>
            <a:r>
              <a:rPr lang="zh-CN" altLang="en-US" dirty="0" smtClean="0">
                <a:sym typeface="+mn-ea"/>
              </a:rPr>
              <a:t>合同</a:t>
            </a:r>
            <a:r>
              <a:rPr lang="zh-CN" altLang="en-US" dirty="0">
                <a:sym typeface="+mn-ea"/>
              </a:rPr>
              <a:t>格式模板可自定义</a:t>
            </a:r>
            <a:endParaRPr lang="en-US" altLang="zh-CN" dirty="0">
              <a:sym typeface="+mn-ea"/>
            </a:endParaRPr>
          </a:p>
          <a:p>
            <a:pPr>
              <a:lnSpc>
                <a:spcPct val="150000"/>
              </a:lnSpc>
            </a:pPr>
            <a:r>
              <a:rPr lang="en-US" altLang="zh-CN" dirty="0">
                <a:sym typeface="+mn-ea"/>
              </a:rPr>
              <a:t>·</a:t>
            </a:r>
            <a:r>
              <a:rPr lang="zh-CN" altLang="en-US" dirty="0" smtClean="0">
                <a:sym typeface="+mn-ea"/>
              </a:rPr>
              <a:t>支持</a:t>
            </a:r>
            <a:r>
              <a:rPr lang="en-US" altLang="zh-CN" dirty="0">
                <a:sym typeface="+mn-ea"/>
              </a:rPr>
              <a:t>Excel</a:t>
            </a:r>
            <a:r>
              <a:rPr lang="zh-CN" altLang="en-US" dirty="0">
                <a:sym typeface="+mn-ea"/>
              </a:rPr>
              <a:t>合同格式的导入和导出</a:t>
            </a:r>
            <a:endParaRPr lang="en-US" altLang="zh-CN" dirty="0">
              <a:sym typeface="+mn-ea"/>
            </a:endParaRPr>
          </a:p>
          <a:p>
            <a:pPr>
              <a:lnSpc>
                <a:spcPct val="150000"/>
              </a:lnSpc>
            </a:pPr>
            <a:r>
              <a:rPr lang="en-US" altLang="zh-CN" dirty="0" smtClean="0">
                <a:sym typeface="+mn-ea"/>
              </a:rPr>
              <a:t>·</a:t>
            </a:r>
            <a:r>
              <a:rPr lang="zh-CN" altLang="en-US" dirty="0" smtClean="0">
                <a:sym typeface="+mn-ea"/>
              </a:rPr>
              <a:t>支持所有</a:t>
            </a:r>
            <a:r>
              <a:rPr lang="zh-CN" altLang="en-US" dirty="0">
                <a:sym typeface="+mn-ea"/>
              </a:rPr>
              <a:t>分类合同可自定义业务审批</a:t>
            </a:r>
            <a:r>
              <a:rPr lang="zh-CN" altLang="en-US" dirty="0" smtClean="0">
                <a:sym typeface="+mn-ea"/>
              </a:rPr>
              <a:t>流程，审批</a:t>
            </a:r>
            <a:r>
              <a:rPr lang="zh-CN" altLang="en-US" dirty="0">
                <a:sym typeface="+mn-ea"/>
              </a:rPr>
              <a:t>流程自动分发</a:t>
            </a:r>
            <a:endParaRPr lang="en-US" altLang="zh-CN" dirty="0">
              <a:sym typeface="+mn-ea"/>
            </a:endParaRPr>
          </a:p>
          <a:p>
            <a:pPr>
              <a:lnSpc>
                <a:spcPct val="150000"/>
              </a:lnSpc>
            </a:pPr>
            <a:r>
              <a:rPr lang="en-US" altLang="zh-CN" dirty="0">
                <a:sym typeface="+mn-ea"/>
              </a:rPr>
              <a:t>·</a:t>
            </a:r>
            <a:r>
              <a:rPr lang="zh-CN" altLang="en-US" dirty="0" smtClean="0">
                <a:sym typeface="+mn-ea"/>
              </a:rPr>
              <a:t>合同</a:t>
            </a:r>
            <a:r>
              <a:rPr lang="zh-CN" altLang="en-US" dirty="0">
                <a:sym typeface="+mn-ea"/>
              </a:rPr>
              <a:t>确认后转入财务合同备案系统供财务进行控制</a:t>
            </a:r>
            <a:endParaRPr lang="zh-CN" altLang="en-US" dirty="0"/>
          </a:p>
        </p:txBody>
      </p:sp>
      <p:sp>
        <p:nvSpPr>
          <p:cNvPr id="18" name="矩形 17"/>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8" name="图片 27"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9" name="矩形 28"/>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grpSp>
        <p:nvGrpSpPr>
          <p:cNvPr id="30" name="组合 29"/>
          <p:cNvGrpSpPr/>
          <p:nvPr/>
        </p:nvGrpSpPr>
        <p:grpSpPr bwMode="auto">
          <a:xfrm>
            <a:off x="2207568" y="2809878"/>
            <a:ext cx="7920880" cy="1097425"/>
            <a:chOff x="4448063" y="2809927"/>
            <a:chExt cx="3311277" cy="790398"/>
          </a:xfrm>
        </p:grpSpPr>
        <p:sp>
          <p:nvSpPr>
            <p:cNvPr id="31" name="矩形 30"/>
            <p:cNvSpPr/>
            <p:nvPr/>
          </p:nvSpPr>
          <p:spPr>
            <a:xfrm>
              <a:off x="4448063" y="2809927"/>
              <a:ext cx="3295875" cy="642525"/>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文本框 31"/>
            <p:cNvSpPr txBox="1"/>
            <p:nvPr/>
          </p:nvSpPr>
          <p:spPr>
            <a:xfrm>
              <a:off x="4463465" y="2892895"/>
              <a:ext cx="3295875" cy="707430"/>
            </a:xfrm>
            <a:prstGeom prst="rect">
              <a:avLst/>
            </a:prstGeom>
            <a:noFill/>
          </p:spPr>
          <p:txBody>
            <a:bodyPr wrap="square">
              <a:spAutoFit/>
            </a:bodyPr>
            <a:lstStyle/>
            <a:p>
              <a:pPr algn="ctr">
                <a:defRPr/>
              </a:pPr>
              <a:r>
                <a:rPr lang="zh-CN" altLang="en-US" sz="4000" b="1" dirty="0" smtClean="0">
                  <a:solidFill>
                    <a:schemeClr val="bg1"/>
                  </a:solidFill>
                  <a:latin typeface="+mj-lt"/>
                </a:rPr>
                <a:t>合同</a:t>
              </a:r>
              <a:r>
                <a:rPr lang="zh-CN" altLang="en-US" sz="4000" b="1" dirty="0">
                  <a:solidFill>
                    <a:schemeClr val="bg1"/>
                  </a:solidFill>
                  <a:latin typeface="+mj-lt"/>
                </a:rPr>
                <a:t>网上审签</a:t>
              </a:r>
              <a:r>
                <a:rPr lang="zh-CN" altLang="en-US" sz="4000" b="1" dirty="0" smtClean="0">
                  <a:solidFill>
                    <a:schemeClr val="bg1"/>
                  </a:solidFill>
                  <a:latin typeface="+mj-lt"/>
                </a:rPr>
                <a:t>系统</a:t>
              </a:r>
              <a:endParaRPr lang="zh-CN" altLang="en-US" sz="4000" b="1" dirty="0">
                <a:solidFill>
                  <a:schemeClr val="bg1"/>
                </a:solidFill>
                <a:latin typeface="+mj-lt"/>
              </a:endParaRPr>
            </a:p>
          </p:txBody>
        </p:sp>
      </p:grpSp>
    </p:spTree>
    <p:extLst>
      <p:ext uri="{BB962C8B-B14F-4D97-AF65-F5344CB8AC3E}">
        <p14:creationId xmlns:p14="http://schemas.microsoft.com/office/powerpoint/2010/main" val="35625512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2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extLst/>
          </p:nvPr>
        </p:nvGraphicFramePr>
        <p:xfrm>
          <a:off x="714633" y="1085789"/>
          <a:ext cx="10821202" cy="5511564"/>
        </p:xfrm>
        <a:graphic>
          <a:graphicData uri="http://schemas.openxmlformats.org/drawingml/2006/table">
            <a:tbl>
              <a:tblPr firstRow="1" bandRow="1">
                <a:tableStyleId>{5C22544A-7EE6-4342-B048-85BDC9FD1C3A}</a:tableStyleId>
              </a:tblPr>
              <a:tblGrid>
                <a:gridCol w="1276911">
                  <a:extLst>
                    <a:ext uri="{9D8B030D-6E8A-4147-A177-3AD203B41FA5}">
                      <a16:colId xmlns:a16="http://schemas.microsoft.com/office/drawing/2014/main" val="1842280958"/>
                    </a:ext>
                  </a:extLst>
                </a:gridCol>
                <a:gridCol w="1224136">
                  <a:extLst>
                    <a:ext uri="{9D8B030D-6E8A-4147-A177-3AD203B41FA5}">
                      <a16:colId xmlns:a16="http://schemas.microsoft.com/office/drawing/2014/main" val="1844060022"/>
                    </a:ext>
                  </a:extLst>
                </a:gridCol>
                <a:gridCol w="3312368">
                  <a:extLst>
                    <a:ext uri="{9D8B030D-6E8A-4147-A177-3AD203B41FA5}">
                      <a16:colId xmlns:a16="http://schemas.microsoft.com/office/drawing/2014/main" val="1270710146"/>
                    </a:ext>
                  </a:extLst>
                </a:gridCol>
                <a:gridCol w="2592288">
                  <a:extLst>
                    <a:ext uri="{9D8B030D-6E8A-4147-A177-3AD203B41FA5}">
                      <a16:colId xmlns:a16="http://schemas.microsoft.com/office/drawing/2014/main" val="2040052760"/>
                    </a:ext>
                  </a:extLst>
                </a:gridCol>
                <a:gridCol w="2415499">
                  <a:extLst>
                    <a:ext uri="{9D8B030D-6E8A-4147-A177-3AD203B41FA5}">
                      <a16:colId xmlns:a16="http://schemas.microsoft.com/office/drawing/2014/main" val="3005093487"/>
                    </a:ext>
                  </a:extLst>
                </a:gridCol>
              </a:tblGrid>
              <a:tr h="506421">
                <a:tc>
                  <a:txBody>
                    <a:bodyPr/>
                    <a:lstStyle/>
                    <a:p>
                      <a:r>
                        <a:rPr lang="zh-CN" altLang="en-US" dirty="0" smtClean="0"/>
                        <a:t>一级类型</a:t>
                      </a:r>
                      <a:endParaRPr lang="zh-CN" altLang="en-US" dirty="0"/>
                    </a:p>
                  </a:txBody>
                  <a:tcPr/>
                </a:tc>
                <a:tc>
                  <a:txBody>
                    <a:bodyPr/>
                    <a:lstStyle/>
                    <a:p>
                      <a:r>
                        <a:rPr lang="zh-CN" altLang="en-US" dirty="0" smtClean="0"/>
                        <a:t>二级类型</a:t>
                      </a:r>
                      <a:endParaRPr lang="zh-CN" altLang="en-US" dirty="0"/>
                    </a:p>
                  </a:txBody>
                  <a:tcPr/>
                </a:tc>
                <a:tc>
                  <a:txBody>
                    <a:bodyPr/>
                    <a:lstStyle/>
                    <a:p>
                      <a:r>
                        <a:rPr lang="zh-CN" altLang="en-US" dirty="0" smtClean="0"/>
                        <a:t>类别名称</a:t>
                      </a:r>
                      <a:endParaRPr lang="zh-CN" altLang="en-US" dirty="0"/>
                    </a:p>
                  </a:txBody>
                  <a:tcPr/>
                </a:tc>
                <a:tc>
                  <a:txBody>
                    <a:bodyPr/>
                    <a:lstStyle/>
                    <a:p>
                      <a:r>
                        <a:rPr lang="zh-CN" altLang="en-US" dirty="0" smtClean="0"/>
                        <a:t>归口部门</a:t>
                      </a:r>
                      <a:endParaRPr lang="zh-CN" altLang="en-US" dirty="0"/>
                    </a:p>
                  </a:txBody>
                  <a:tcPr/>
                </a:tc>
                <a:tc>
                  <a:txBody>
                    <a:bodyPr/>
                    <a:lstStyle/>
                    <a:p>
                      <a:r>
                        <a:rPr lang="zh-CN" altLang="en-US" dirty="0" smtClean="0"/>
                        <a:t>分管部门</a:t>
                      </a:r>
                      <a:endParaRPr lang="zh-CN" altLang="en-US" dirty="0"/>
                    </a:p>
                  </a:txBody>
                  <a:tcPr/>
                </a:tc>
                <a:extLst>
                  <a:ext uri="{0D108BD9-81ED-4DB2-BD59-A6C34878D82A}">
                    <a16:rowId xmlns:a16="http://schemas.microsoft.com/office/drawing/2014/main" val="1826011366"/>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A011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资产出租出借类</a:t>
                      </a: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227062507"/>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A02</a:t>
                      </a:r>
                      <a:endParaRPr lang="en-US" sz="12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A021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处置类</a:t>
                      </a: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450676339"/>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A03</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A031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无形</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资产（成果）转让类（科研院）</a:t>
                      </a:r>
                    </a:p>
                  </a:txBody>
                  <a:tcPr marL="9525" marR="9525" marT="9525" marB="0" anchor="ctr"/>
                </a:tc>
                <a:tc>
                  <a:txBody>
                    <a:bodyPr/>
                    <a:lstStyle/>
                    <a:p>
                      <a:pPr algn="l" fontAlgn="ctr"/>
                      <a:r>
                        <a:rPr lang="zh-CN" altLang="en-US" sz="1200" b="0" i="0" u="none" strike="noStrike">
                          <a:solidFill>
                            <a:schemeClr val="tx1"/>
                          </a:solidFill>
                          <a:effectLst/>
                          <a:latin typeface="微软雅黑" panose="020B0503020204020204" pitchFamily="34" charset="-122"/>
                          <a:ea typeface="微软雅黑" panose="020B0503020204020204" pitchFamily="34" charset="-122"/>
                        </a:rPr>
                        <a:t>科学技术研究院</a:t>
                      </a:r>
                    </a:p>
                  </a:txBody>
                  <a:tcPr marL="9525" marR="9525" marT="9525" marB="0" anchor="ctr"/>
                </a:tc>
                <a:tc>
                  <a:txBody>
                    <a:bodyPr/>
                    <a:lstStyle/>
                    <a:p>
                      <a:pPr algn="l" fontAlgn="ctr"/>
                      <a:r>
                        <a:rPr lang="zh-CN" altLang="en-US" sz="1200" b="0" i="0" u="none" strike="noStrike">
                          <a:solidFill>
                            <a:schemeClr val="tx1"/>
                          </a:solidFill>
                          <a:effectLst/>
                          <a:latin typeface="微软雅黑" panose="020B0503020204020204" pitchFamily="34" charset="-122"/>
                          <a:ea typeface="微软雅黑" panose="020B0503020204020204" pitchFamily="34" charset="-122"/>
                        </a:rPr>
                        <a:t>科学技术研究院</a:t>
                      </a:r>
                    </a:p>
                  </a:txBody>
                  <a:tcPr marL="9525" marR="9525" marT="9525" marB="0" anchor="ctr"/>
                </a:tc>
                <a:extLst>
                  <a:ext uri="{0D108BD9-81ED-4DB2-BD59-A6C34878D82A}">
                    <a16:rowId xmlns:a16="http://schemas.microsoft.com/office/drawing/2014/main" val="2025985177"/>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A03</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A032</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无形</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资产（成果）转让类</a:t>
                      </a:r>
                      <a:r>
                        <a:rPr lang="en-US" altLang="zh-CN" sz="1200" b="0" i="0" u="none" strike="noStrike" dirty="0">
                          <a:solidFill>
                            <a:schemeClr val="tx1"/>
                          </a:solidFill>
                          <a:effectLst/>
                          <a:latin typeface="微软雅黑" panose="020B0503020204020204" pitchFamily="34" charset="-122"/>
                          <a:ea typeface="微软雅黑" panose="020B0503020204020204" pitchFamily="34" charset="-122"/>
                        </a:rPr>
                        <a:t>(</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校务部）</a:t>
                      </a:r>
                    </a:p>
                  </a:txBody>
                  <a:tcPr marL="9525" marR="9525" marT="9525" marB="0" anchor="ctr"/>
                </a:tc>
                <a:tc>
                  <a:txBody>
                    <a:bodyPr/>
                    <a:lstStyle/>
                    <a:p>
                      <a:pPr algn="l" fontAlgn="ctr"/>
                      <a:r>
                        <a:rPr lang="zh-CN" altLang="en-US" sz="1200" b="0" i="0" u="none" strike="noStrike">
                          <a:solidFill>
                            <a:schemeClr val="tx1"/>
                          </a:solidFill>
                          <a:effectLst/>
                          <a:latin typeface="微软雅黑" panose="020B0503020204020204" pitchFamily="34" charset="-122"/>
                          <a:ea typeface="微软雅黑" panose="020B0503020204020204" pitchFamily="34" charset="-122"/>
                        </a:rPr>
                        <a:t>校务部</a:t>
                      </a:r>
                    </a:p>
                  </a:txBody>
                  <a:tcPr marL="9525" marR="9525" marT="9525" marB="0" anchor="ctr"/>
                </a:tc>
                <a:tc>
                  <a:txBody>
                    <a:bodyPr/>
                    <a:lstStyle/>
                    <a:p>
                      <a:pPr algn="l" fontAlgn="ctr"/>
                      <a:r>
                        <a:rPr lang="zh-CN" altLang="en-US" sz="1200" b="0" i="0" u="none" strike="noStrike">
                          <a:solidFill>
                            <a:schemeClr val="tx1"/>
                          </a:solidFill>
                          <a:effectLst/>
                          <a:latin typeface="微软雅黑" panose="020B0503020204020204" pitchFamily="34" charset="-122"/>
                          <a:ea typeface="微软雅黑" panose="020B0503020204020204" pitchFamily="34" charset="-122"/>
                        </a:rPr>
                        <a:t>校务部</a:t>
                      </a:r>
                    </a:p>
                  </a:txBody>
                  <a:tcPr marL="9525" marR="9525" marT="9525" marB="0" anchor="ctr"/>
                </a:tc>
                <a:extLst>
                  <a:ext uri="{0D108BD9-81ED-4DB2-BD59-A6C34878D82A}">
                    <a16:rowId xmlns:a16="http://schemas.microsoft.com/office/drawing/2014/main" val="1057198579"/>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A04</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A041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办学</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类（教务部）</a:t>
                      </a: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教务部</a:t>
                      </a:r>
                    </a:p>
                  </a:txBody>
                  <a:tcPr marL="9525" marR="9525" marT="9525" marB="0" anchor="ctr"/>
                </a:tc>
                <a:tc>
                  <a:txBody>
                    <a:bodyPr/>
                    <a:lstStyle/>
                    <a:p>
                      <a:pPr algn="l" fontAlgn="ctr"/>
                      <a:r>
                        <a:rPr lang="zh-CN" altLang="en-US" sz="1200" b="0" i="0" u="none" strike="noStrike">
                          <a:solidFill>
                            <a:schemeClr val="tx1"/>
                          </a:solidFill>
                          <a:effectLst/>
                          <a:latin typeface="微软雅黑" panose="020B0503020204020204" pitchFamily="34" charset="-122"/>
                          <a:ea typeface="微软雅黑" panose="020B0503020204020204" pitchFamily="34" charset="-122"/>
                        </a:rPr>
                        <a:t>教务部</a:t>
                      </a:r>
                    </a:p>
                  </a:txBody>
                  <a:tcPr marL="9525" marR="9525" marT="9525" marB="0" anchor="ctr"/>
                </a:tc>
                <a:extLst>
                  <a:ext uri="{0D108BD9-81ED-4DB2-BD59-A6C34878D82A}">
                    <a16:rowId xmlns:a16="http://schemas.microsoft.com/office/drawing/2014/main" val="473662256"/>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A04</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A042</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办学</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类（研究生院）</a:t>
                      </a: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研究生院</a:t>
                      </a:r>
                    </a:p>
                  </a:txBody>
                  <a:tcPr marL="9525" marR="9525" marT="9525" marB="0" anchor="ctr"/>
                </a:tc>
                <a:tc>
                  <a:txBody>
                    <a:bodyPr/>
                    <a:lstStyle/>
                    <a:p>
                      <a:pPr algn="l" fontAlgn="ctr"/>
                      <a:r>
                        <a:rPr lang="zh-CN" altLang="en-US" sz="1200" b="0" i="0" u="none" strike="noStrike">
                          <a:solidFill>
                            <a:schemeClr val="tx1"/>
                          </a:solidFill>
                          <a:effectLst/>
                          <a:latin typeface="微软雅黑" panose="020B0503020204020204" pitchFamily="34" charset="-122"/>
                          <a:ea typeface="微软雅黑" panose="020B0503020204020204" pitchFamily="34" charset="-122"/>
                        </a:rPr>
                        <a:t>研究生院</a:t>
                      </a:r>
                    </a:p>
                  </a:txBody>
                  <a:tcPr marL="9525" marR="9525" marT="9525" marB="0" anchor="ctr"/>
                </a:tc>
                <a:extLst>
                  <a:ext uri="{0D108BD9-81ED-4DB2-BD59-A6C34878D82A}">
                    <a16:rowId xmlns:a16="http://schemas.microsoft.com/office/drawing/2014/main" val="2156625035"/>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A04</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A043</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办学</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类（继续教育学院）</a:t>
                      </a: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继续教育学院</a:t>
                      </a: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继续教育学院</a:t>
                      </a:r>
                    </a:p>
                  </a:txBody>
                  <a:tcPr marL="9525" marR="9525" marT="9525" marB="0" anchor="ctr"/>
                </a:tc>
                <a:extLst>
                  <a:ext uri="{0D108BD9-81ED-4DB2-BD59-A6C34878D82A}">
                    <a16:rowId xmlns:a16="http://schemas.microsoft.com/office/drawing/2014/main" val="827486049"/>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A05</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A051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接受</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捐赠类（校务部）</a:t>
                      </a: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校务部</a:t>
                      </a:r>
                    </a:p>
                  </a:txBody>
                  <a:tcPr marL="9525" marR="9525" marT="9525" marB="0" anchor="ctr"/>
                </a:tc>
                <a:tc>
                  <a:txBody>
                    <a:bodyPr/>
                    <a:lstStyle/>
                    <a:p>
                      <a:pPr algn="l" fontAlgn="ct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校务部</a:t>
                      </a:r>
                    </a:p>
                  </a:txBody>
                  <a:tcPr marL="9525" marR="9525" marT="9525" marB="0" anchor="ctr"/>
                </a:tc>
                <a:extLst>
                  <a:ext uri="{0D108BD9-81ED-4DB2-BD59-A6C34878D82A}">
                    <a16:rowId xmlns:a16="http://schemas.microsoft.com/office/drawing/2014/main" val="2662593049"/>
                  </a:ext>
                </a:extLst>
              </a:tr>
              <a:tr h="505908">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A05</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A052</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接受</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捐赠类（财务部国有资产管理办公室）</a:t>
                      </a: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126311846"/>
                  </a:ext>
                </a:extLst>
              </a:tr>
              <a:tr h="499915">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A06</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en-US" sz="1200" b="0" i="0" u="none" strike="noStrike" smtClean="0">
                          <a:solidFill>
                            <a:schemeClr val="tx1"/>
                          </a:solidFill>
                          <a:effectLst/>
                          <a:latin typeface="微软雅黑" panose="020B0503020204020204" pitchFamily="34" charset="-122"/>
                          <a:ea typeface="微软雅黑" panose="020B0503020204020204" pitchFamily="34" charset="-122"/>
                        </a:rPr>
                        <a:t>A061</a:t>
                      </a: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科研</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rPr>
                        <a:t>项目类</a:t>
                      </a: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科研院</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科研院</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34772041"/>
                  </a:ext>
                </a:extLst>
              </a:tr>
            </a:tbl>
          </a:graphicData>
        </a:graphic>
      </p:graphicFrame>
      <p:sp>
        <p:nvSpPr>
          <p:cNvPr id="10" name="矩形 9"/>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15" name="矩形 14"/>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21780015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extLst/>
          </p:nvPr>
        </p:nvGraphicFramePr>
        <p:xfrm>
          <a:off x="714633" y="1085789"/>
          <a:ext cx="10821202" cy="4557789"/>
        </p:xfrm>
        <a:graphic>
          <a:graphicData uri="http://schemas.openxmlformats.org/drawingml/2006/table">
            <a:tbl>
              <a:tblPr firstRow="1" bandRow="1">
                <a:tableStyleId>{5C22544A-7EE6-4342-B048-85BDC9FD1C3A}</a:tableStyleId>
              </a:tblPr>
              <a:tblGrid>
                <a:gridCol w="1276911">
                  <a:extLst>
                    <a:ext uri="{9D8B030D-6E8A-4147-A177-3AD203B41FA5}">
                      <a16:colId xmlns:a16="http://schemas.microsoft.com/office/drawing/2014/main" val="1842280958"/>
                    </a:ext>
                  </a:extLst>
                </a:gridCol>
                <a:gridCol w="1224136">
                  <a:extLst>
                    <a:ext uri="{9D8B030D-6E8A-4147-A177-3AD203B41FA5}">
                      <a16:colId xmlns:a16="http://schemas.microsoft.com/office/drawing/2014/main" val="1844060022"/>
                    </a:ext>
                  </a:extLst>
                </a:gridCol>
                <a:gridCol w="3312368">
                  <a:extLst>
                    <a:ext uri="{9D8B030D-6E8A-4147-A177-3AD203B41FA5}">
                      <a16:colId xmlns:a16="http://schemas.microsoft.com/office/drawing/2014/main" val="1270710146"/>
                    </a:ext>
                  </a:extLst>
                </a:gridCol>
                <a:gridCol w="2592288">
                  <a:extLst>
                    <a:ext uri="{9D8B030D-6E8A-4147-A177-3AD203B41FA5}">
                      <a16:colId xmlns:a16="http://schemas.microsoft.com/office/drawing/2014/main" val="2040052760"/>
                    </a:ext>
                  </a:extLst>
                </a:gridCol>
                <a:gridCol w="2415499">
                  <a:extLst>
                    <a:ext uri="{9D8B030D-6E8A-4147-A177-3AD203B41FA5}">
                      <a16:colId xmlns:a16="http://schemas.microsoft.com/office/drawing/2014/main" val="3005093487"/>
                    </a:ext>
                  </a:extLst>
                </a:gridCol>
              </a:tblGrid>
              <a:tr h="506421">
                <a:tc>
                  <a:txBody>
                    <a:bodyPr/>
                    <a:lstStyle/>
                    <a:p>
                      <a:r>
                        <a:rPr lang="zh-CN" altLang="en-US" dirty="0" smtClean="0"/>
                        <a:t>一级类型</a:t>
                      </a:r>
                      <a:endParaRPr lang="zh-CN" altLang="en-US" dirty="0"/>
                    </a:p>
                  </a:txBody>
                  <a:tcPr/>
                </a:tc>
                <a:tc>
                  <a:txBody>
                    <a:bodyPr/>
                    <a:lstStyle/>
                    <a:p>
                      <a:r>
                        <a:rPr lang="zh-CN" altLang="en-US" dirty="0" smtClean="0"/>
                        <a:t>二级类型</a:t>
                      </a:r>
                      <a:endParaRPr lang="zh-CN" altLang="en-US" dirty="0"/>
                    </a:p>
                  </a:txBody>
                  <a:tcPr/>
                </a:tc>
                <a:tc>
                  <a:txBody>
                    <a:bodyPr/>
                    <a:lstStyle/>
                    <a:p>
                      <a:r>
                        <a:rPr lang="zh-CN" altLang="en-US" dirty="0" smtClean="0"/>
                        <a:t>类别名称</a:t>
                      </a:r>
                      <a:endParaRPr lang="zh-CN" altLang="en-US" dirty="0"/>
                    </a:p>
                  </a:txBody>
                  <a:tcPr/>
                </a:tc>
                <a:tc>
                  <a:txBody>
                    <a:bodyPr/>
                    <a:lstStyle/>
                    <a:p>
                      <a:r>
                        <a:rPr lang="zh-CN" altLang="en-US" dirty="0" smtClean="0"/>
                        <a:t>归口部门</a:t>
                      </a:r>
                      <a:endParaRPr lang="zh-CN" altLang="en-US" dirty="0"/>
                    </a:p>
                  </a:txBody>
                  <a:tcPr/>
                </a:tc>
                <a:tc>
                  <a:txBody>
                    <a:bodyPr/>
                    <a:lstStyle/>
                    <a:p>
                      <a:r>
                        <a:rPr lang="zh-CN" altLang="en-US" dirty="0" smtClean="0"/>
                        <a:t>分管部门</a:t>
                      </a:r>
                      <a:endParaRPr lang="zh-CN" altLang="en-US" dirty="0"/>
                    </a:p>
                  </a:txBody>
                  <a:tcPr/>
                </a:tc>
                <a:extLst>
                  <a:ext uri="{0D108BD9-81ED-4DB2-BD59-A6C34878D82A}">
                    <a16:rowId xmlns:a16="http://schemas.microsoft.com/office/drawing/2014/main" val="1826011366"/>
                  </a:ext>
                </a:extLst>
              </a:tr>
              <a:tr h="506421">
                <a:tc>
                  <a:txBody>
                    <a:bodyPr/>
                    <a:lstStyle/>
                    <a:p>
                      <a:pPr marL="0" algn="l" defTabSz="914400" rtl="0" eaLnBrk="1" fontAlgn="ctr" latinLnBrk="0" hangingPunct="1"/>
                      <a:endPar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p>
                      <a:pPr marL="0" algn="l" defTabSz="914400" rtl="0" eaLnBrk="1" fontAlgn="ctr" latinLnBrk="0" hangingPunct="1"/>
                      <a:r>
                        <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B01</a:t>
                      </a:r>
                      <a:endPar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B011</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建设工程、维修</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类</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总务部</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总务部</a:t>
                      </a:r>
                    </a:p>
                  </a:txBody>
                  <a:tcPr marL="0" marR="0" marT="0" marB="0" anchor="ctr"/>
                </a:tc>
                <a:extLst>
                  <a:ext uri="{0D108BD9-81ED-4DB2-BD59-A6C34878D82A}">
                    <a16:rowId xmlns:a16="http://schemas.microsoft.com/office/drawing/2014/main" val="3317529808"/>
                  </a:ext>
                </a:extLst>
              </a:tr>
              <a:tr h="506421">
                <a:tc>
                  <a:txBody>
                    <a:bodyPr/>
                    <a:lstStyle/>
                    <a:p>
                      <a:pPr marL="0" algn="l" defTabSz="914400" rtl="0" eaLnBrk="1" fontAlgn="ctr" latinLnBrk="0" hangingPunct="1"/>
                      <a:endPar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p>
                      <a:pPr marL="0" algn="l" defTabSz="914400" rtl="0" eaLnBrk="1" fontAlgn="ctr" latinLnBrk="0" hangingPunct="1"/>
                      <a:r>
                        <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B02</a:t>
                      </a:r>
                      <a:endPar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B021</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后勤</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饮食材料等</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总务部</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总务部</a:t>
                      </a:r>
                    </a:p>
                  </a:txBody>
                  <a:tcPr marL="0" marR="0" marT="0" marB="0" anchor="ctr"/>
                </a:tc>
                <a:extLst>
                  <a:ext uri="{0D108BD9-81ED-4DB2-BD59-A6C34878D82A}">
                    <a16:rowId xmlns:a16="http://schemas.microsoft.com/office/drawing/2014/main" val="4071115676"/>
                  </a:ext>
                </a:extLst>
              </a:tr>
              <a:tr h="506421">
                <a:tc>
                  <a:txBody>
                    <a:bodyPr/>
                    <a:lstStyle/>
                    <a:p>
                      <a:pPr marL="0" algn="l" defTabSz="914400" rtl="0" eaLnBrk="1" fontAlgn="ctr" latinLnBrk="0" hangingPunct="1"/>
                      <a:endPar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p>
                      <a:pPr marL="0" algn="l" defTabSz="914400" rtl="0" eaLnBrk="1" fontAlgn="ctr" latinLnBrk="0" hangingPunct="1"/>
                      <a:r>
                        <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B02</a:t>
                      </a:r>
                      <a:endPar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B022</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教学</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科研实验，办公材料</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采购办</a:t>
                      </a:r>
                      <a:endPar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采购办</a:t>
                      </a:r>
                      <a:endPar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tc>
                <a:extLst>
                  <a:ext uri="{0D108BD9-81ED-4DB2-BD59-A6C34878D82A}">
                    <a16:rowId xmlns:a16="http://schemas.microsoft.com/office/drawing/2014/main" val="1294956678"/>
                  </a:ext>
                </a:extLst>
              </a:tr>
              <a:tr h="506421">
                <a:tc>
                  <a:txBody>
                    <a:bodyPr/>
                    <a:lstStyle/>
                    <a:p>
                      <a:pPr marL="0" algn="l" defTabSz="914400" rtl="0" eaLnBrk="1" fontAlgn="ctr" latinLnBrk="0" hangingPunct="1"/>
                      <a:endPar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p>
                      <a:pPr marL="0" algn="l" defTabSz="914400" rtl="0" eaLnBrk="1" fontAlgn="ctr" latinLnBrk="0" hangingPunct="1"/>
                      <a:r>
                        <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B02</a:t>
                      </a:r>
                      <a:endPar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B023</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医用</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药品及耗材</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校医院</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校医院</a:t>
                      </a:r>
                    </a:p>
                  </a:txBody>
                  <a:tcPr marL="0" marR="0" marT="0" marB="0" anchor="ctr"/>
                </a:tc>
                <a:extLst>
                  <a:ext uri="{0D108BD9-81ED-4DB2-BD59-A6C34878D82A}">
                    <a16:rowId xmlns:a16="http://schemas.microsoft.com/office/drawing/2014/main" val="3991902010"/>
                  </a:ext>
                </a:extLst>
              </a:tr>
              <a:tr h="506421">
                <a:tc>
                  <a:txBody>
                    <a:bodyPr/>
                    <a:lstStyle/>
                    <a:p>
                      <a:pPr marL="0" algn="l" defTabSz="914400" rtl="0" eaLnBrk="1" fontAlgn="ctr" latinLnBrk="0" hangingPunct="1"/>
                      <a:endPar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p>
                      <a:pPr marL="0" algn="l" defTabSz="914400" rtl="0" eaLnBrk="1" fontAlgn="ctr" latinLnBrk="0" hangingPunct="1"/>
                      <a:r>
                        <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B03</a:t>
                      </a:r>
                      <a:endPar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B031</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仪器</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设备类</a:t>
                      </a:r>
                    </a:p>
                  </a:txBody>
                  <a:tcPr marL="0" marR="0" marT="0"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rPr>
                        <a:t>资产处</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771968055"/>
                  </a:ext>
                </a:extLst>
              </a:tr>
              <a:tr h="506421">
                <a:tc>
                  <a:txBody>
                    <a:bodyPr/>
                    <a:lstStyle/>
                    <a:p>
                      <a:pPr marL="0" algn="l" defTabSz="914400" rtl="0" eaLnBrk="1" fontAlgn="ctr" latinLnBrk="0" hangingPunct="1"/>
                      <a:endPar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p>
                      <a:pPr marL="0" algn="l" defTabSz="914400" rtl="0" eaLnBrk="1" fontAlgn="ctr" latinLnBrk="0" hangingPunct="1"/>
                      <a:r>
                        <a:rPr 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B04</a:t>
                      </a:r>
                      <a:endPar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B041</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图书</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购置</a:t>
                      </a:r>
                    </a:p>
                  </a:txBody>
                  <a:tcPr marL="0" marR="0" marT="0" marB="0" anchor="ctr"/>
                </a:tc>
                <a:tc>
                  <a:txBody>
                    <a:bodyPr/>
                    <a:lstStyle/>
                    <a:p>
                      <a:pPr marL="0" algn="l" defTabSz="914400" rtl="0" eaLnBrk="1" fontAlgn="ctr" latinLnBrk="0" hangingPunct="1"/>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图书馆</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图书馆</a:t>
                      </a:r>
                    </a:p>
                  </a:txBody>
                  <a:tcPr marL="0" marR="0" marT="0" marB="0" anchor="ctr"/>
                </a:tc>
                <a:extLst>
                  <a:ext uri="{0D108BD9-81ED-4DB2-BD59-A6C34878D82A}">
                    <a16:rowId xmlns:a16="http://schemas.microsoft.com/office/drawing/2014/main" val="918292907"/>
                  </a:ext>
                </a:extLst>
              </a:tr>
              <a:tr h="506421">
                <a:tc>
                  <a:txBody>
                    <a:bodyPr/>
                    <a:lstStyle/>
                    <a:p>
                      <a:pPr marL="0" algn="l" defTabSz="914400" rtl="0" eaLnBrk="1" fontAlgn="ctr" latinLnBrk="0" hangingPunct="1"/>
                      <a:r>
                        <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B05</a:t>
                      </a:r>
                    </a:p>
                  </a:txBody>
                  <a:tcPr marL="0" marR="0" marT="0" marB="0" anchor="ctr"/>
                </a:tc>
                <a:tc>
                  <a:txBody>
                    <a:bodyPr/>
                    <a:lstStyle/>
                    <a:p>
                      <a:pPr marL="0" algn="l" defTabSz="914400" rtl="0" eaLnBrk="1" fontAlgn="ctr" latinLnBrk="0" hangingPunct="1"/>
                      <a:r>
                        <a:rPr 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B051</a:t>
                      </a:r>
                    </a:p>
                  </a:txBody>
                  <a:tcPr marL="0" marR="0" marT="0" marB="0" anchor="ctr"/>
                </a:tc>
                <a:tc>
                  <a:txBody>
                    <a:bodyPr/>
                    <a:lstStyle/>
                    <a:p>
                      <a:pPr marL="0" algn="l" defTabSz="914400" rtl="0" eaLnBrk="1" fontAlgn="ctr" latinLnBrk="0" hangingPunct="1"/>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购买</a:t>
                      </a:r>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服务（除物业）类</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校务部</a:t>
                      </a:r>
                    </a:p>
                  </a:txBody>
                  <a:tcPr marL="0" marR="0" marT="0" marB="0" anchor="ctr"/>
                </a:tc>
                <a:tc>
                  <a:txBody>
                    <a:bodyPr/>
                    <a:lstStyle/>
                    <a:p>
                      <a:pPr marL="0" algn="l" defTabSz="914400" rtl="0" eaLnBrk="1" fontAlgn="ctr" latinLnBrk="0" hangingPunct="1"/>
                      <a:r>
                        <a:rPr lang="zh-CN" altLang="en-US" sz="1200" b="0" i="0" u="none" strike="noStrike" kern="1200">
                          <a:solidFill>
                            <a:schemeClr val="tx1"/>
                          </a:solidFill>
                          <a:effectLst/>
                          <a:latin typeface="微软雅黑" panose="020B0503020204020204" pitchFamily="34" charset="-122"/>
                          <a:ea typeface="微软雅黑" panose="020B0503020204020204" pitchFamily="34" charset="-122"/>
                          <a:cs typeface="+mn-cs"/>
                        </a:rPr>
                        <a:t>校务部</a:t>
                      </a:r>
                    </a:p>
                  </a:txBody>
                  <a:tcPr marL="0" marR="0" marT="0" marB="0" anchor="ctr"/>
                </a:tc>
                <a:extLst>
                  <a:ext uri="{0D108BD9-81ED-4DB2-BD59-A6C34878D82A}">
                    <a16:rowId xmlns:a16="http://schemas.microsoft.com/office/drawing/2014/main" val="2418495495"/>
                  </a:ext>
                </a:extLst>
              </a:tr>
              <a:tr h="506421">
                <a:tc>
                  <a:txBody>
                    <a:bodyPr/>
                    <a:lstStyle/>
                    <a:p>
                      <a:pPr marL="0" algn="l" defTabSz="914400" rtl="0" eaLnBrk="1" fontAlgn="ctr" latinLnBrk="0" hangingPunct="1"/>
                      <a:r>
                        <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B05</a:t>
                      </a:r>
                    </a:p>
                  </a:txBody>
                  <a:tcPr marL="0" marR="0" marT="0" marB="0" anchor="ctr"/>
                </a:tc>
                <a:tc>
                  <a:txBody>
                    <a:bodyPr/>
                    <a:lstStyle/>
                    <a:p>
                      <a:pPr marL="0" algn="l" defTabSz="914400" rtl="0" eaLnBrk="1" fontAlgn="ctr" latinLnBrk="0" hangingPunct="1"/>
                      <a:r>
                        <a:rPr 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B052</a:t>
                      </a:r>
                    </a:p>
                  </a:txBody>
                  <a:tcPr marL="0" marR="0" marT="0" marB="0" anchor="ctr"/>
                </a:tc>
                <a:tc>
                  <a:txBody>
                    <a:bodyPr/>
                    <a:lstStyle/>
                    <a:p>
                      <a:pPr marL="0" algn="l" defTabSz="914400" rtl="0" eaLnBrk="1" fontAlgn="ctr" latinLnBrk="0" hangingPunct="1"/>
                      <a:r>
                        <a:rPr lang="zh-CN" altLang="en-US" sz="1200" b="0" i="0" u="none" strike="noStrike" kern="1200" smtClean="0">
                          <a:solidFill>
                            <a:schemeClr val="tx1"/>
                          </a:solidFill>
                          <a:effectLst/>
                          <a:latin typeface="微软雅黑" panose="020B0503020204020204" pitchFamily="34" charset="-122"/>
                          <a:ea typeface="微软雅黑" panose="020B0503020204020204" pitchFamily="34" charset="-122"/>
                          <a:cs typeface="+mn-cs"/>
                        </a:rPr>
                        <a:t>后勤服务类</a:t>
                      </a:r>
                      <a:endPar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marL="0" algn="l" defTabSz="914400" rtl="0" eaLnBrk="1" fontAlgn="ctr" latinLnBrk="0" hangingPunct="1"/>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总务</a:t>
                      </a:r>
                      <a:r>
                        <a:rPr lang="zh-CN" altLang="en-US"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部</a:t>
                      </a:r>
                      <a:endPar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marL="0" algn="l" defTabSz="914400" rtl="0" eaLnBrk="1" fontAlgn="ctr" latinLnBrk="0" hangingPunct="1"/>
                      <a:r>
                        <a:rPr lang="zh-CN" altLang="en-US" sz="1200" b="0" i="0" u="none" strike="noStrike" kern="1200" dirty="0">
                          <a:solidFill>
                            <a:schemeClr val="tx1"/>
                          </a:solidFill>
                          <a:effectLst/>
                          <a:latin typeface="微软雅黑" panose="020B0503020204020204" pitchFamily="34" charset="-122"/>
                          <a:ea typeface="微软雅黑" panose="020B0503020204020204" pitchFamily="34" charset="-122"/>
                          <a:cs typeface="+mn-cs"/>
                        </a:rPr>
                        <a:t>总务部</a:t>
                      </a:r>
                    </a:p>
                  </a:txBody>
                  <a:tcPr marL="0" marR="0" marT="0" marB="0" anchor="ctr"/>
                </a:tc>
                <a:extLst>
                  <a:ext uri="{0D108BD9-81ED-4DB2-BD59-A6C34878D82A}">
                    <a16:rowId xmlns:a16="http://schemas.microsoft.com/office/drawing/2014/main" val="2225723902"/>
                  </a:ext>
                </a:extLst>
              </a:tr>
            </a:tbl>
          </a:graphicData>
        </a:graphic>
      </p:graphicFrame>
      <p:sp>
        <p:nvSpPr>
          <p:cNvPr id="8" name="矩形 7"/>
          <p:cNvSpPr/>
          <p:nvPr/>
        </p:nvSpPr>
        <p:spPr>
          <a:xfrm>
            <a:off x="714633" y="5941325"/>
            <a:ext cx="7037552" cy="580415"/>
          </a:xfrm>
          <a:prstGeom prst="rect">
            <a:avLst/>
          </a:prstGeom>
        </p:spPr>
        <p:txBody>
          <a:bodyPr wrap="square">
            <a:spAutoFit/>
          </a:bodyPr>
          <a:lstStyle/>
          <a:p>
            <a:pPr>
              <a:lnSpc>
                <a:spcPct val="150000"/>
              </a:lnSpc>
            </a:pPr>
            <a:r>
              <a:rPr lang="zh-CN" altLang="en-US" sz="2400" b="1" dirty="0">
                <a:solidFill>
                  <a:srgbClr val="C00000"/>
                </a:solidFill>
                <a:sym typeface="+mn-ea"/>
              </a:rPr>
              <a:t>支持全校所有合同</a:t>
            </a:r>
            <a:r>
              <a:rPr lang="zh-CN" altLang="en-US" sz="2400" b="1" dirty="0" smtClean="0">
                <a:solidFill>
                  <a:srgbClr val="C00000"/>
                </a:solidFill>
                <a:sym typeface="+mn-ea"/>
              </a:rPr>
              <a:t>，合同</a:t>
            </a:r>
            <a:r>
              <a:rPr lang="zh-CN" altLang="en-US" sz="2400" b="1" dirty="0">
                <a:solidFill>
                  <a:srgbClr val="C00000"/>
                </a:solidFill>
                <a:sym typeface="+mn-ea"/>
              </a:rPr>
              <a:t>格式模板可自定义</a:t>
            </a:r>
            <a:endParaRPr lang="en-US" altLang="zh-CN" sz="2400" b="1" dirty="0">
              <a:solidFill>
                <a:srgbClr val="C00000"/>
              </a:solidFill>
              <a:sym typeface="+mn-ea"/>
            </a:endParaRPr>
          </a:p>
        </p:txBody>
      </p:sp>
      <p:sp>
        <p:nvSpPr>
          <p:cNvPr id="12" name="矩形 11"/>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15" name="矩形 14"/>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9950730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990599" y="1246538"/>
            <a:ext cx="10571791" cy="5422822"/>
          </a:xfrm>
          <a:prstGeom prst="rect">
            <a:avLst/>
          </a:prstGeom>
        </p:spPr>
      </p:pic>
      <p:sp>
        <p:nvSpPr>
          <p:cNvPr id="11" name="矩形 10"/>
          <p:cNvSpPr/>
          <p:nvPr/>
        </p:nvSpPr>
        <p:spPr>
          <a:xfrm>
            <a:off x="4041050" y="595652"/>
            <a:ext cx="7037552" cy="1131848"/>
          </a:xfrm>
          <a:prstGeom prst="rect">
            <a:avLst/>
          </a:prstGeom>
        </p:spPr>
        <p:txBody>
          <a:bodyPr wrap="square">
            <a:spAutoFit/>
          </a:bodyPr>
          <a:lstStyle/>
          <a:p>
            <a:pPr>
              <a:lnSpc>
                <a:spcPct val="150000"/>
              </a:lnSpc>
            </a:pPr>
            <a:r>
              <a:rPr lang="zh-CN" altLang="en-US" sz="2400" b="1" dirty="0" smtClean="0">
                <a:solidFill>
                  <a:srgbClr val="C00000"/>
                </a:solidFill>
                <a:sym typeface="+mn-ea"/>
              </a:rPr>
              <a:t>支持</a:t>
            </a:r>
            <a:r>
              <a:rPr lang="en-US" altLang="zh-CN" sz="2400" b="1" dirty="0" smtClean="0">
                <a:solidFill>
                  <a:srgbClr val="C00000"/>
                </a:solidFill>
                <a:sym typeface="+mn-ea"/>
              </a:rPr>
              <a:t>Excel</a:t>
            </a:r>
            <a:r>
              <a:rPr lang="zh-CN" altLang="en-US" sz="2400" b="1" dirty="0">
                <a:solidFill>
                  <a:srgbClr val="C00000"/>
                </a:solidFill>
                <a:sym typeface="+mn-ea"/>
              </a:rPr>
              <a:t>合同格式的导入和导出</a:t>
            </a:r>
            <a:endParaRPr lang="en-US" altLang="zh-CN" sz="2400" b="1" dirty="0">
              <a:solidFill>
                <a:srgbClr val="C00000"/>
              </a:solidFill>
              <a:sym typeface="+mn-ea"/>
            </a:endParaRPr>
          </a:p>
          <a:p>
            <a:pPr>
              <a:lnSpc>
                <a:spcPct val="150000"/>
              </a:lnSpc>
            </a:pPr>
            <a:endParaRPr lang="en-US" altLang="zh-CN" sz="2400" b="1" dirty="0">
              <a:solidFill>
                <a:srgbClr val="C00000"/>
              </a:solidFill>
              <a:sym typeface="+mn-ea"/>
            </a:endParaRPr>
          </a:p>
        </p:txBody>
      </p:sp>
      <p:sp>
        <p:nvSpPr>
          <p:cNvPr id="13" name="矩形 12"/>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5" name="图片 14"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16" name="矩形 15"/>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15178907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clrChange>
              <a:clrFrom>
                <a:srgbClr val="F7F7F7"/>
              </a:clrFrom>
              <a:clrTo>
                <a:srgbClr val="F7F7F7">
                  <a:alpha val="0"/>
                </a:srgbClr>
              </a:clrTo>
            </a:clrChange>
          </a:blip>
          <a:stretch>
            <a:fillRect/>
          </a:stretch>
        </p:blipFill>
        <p:spPr>
          <a:xfrm>
            <a:off x="476991" y="1597352"/>
            <a:ext cx="11276190" cy="5000000"/>
          </a:xfrm>
          <a:prstGeom prst="rect">
            <a:avLst/>
          </a:prstGeom>
        </p:spPr>
      </p:pic>
      <p:sp>
        <p:nvSpPr>
          <p:cNvPr id="19" name="文本框 18"/>
          <p:cNvSpPr txBox="1"/>
          <p:nvPr/>
        </p:nvSpPr>
        <p:spPr>
          <a:xfrm>
            <a:off x="7968208" y="657582"/>
            <a:ext cx="4392488" cy="1200329"/>
          </a:xfrm>
          <a:prstGeom prst="rect">
            <a:avLst/>
          </a:prstGeom>
          <a:noFill/>
        </p:spPr>
        <p:txBody>
          <a:bodyPr wrap="square" rtlCol="0">
            <a:spAutoFit/>
          </a:bodyPr>
          <a:lstStyle/>
          <a:p>
            <a:r>
              <a:rPr lang="zh-CN" altLang="en-US" dirty="0" smtClean="0">
                <a:solidFill>
                  <a:srgbClr val="00599D"/>
                </a:solidFill>
              </a:rPr>
              <a:t>多条件：</a:t>
            </a:r>
            <a:endParaRPr lang="en-US" altLang="zh-CN" dirty="0" smtClean="0">
              <a:solidFill>
                <a:srgbClr val="00599D"/>
              </a:solidFill>
            </a:endParaRPr>
          </a:p>
          <a:p>
            <a:r>
              <a:rPr lang="zh-CN" altLang="en-US" dirty="0" smtClean="0">
                <a:solidFill>
                  <a:srgbClr val="00599D"/>
                </a:solidFill>
              </a:rPr>
              <a:t>收入类且</a:t>
            </a:r>
            <a:r>
              <a:rPr lang="en-US" altLang="zh-CN" dirty="0" smtClean="0">
                <a:solidFill>
                  <a:srgbClr val="00599D"/>
                </a:solidFill>
              </a:rPr>
              <a:t>10</a:t>
            </a:r>
            <a:r>
              <a:rPr lang="zh-CN" altLang="en-US" dirty="0" smtClean="0">
                <a:solidFill>
                  <a:srgbClr val="00599D"/>
                </a:solidFill>
              </a:rPr>
              <a:t>万及以上合同</a:t>
            </a:r>
            <a:endParaRPr lang="en-US" altLang="zh-CN" dirty="0" smtClean="0">
              <a:solidFill>
                <a:srgbClr val="00599D"/>
              </a:solidFill>
            </a:endParaRPr>
          </a:p>
          <a:p>
            <a:r>
              <a:rPr lang="zh-CN" altLang="en-US" dirty="0">
                <a:solidFill>
                  <a:srgbClr val="00599D"/>
                </a:solidFill>
              </a:rPr>
              <a:t>支出</a:t>
            </a:r>
            <a:r>
              <a:rPr lang="zh-CN" altLang="en-US" dirty="0" smtClean="0">
                <a:solidFill>
                  <a:srgbClr val="00599D"/>
                </a:solidFill>
              </a:rPr>
              <a:t>类</a:t>
            </a:r>
            <a:r>
              <a:rPr lang="en-US" altLang="zh-CN" dirty="0" smtClean="0">
                <a:solidFill>
                  <a:srgbClr val="00599D"/>
                </a:solidFill>
              </a:rPr>
              <a:t>100</a:t>
            </a:r>
            <a:r>
              <a:rPr lang="zh-CN" altLang="en-US" dirty="0" smtClean="0">
                <a:solidFill>
                  <a:srgbClr val="00599D"/>
                </a:solidFill>
              </a:rPr>
              <a:t>万元及以上合同（不含基建）</a:t>
            </a:r>
            <a:endParaRPr lang="en-US" altLang="zh-CN" dirty="0" smtClean="0">
              <a:solidFill>
                <a:srgbClr val="00599D"/>
              </a:solidFill>
            </a:endParaRPr>
          </a:p>
          <a:p>
            <a:r>
              <a:rPr lang="en-US" altLang="zh-CN" dirty="0" smtClean="0">
                <a:solidFill>
                  <a:srgbClr val="00599D"/>
                </a:solidFill>
              </a:rPr>
              <a:t>200</a:t>
            </a:r>
            <a:r>
              <a:rPr lang="zh-CN" altLang="en-US" dirty="0" smtClean="0">
                <a:solidFill>
                  <a:srgbClr val="00599D"/>
                </a:solidFill>
              </a:rPr>
              <a:t>万元及以上基建项目合同</a:t>
            </a:r>
            <a:endParaRPr lang="zh-CN" altLang="en-US" dirty="0">
              <a:solidFill>
                <a:srgbClr val="00599D"/>
              </a:solidFill>
            </a:endParaRPr>
          </a:p>
        </p:txBody>
      </p:sp>
      <p:sp>
        <p:nvSpPr>
          <p:cNvPr id="11" name="矩形 10"/>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3" name="图片 12"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14" name="矩形 13"/>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18946301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7F7F7"/>
              </a:clrFrom>
              <a:clrTo>
                <a:srgbClr val="F7F7F7">
                  <a:alpha val="0"/>
                </a:srgbClr>
              </a:clrTo>
            </a:clrChange>
          </a:blip>
          <a:stretch>
            <a:fillRect/>
          </a:stretch>
        </p:blipFill>
        <p:spPr>
          <a:xfrm>
            <a:off x="848933" y="620688"/>
            <a:ext cx="11238035" cy="5709356"/>
          </a:xfrm>
          <a:prstGeom prst="rect">
            <a:avLst/>
          </a:prstGeom>
        </p:spPr>
      </p:pic>
      <p:sp>
        <p:nvSpPr>
          <p:cNvPr id="13" name="矩形 12"/>
          <p:cNvSpPr/>
          <p:nvPr/>
        </p:nvSpPr>
        <p:spPr>
          <a:xfrm>
            <a:off x="714632" y="5941325"/>
            <a:ext cx="8909759" cy="580415"/>
          </a:xfrm>
          <a:prstGeom prst="rect">
            <a:avLst/>
          </a:prstGeom>
        </p:spPr>
        <p:txBody>
          <a:bodyPr wrap="square">
            <a:spAutoFit/>
          </a:bodyPr>
          <a:lstStyle/>
          <a:p>
            <a:pPr>
              <a:lnSpc>
                <a:spcPct val="150000"/>
              </a:lnSpc>
            </a:pPr>
            <a:r>
              <a:rPr lang="zh-CN" altLang="en-US" sz="2400" b="1" dirty="0">
                <a:solidFill>
                  <a:srgbClr val="C00000"/>
                </a:solidFill>
                <a:sym typeface="+mn-ea"/>
              </a:rPr>
              <a:t>支持所有分类合同可自定义业务审批流程，审批流程自动分发</a:t>
            </a:r>
            <a:endParaRPr lang="en-US" altLang="zh-CN" sz="2400" b="1" dirty="0">
              <a:solidFill>
                <a:srgbClr val="C00000"/>
              </a:solidFill>
              <a:sym typeface="+mn-ea"/>
            </a:endParaRPr>
          </a:p>
        </p:txBody>
      </p:sp>
      <p:sp>
        <p:nvSpPr>
          <p:cNvPr id="11" name="矩形 10"/>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15" name="矩形 14"/>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23881224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801" name="矩形 7"/>
          <p:cNvSpPr/>
          <p:nvPr/>
        </p:nvSpPr>
        <p:spPr>
          <a:xfrm>
            <a:off x="5080" y="6695544"/>
            <a:ext cx="12192000" cy="178329"/>
          </a:xfrm>
          <a:prstGeom prst="rect">
            <a:avLst/>
          </a:prstGeom>
          <a:solidFill>
            <a:srgbClr val="005A9E"/>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smtClean="0">
              <a:ln>
                <a:noFill/>
              </a:ln>
              <a:solidFill>
                <a:prstClr val="white"/>
              </a:solidFill>
              <a:effectLst/>
              <a:uLnTx/>
              <a:uFillTx/>
              <a:latin typeface="Calibri" panose="020F0502020204030204" pitchFamily="34" charset="0"/>
              <a:ea typeface="宋体" panose="02010600030101010101" pitchFamily="2" charset="-122"/>
              <a:cs typeface="+mn-ea"/>
              <a:sym typeface="+mn-lt"/>
            </a:endParaRPr>
          </a:p>
        </p:txBody>
      </p:sp>
      <p:sp>
        <p:nvSpPr>
          <p:cNvPr id="1048806" name="圆角矩形 2"/>
          <p:cNvSpPr/>
          <p:nvPr/>
        </p:nvSpPr>
        <p:spPr>
          <a:xfrm>
            <a:off x="838091" y="2999680"/>
            <a:ext cx="3264363" cy="3167591"/>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00" b="0" i="0" u="none" strike="noStrike" kern="1200" cap="none" spc="0" normalizeH="0" baseline="0" noProof="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048807" name="圆角矩形 10"/>
          <p:cNvSpPr/>
          <p:nvPr/>
        </p:nvSpPr>
        <p:spPr>
          <a:xfrm>
            <a:off x="4461851" y="2999679"/>
            <a:ext cx="3264363" cy="3167591"/>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00" b="0" i="0" u="none" strike="noStrike" kern="1200" cap="none" spc="0" normalizeH="0" baseline="0" noProof="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048808" name="圆角矩形 17"/>
          <p:cNvSpPr/>
          <p:nvPr/>
        </p:nvSpPr>
        <p:spPr>
          <a:xfrm>
            <a:off x="8107369" y="2999677"/>
            <a:ext cx="3264363" cy="3167591"/>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00" b="0" i="0" u="none" strike="noStrike" kern="1200" cap="none" spc="0" normalizeH="0" baseline="0" noProof="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048809" name="TextBox 20"/>
          <p:cNvSpPr txBox="1"/>
          <p:nvPr/>
        </p:nvSpPr>
        <p:spPr>
          <a:xfrm>
            <a:off x="1113790" y="3726815"/>
            <a:ext cx="2660015" cy="2200275"/>
          </a:xfrm>
          <a:prstGeom prst="rect">
            <a:avLst/>
          </a:prstGeom>
          <a:noFill/>
        </p:spPr>
        <p:txBody>
          <a:bodyPr wrap="square" lIns="0" tIns="0" rIns="0" bIns="0" rtlCol="0">
            <a:spAutoFit/>
          </a:bodyPr>
          <a:lstStyle/>
          <a:p>
            <a:pPr marL="342900" marR="0" lvl="0" indent="-342900" algn="l" defTabSz="914400" rtl="0" eaLnBrk="0" fontAlgn="base" latinLnBrk="0" hangingPunct="0">
              <a:lnSpc>
                <a:spcPct val="130000"/>
              </a:lnSpc>
              <a:spcBef>
                <a:spcPct val="0"/>
              </a:spcBef>
              <a:spcAft>
                <a:spcPct val="0"/>
              </a:spcAft>
              <a:buClrTx/>
              <a:buSzTx/>
              <a:buFont typeface="Wingdings" panose="05000000000000000000" charset="0"/>
              <a:buChar char=""/>
            </a:pPr>
            <a:r>
              <a:rPr kumimoji="0" lang="zh-CN" altLang="en-US" sz="2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rPr>
              <a:t>仅需学习权责发生制的财务会计，不需要学习预算会计。</a:t>
            </a:r>
          </a:p>
          <a:p>
            <a:pPr marL="342900" marR="0" lvl="0" indent="-342900" algn="l" defTabSz="914400" rtl="0" eaLnBrk="0" fontAlgn="base" latinLnBrk="0" hangingPunct="0">
              <a:lnSpc>
                <a:spcPct val="130000"/>
              </a:lnSpc>
              <a:spcBef>
                <a:spcPct val="0"/>
              </a:spcBef>
              <a:spcAft>
                <a:spcPct val="0"/>
              </a:spcAft>
              <a:buClrTx/>
              <a:buSzTx/>
              <a:buFont typeface="Wingdings" panose="05000000000000000000" charset="0"/>
              <a:buChar char=""/>
            </a:pPr>
            <a:endPar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30000"/>
              </a:lnSpc>
              <a:spcBef>
                <a:spcPct val="0"/>
              </a:spcBef>
              <a:spcAft>
                <a:spcPct val="0"/>
              </a:spcAft>
              <a:buClrTx/>
              <a:buSzTx/>
              <a:buFont typeface="Wingdings" panose="05000000000000000000" charset="0"/>
              <a:buChar char=""/>
            </a:pPr>
            <a:r>
              <a:rPr kumimoji="0" lang="zh-CN" altLang="en-US" sz="2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rPr>
              <a:t>基本不增加录入工作量。</a:t>
            </a:r>
          </a:p>
        </p:txBody>
      </p:sp>
      <p:sp>
        <p:nvSpPr>
          <p:cNvPr id="1048810" name="TextBox 21"/>
          <p:cNvSpPr txBox="1"/>
          <p:nvPr/>
        </p:nvSpPr>
        <p:spPr>
          <a:xfrm>
            <a:off x="4704080" y="3818890"/>
            <a:ext cx="2778125" cy="1800225"/>
          </a:xfrm>
          <a:prstGeom prst="rect">
            <a:avLst/>
          </a:prstGeom>
          <a:noFill/>
        </p:spPr>
        <p:txBody>
          <a:bodyPr wrap="square" lIns="0" tIns="0" rIns="0" bIns="0" rtlCol="0">
            <a:spAutoFit/>
          </a:bodyPr>
          <a:lstStyle/>
          <a:p>
            <a:pPr marL="342900" marR="0" lvl="0" indent="-342900" algn="l" defTabSz="914400" rtl="0" eaLnBrk="0" fontAlgn="base" latinLnBrk="0" hangingPunct="0">
              <a:lnSpc>
                <a:spcPct val="130000"/>
              </a:lnSpc>
              <a:spcBef>
                <a:spcPct val="0"/>
              </a:spcBef>
              <a:spcAft>
                <a:spcPct val="0"/>
              </a:spcAft>
              <a:buClrTx/>
              <a:buSzTx/>
              <a:buFont typeface="Wingdings" panose="05000000000000000000" charset="0"/>
              <a:buChar char=""/>
            </a:pPr>
            <a:r>
              <a:rPr kumimoji="0" lang="zh-CN" altLang="en-US" sz="2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rPr>
              <a:t>基本感觉不到财务制度变化。</a:t>
            </a:r>
          </a:p>
          <a:p>
            <a:pPr marL="342900" marR="0" lvl="0" indent="-342900" algn="l" defTabSz="914400" rtl="0" eaLnBrk="0" fontAlgn="base" latinLnBrk="0" hangingPunct="0">
              <a:lnSpc>
                <a:spcPct val="130000"/>
              </a:lnSpc>
              <a:spcBef>
                <a:spcPct val="0"/>
              </a:spcBef>
              <a:spcAft>
                <a:spcPct val="0"/>
              </a:spcAft>
              <a:buClrTx/>
              <a:buSzTx/>
              <a:buFont typeface="Wingdings" panose="05000000000000000000" charset="0"/>
              <a:buChar char=""/>
            </a:pPr>
            <a:endPar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30000"/>
              </a:lnSpc>
              <a:spcBef>
                <a:spcPct val="0"/>
              </a:spcBef>
              <a:spcAft>
                <a:spcPct val="0"/>
              </a:spcAft>
              <a:buClrTx/>
              <a:buSzTx/>
              <a:buFont typeface="Wingdings" panose="05000000000000000000" charset="0"/>
              <a:buChar char=""/>
            </a:pPr>
            <a:r>
              <a:rPr kumimoji="0" lang="zh-CN" altLang="en-US" sz="2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rPr>
              <a:t>经费使用及管理方式基本不变。</a:t>
            </a:r>
          </a:p>
        </p:txBody>
      </p:sp>
      <p:sp>
        <p:nvSpPr>
          <p:cNvPr id="1048811" name="TextBox 22"/>
          <p:cNvSpPr txBox="1"/>
          <p:nvPr/>
        </p:nvSpPr>
        <p:spPr>
          <a:xfrm>
            <a:off x="8374062" y="3807717"/>
            <a:ext cx="2730500" cy="2200602"/>
          </a:xfrm>
          <a:prstGeom prst="rect">
            <a:avLst/>
          </a:prstGeom>
          <a:noFill/>
        </p:spPr>
        <p:txBody>
          <a:bodyPr wrap="square" lIns="0" tIns="0" rIns="0" bIns="0" rtlCol="0">
            <a:spAutoFit/>
          </a:bodyPr>
          <a:lstStyle/>
          <a:p>
            <a:pPr marL="342900" indent="-342900">
              <a:lnSpc>
                <a:spcPct val="130000"/>
              </a:lnSpc>
              <a:buFont typeface="Wingdings" panose="05000000000000000000" charset="0"/>
              <a:buChar char=""/>
            </a:pPr>
            <a:r>
              <a:rPr lang="zh-CN" altLang="en-US" sz="2000" dirty="0">
                <a:solidFill>
                  <a:prstClr val="black">
                    <a:lumMod val="65000"/>
                    <a:lumOff val="35000"/>
                  </a:prstClr>
                </a:solidFill>
                <a:latin typeface="微软雅黑" panose="020B0503020204020204" charset="-122"/>
                <a:ea typeface="微软雅黑" panose="020B0503020204020204" charset="-122"/>
              </a:rPr>
              <a:t>增加</a:t>
            </a:r>
            <a:r>
              <a:rPr lang="zh-CN" altLang="en-US" sz="2000" dirty="0" smtClean="0">
                <a:solidFill>
                  <a:prstClr val="black">
                    <a:lumMod val="65000"/>
                    <a:lumOff val="35000"/>
                  </a:prstClr>
                </a:solidFill>
                <a:latin typeface="微软雅黑" panose="020B0503020204020204" charset="-122"/>
                <a:ea typeface="微软雅黑" panose="020B0503020204020204" charset="-122"/>
              </a:rPr>
              <a:t>的困难和工作</a:t>
            </a:r>
            <a:r>
              <a:rPr lang="zh-CN" altLang="en-US" sz="2000" dirty="0">
                <a:solidFill>
                  <a:prstClr val="black">
                    <a:lumMod val="65000"/>
                    <a:lumOff val="35000"/>
                  </a:prstClr>
                </a:solidFill>
                <a:latin typeface="微软雅黑" panose="020B0503020204020204" charset="-122"/>
                <a:ea typeface="微软雅黑" panose="020B0503020204020204" charset="-122"/>
              </a:rPr>
              <a:t>可全部由程序自动化完成</a:t>
            </a:r>
            <a:r>
              <a:rPr lang="zh-CN" altLang="en-US" sz="2000" dirty="0" smtClean="0">
                <a:solidFill>
                  <a:prstClr val="black">
                    <a:lumMod val="65000"/>
                    <a:lumOff val="35000"/>
                  </a:prstClr>
                </a:solidFill>
                <a:latin typeface="微软雅黑" panose="020B0503020204020204" charset="-122"/>
                <a:ea typeface="微软雅黑" panose="020B0503020204020204" charset="-122"/>
              </a:rPr>
              <a:t>。</a:t>
            </a:r>
            <a:endParaRPr lang="en-US" altLang="zh-CN" sz="2000" dirty="0" smtClean="0">
              <a:solidFill>
                <a:prstClr val="black">
                  <a:lumMod val="65000"/>
                  <a:lumOff val="35000"/>
                </a:prstClr>
              </a:solidFill>
              <a:latin typeface="微软雅黑" panose="020B0503020204020204" charset="-122"/>
              <a:ea typeface="微软雅黑" panose="020B0503020204020204" charset="-122"/>
            </a:endParaRPr>
          </a:p>
          <a:p>
            <a:pPr marL="342900" indent="-342900">
              <a:lnSpc>
                <a:spcPct val="130000"/>
              </a:lnSpc>
              <a:buFont typeface="Wingdings" panose="05000000000000000000" charset="0"/>
              <a:buChar char=""/>
            </a:pPr>
            <a:endParaRPr lang="en-US" altLang="zh-CN" sz="1000" dirty="0">
              <a:solidFill>
                <a:prstClr val="black">
                  <a:lumMod val="65000"/>
                  <a:lumOff val="35000"/>
                </a:prstClr>
              </a:solidFill>
              <a:latin typeface="微软雅黑" panose="020B0503020204020204" charset="-122"/>
              <a:ea typeface="微软雅黑" panose="020B0503020204020204" charset="-122"/>
            </a:endParaRPr>
          </a:p>
          <a:p>
            <a:pPr marL="342900" indent="-342900">
              <a:lnSpc>
                <a:spcPct val="130000"/>
              </a:lnSpc>
              <a:buFont typeface="Wingdings" panose="05000000000000000000" charset="0"/>
              <a:buChar char=""/>
            </a:pPr>
            <a:r>
              <a:rPr lang="zh-CN" altLang="en-US" sz="2000" dirty="0">
                <a:solidFill>
                  <a:prstClr val="black">
                    <a:lumMod val="65000"/>
                    <a:lumOff val="35000"/>
                  </a:prstClr>
                </a:solidFill>
                <a:latin typeface="微软雅黑" panose="020B0503020204020204" charset="-122"/>
                <a:ea typeface="微软雅黑" panose="020B0503020204020204" charset="-122"/>
              </a:rPr>
              <a:t>不因操作困难而擅改政府会计制度</a:t>
            </a:r>
            <a:r>
              <a:rPr lang="zh-CN" altLang="en-US" sz="2000" dirty="0" smtClean="0">
                <a:solidFill>
                  <a:prstClr val="black">
                    <a:lumMod val="65000"/>
                    <a:lumOff val="35000"/>
                  </a:prstClr>
                </a:solidFill>
                <a:latin typeface="微软雅黑" panose="020B0503020204020204" charset="-122"/>
                <a:ea typeface="微软雅黑" panose="020B0503020204020204" charset="-122"/>
              </a:rPr>
              <a:t>规定。</a:t>
            </a:r>
            <a:endParaRPr lang="zh-CN" altLang="en-US" sz="2000" dirty="0">
              <a:solidFill>
                <a:prstClr val="black">
                  <a:lumMod val="65000"/>
                  <a:lumOff val="35000"/>
                </a:prstClr>
              </a:solidFill>
              <a:latin typeface="微软雅黑" panose="020B0503020204020204" charset="-122"/>
              <a:ea typeface="微软雅黑" panose="020B0503020204020204" charset="-122"/>
            </a:endParaRPr>
          </a:p>
        </p:txBody>
      </p:sp>
      <p:grpSp>
        <p:nvGrpSpPr>
          <p:cNvPr id="160" name="组合 56"/>
          <p:cNvGrpSpPr/>
          <p:nvPr/>
        </p:nvGrpSpPr>
        <p:grpSpPr>
          <a:xfrm>
            <a:off x="5128895" y="1548765"/>
            <a:ext cx="2040890" cy="1929130"/>
            <a:chOff x="8077" y="2439"/>
            <a:chExt cx="3214" cy="3038"/>
          </a:xfrm>
        </p:grpSpPr>
        <p:grpSp>
          <p:nvGrpSpPr>
            <p:cNvPr id="161" name="组合 20"/>
            <p:cNvGrpSpPr/>
            <p:nvPr/>
          </p:nvGrpSpPr>
          <p:grpSpPr>
            <a:xfrm>
              <a:off x="8077" y="2439"/>
              <a:ext cx="3039" cy="3039"/>
              <a:chOff x="304800" y="673100"/>
              <a:chExt cx="4000500" cy="4000500"/>
            </a:xfrm>
            <a:effectLst>
              <a:outerShdw blurRad="444500" dist="254000" dir="8100000" algn="tr" rotWithShape="0">
                <a:schemeClr val="bg1">
                  <a:lumMod val="65000"/>
                  <a:alpha val="50000"/>
                </a:schemeClr>
              </a:outerShdw>
            </a:effectLst>
          </p:grpSpPr>
          <p:sp>
            <p:nvSpPr>
              <p:cNvPr id="1048812" name="同心圆 21"/>
              <p:cNvSpPr/>
              <p:nvPr/>
            </p:nvSpPr>
            <p:spPr>
              <a:xfrm>
                <a:off x="304800" y="673100"/>
                <a:ext cx="4000500" cy="4000500"/>
              </a:xfrm>
              <a:prstGeom prst="donut">
                <a:avLst>
                  <a:gd name="adj" fmla="val 4879"/>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00" b="0" i="0" u="none" strike="noStrike" kern="1200" cap="none" spc="0" normalizeH="0" baseline="0" noProof="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048813" name="椭圆 22"/>
              <p:cNvSpPr/>
              <p:nvPr/>
            </p:nvSpPr>
            <p:spPr>
              <a:xfrm>
                <a:off x="392112" y="760412"/>
                <a:ext cx="3825874" cy="3825874"/>
              </a:xfrm>
              <a:prstGeom prst="ellips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教师等经费使用人员</a:t>
                </a:r>
              </a:p>
            </p:txBody>
          </p:sp>
        </p:grpSp>
        <p:sp>
          <p:nvSpPr>
            <p:cNvPr id="1048814" name="椭圆 39"/>
            <p:cNvSpPr/>
            <p:nvPr/>
          </p:nvSpPr>
          <p:spPr>
            <a:xfrm>
              <a:off x="10507" y="4332"/>
              <a:ext cx="784" cy="784"/>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1" i="0" u="none" strike="noStrike" kern="1200" cap="none" spc="0" normalizeH="0" baseline="0" noProof="0" dirty="0" smtClean="0">
                  <a:ln>
                    <a:noFill/>
                  </a:ln>
                  <a:solidFill>
                    <a:srgbClr val="005A9E"/>
                  </a:solidFill>
                  <a:effectLst/>
                  <a:uLnTx/>
                  <a:uFillTx/>
                  <a:latin typeface="微软雅黑" panose="020B0503020204020204" charset="-122"/>
                  <a:ea typeface="微软雅黑" panose="020B0503020204020204" charset="-122"/>
                  <a:cs typeface="+mn-cs"/>
                </a:rPr>
                <a:t>2</a:t>
              </a:r>
            </a:p>
          </p:txBody>
        </p:sp>
        <p:pic>
          <p:nvPicPr>
            <p:cNvPr id="2097164" name="图片 52" descr="制单人员"/>
            <p:cNvPicPr>
              <a:picLocks noChangeAspect="1"/>
            </p:cNvPicPr>
            <p:nvPr/>
          </p:nvPicPr>
          <p:blipFill>
            <a:blip r:embed="rId2"/>
            <a:stretch>
              <a:fillRect/>
            </a:stretch>
          </p:blipFill>
          <p:spPr>
            <a:xfrm>
              <a:off x="8942" y="2670"/>
              <a:ext cx="1332" cy="1498"/>
            </a:xfrm>
            <a:prstGeom prst="rect">
              <a:avLst/>
            </a:prstGeom>
          </p:spPr>
        </p:pic>
      </p:grpSp>
      <p:grpSp>
        <p:nvGrpSpPr>
          <p:cNvPr id="162" name="组合 55"/>
          <p:cNvGrpSpPr/>
          <p:nvPr/>
        </p:nvGrpSpPr>
        <p:grpSpPr>
          <a:xfrm>
            <a:off x="1477645" y="1490345"/>
            <a:ext cx="1970405" cy="1929130"/>
            <a:chOff x="2327" y="2347"/>
            <a:chExt cx="3103" cy="3038"/>
          </a:xfrm>
        </p:grpSpPr>
        <p:grpSp>
          <p:nvGrpSpPr>
            <p:cNvPr id="163" name="组合 3"/>
            <p:cNvGrpSpPr/>
            <p:nvPr/>
          </p:nvGrpSpPr>
          <p:grpSpPr>
            <a:xfrm>
              <a:off x="2327" y="2347"/>
              <a:ext cx="3039" cy="3039"/>
              <a:chOff x="304800" y="673100"/>
              <a:chExt cx="4000500" cy="4000500"/>
            </a:xfrm>
            <a:effectLst>
              <a:outerShdw blurRad="444500" dist="254000" dir="8100000" algn="tr" rotWithShape="0">
                <a:schemeClr val="bg1">
                  <a:lumMod val="65000"/>
                  <a:alpha val="50000"/>
                </a:schemeClr>
              </a:outerShdw>
            </a:effectLst>
          </p:grpSpPr>
          <p:sp>
            <p:nvSpPr>
              <p:cNvPr id="1048815" name="同心圆 4"/>
              <p:cNvSpPr/>
              <p:nvPr/>
            </p:nvSpPr>
            <p:spPr>
              <a:xfrm>
                <a:off x="304800" y="673100"/>
                <a:ext cx="4000500" cy="4000500"/>
              </a:xfrm>
              <a:prstGeom prst="donut">
                <a:avLst>
                  <a:gd name="adj" fmla="val 4879"/>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00" b="0" i="0" u="none" strike="noStrike" kern="1200" cap="none" spc="0" normalizeH="0" baseline="0" noProof="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048816" name="椭圆 5"/>
              <p:cNvSpPr/>
              <p:nvPr/>
            </p:nvSpPr>
            <p:spPr>
              <a:xfrm>
                <a:off x="392112" y="760412"/>
                <a:ext cx="3825874" cy="3825874"/>
              </a:xfrm>
              <a:prstGeom prst="ellips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前台制单</a:t>
                </a: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人员</a:t>
                </a:r>
              </a:p>
            </p:txBody>
          </p:sp>
        </p:grpSp>
        <p:sp>
          <p:nvSpPr>
            <p:cNvPr id="1048817" name="椭圆 6"/>
            <p:cNvSpPr/>
            <p:nvPr/>
          </p:nvSpPr>
          <p:spPr>
            <a:xfrm>
              <a:off x="4646" y="4332"/>
              <a:ext cx="784" cy="784"/>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1" i="0" u="none" strike="noStrike" kern="120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mn-cs"/>
                </a:rPr>
                <a:t>1</a:t>
              </a:r>
            </a:p>
          </p:txBody>
        </p:sp>
        <p:pic>
          <p:nvPicPr>
            <p:cNvPr id="2097165" name="图片 53" descr="老师"/>
            <p:cNvPicPr>
              <a:picLocks noChangeAspect="1"/>
            </p:cNvPicPr>
            <p:nvPr/>
          </p:nvPicPr>
          <p:blipFill>
            <a:blip r:embed="rId3"/>
            <a:stretch>
              <a:fillRect/>
            </a:stretch>
          </p:blipFill>
          <p:spPr>
            <a:xfrm>
              <a:off x="3204" y="2656"/>
              <a:ext cx="1288" cy="1527"/>
            </a:xfrm>
            <a:prstGeom prst="rect">
              <a:avLst/>
            </a:prstGeom>
          </p:spPr>
        </p:pic>
      </p:grpSp>
      <p:grpSp>
        <p:nvGrpSpPr>
          <p:cNvPr id="164" name="组合 57"/>
          <p:cNvGrpSpPr/>
          <p:nvPr/>
        </p:nvGrpSpPr>
        <p:grpSpPr>
          <a:xfrm>
            <a:off x="8774430" y="1490345"/>
            <a:ext cx="2044065" cy="1929130"/>
            <a:chOff x="13818" y="2347"/>
            <a:chExt cx="3219" cy="3038"/>
          </a:xfrm>
        </p:grpSpPr>
        <p:grpSp>
          <p:nvGrpSpPr>
            <p:cNvPr id="165" name="组合 23"/>
            <p:cNvGrpSpPr/>
            <p:nvPr/>
          </p:nvGrpSpPr>
          <p:grpSpPr>
            <a:xfrm>
              <a:off x="13818" y="2347"/>
              <a:ext cx="3039" cy="3039"/>
              <a:chOff x="304800" y="673100"/>
              <a:chExt cx="4000500" cy="4000500"/>
            </a:xfrm>
            <a:solidFill>
              <a:srgbClr val="005A9E"/>
            </a:solidFill>
            <a:effectLst>
              <a:outerShdw blurRad="444500" dist="254000" dir="8100000" algn="tr" rotWithShape="0">
                <a:schemeClr val="bg1">
                  <a:lumMod val="65000"/>
                  <a:alpha val="50000"/>
                </a:schemeClr>
              </a:outerShdw>
            </a:effectLst>
          </p:grpSpPr>
          <p:sp>
            <p:nvSpPr>
              <p:cNvPr id="1048818" name="同心圆 3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00" b="0" i="0" u="none" strike="noStrike" kern="1200" cap="none" spc="0" normalizeH="0" baseline="0" noProof="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048819" name="椭圆 37"/>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程序</a:t>
                </a:r>
              </a:p>
            </p:txBody>
          </p:sp>
        </p:grpSp>
        <p:sp>
          <p:nvSpPr>
            <p:cNvPr id="1048820" name="椭圆 40"/>
            <p:cNvSpPr/>
            <p:nvPr/>
          </p:nvSpPr>
          <p:spPr>
            <a:xfrm>
              <a:off x="16253" y="4332"/>
              <a:ext cx="784" cy="784"/>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1" i="0" u="none" strike="noStrike" kern="1200" cap="none" spc="0" normalizeH="0" baseline="0" noProof="0" dirty="0" smtClean="0">
                  <a:ln>
                    <a:noFill/>
                  </a:ln>
                  <a:solidFill>
                    <a:srgbClr val="005A9E"/>
                  </a:solidFill>
                  <a:effectLst/>
                  <a:uLnTx/>
                  <a:uFillTx/>
                  <a:latin typeface="微软雅黑" panose="020B0503020204020204" charset="-122"/>
                  <a:ea typeface="微软雅黑" panose="020B0503020204020204" charset="-122"/>
                  <a:cs typeface="+mn-cs"/>
                </a:rPr>
                <a:t>3</a:t>
              </a:r>
            </a:p>
          </p:txBody>
        </p:sp>
        <p:pic>
          <p:nvPicPr>
            <p:cNvPr id="2097166" name="图片 54" descr="电脑"/>
            <p:cNvPicPr>
              <a:picLocks noChangeAspect="1"/>
            </p:cNvPicPr>
            <p:nvPr/>
          </p:nvPicPr>
          <p:blipFill>
            <a:blip r:embed="rId4"/>
            <a:stretch>
              <a:fillRect/>
            </a:stretch>
          </p:blipFill>
          <p:spPr>
            <a:xfrm>
              <a:off x="14823" y="3196"/>
              <a:ext cx="1032" cy="987"/>
            </a:xfrm>
            <a:prstGeom prst="rect">
              <a:avLst/>
            </a:prstGeom>
          </p:spPr>
        </p:pic>
      </p:grpSp>
      <p:sp>
        <p:nvSpPr>
          <p:cNvPr id="34" name="矩形 3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6" name="图片 35" descr="fy 透明"/>
          <p:cNvPicPr>
            <a:picLocks noChangeAspect="1"/>
          </p:cNvPicPr>
          <p:nvPr/>
        </p:nvPicPr>
        <p:blipFill>
          <a:blip r:embed="rId5" cstate="print"/>
          <a:stretch>
            <a:fillRect/>
          </a:stretch>
        </p:blipFill>
        <p:spPr>
          <a:xfrm>
            <a:off x="11541125" y="-635"/>
            <a:ext cx="656207" cy="648005"/>
          </a:xfrm>
          <a:prstGeom prst="rect">
            <a:avLst/>
          </a:prstGeom>
        </p:spPr>
      </p:pic>
      <p:sp>
        <p:nvSpPr>
          <p:cNvPr id="10" name="矩形 9"/>
          <p:cNvSpPr/>
          <p:nvPr/>
        </p:nvSpPr>
        <p:spPr>
          <a:xfrm>
            <a:off x="517001" y="94201"/>
            <a:ext cx="2502535" cy="583565"/>
          </a:xfrm>
          <a:prstGeom prst="rect">
            <a:avLst/>
          </a:prstGeom>
        </p:spPr>
        <p:txBody>
          <a:bodyPr wrap="none">
            <a:spAutoFit/>
          </a:bodyPr>
          <a:lstStyle/>
          <a:p>
            <a:pPr defTabSz="913765">
              <a:spcBef>
                <a:spcPts val="0"/>
              </a:spcBef>
              <a:spcAft>
                <a:spcPts val="0"/>
              </a:spcAft>
              <a:defRPr/>
            </a:pPr>
            <a:r>
              <a:rPr lang="en-US" altLang="zh-CN" sz="3200" kern="0" dirty="0">
                <a:solidFill>
                  <a:srgbClr val="005A9E"/>
                </a:solidFill>
                <a:latin typeface="微软雅黑" panose="020B0503020204020204" charset="-122"/>
                <a:ea typeface="微软雅黑" panose="020B0503020204020204" charset="-122"/>
                <a:cs typeface="+mn-ea"/>
                <a:sym typeface="+mn-lt"/>
              </a:rPr>
              <a:t>1.3 </a:t>
            </a:r>
            <a:r>
              <a:rPr lang="zh-CN" altLang="en-US" sz="3200" kern="0" dirty="0">
                <a:solidFill>
                  <a:srgbClr val="005A9E"/>
                </a:solidFill>
                <a:latin typeface="微软雅黑" panose="020B0503020204020204" charset="-122"/>
                <a:ea typeface="微软雅黑" panose="020B0503020204020204" charset="-122"/>
                <a:cs typeface="+mn-ea"/>
                <a:sym typeface="+mn-lt"/>
              </a:rPr>
              <a:t>理想方案</a:t>
            </a:r>
          </a:p>
        </p:txBody>
      </p:sp>
    </p:spTree>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2"/>
                                        </p:tgtEl>
                                        <p:attrNameLst>
                                          <p:attrName>style.visibility</p:attrName>
                                        </p:attrNameLst>
                                      </p:cBhvr>
                                      <p:to>
                                        <p:strVal val="visible"/>
                                      </p:to>
                                    </p:set>
                                    <p:anim calcmode="lin" valueType="num">
                                      <p:cBhvr additive="base">
                                        <p:cTn id="7" dur="1000" fill="hold"/>
                                        <p:tgtEl>
                                          <p:spTgt spid="162"/>
                                        </p:tgtEl>
                                        <p:attrNameLst>
                                          <p:attrName>ppt_x</p:attrName>
                                        </p:attrNameLst>
                                      </p:cBhvr>
                                      <p:tavLst>
                                        <p:tav tm="0">
                                          <p:val>
                                            <p:strVal val="1+#ppt_w/2"/>
                                          </p:val>
                                        </p:tav>
                                        <p:tav tm="100000">
                                          <p:val>
                                            <p:strVal val="#ppt_x"/>
                                          </p:val>
                                        </p:tav>
                                      </p:tavLst>
                                    </p:anim>
                                    <p:anim calcmode="lin" valueType="num">
                                      <p:cBhvr additive="base">
                                        <p:cTn id="8" dur="1000" fill="hold"/>
                                        <p:tgtEl>
                                          <p:spTgt spid="16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160"/>
                                        </p:tgtEl>
                                        <p:attrNameLst>
                                          <p:attrName>style.visibility</p:attrName>
                                        </p:attrNameLst>
                                      </p:cBhvr>
                                      <p:to>
                                        <p:strVal val="visible"/>
                                      </p:to>
                                    </p:set>
                                    <p:anim calcmode="lin" valueType="num">
                                      <p:cBhvr additive="base">
                                        <p:cTn id="12" dur="1000" fill="hold"/>
                                        <p:tgtEl>
                                          <p:spTgt spid="160"/>
                                        </p:tgtEl>
                                        <p:attrNameLst>
                                          <p:attrName>ppt_x</p:attrName>
                                        </p:attrNameLst>
                                      </p:cBhvr>
                                      <p:tavLst>
                                        <p:tav tm="0">
                                          <p:val>
                                            <p:strVal val="1+#ppt_w/2"/>
                                          </p:val>
                                        </p:tav>
                                        <p:tav tm="100000">
                                          <p:val>
                                            <p:strVal val="#ppt_x"/>
                                          </p:val>
                                        </p:tav>
                                      </p:tavLst>
                                    </p:anim>
                                    <p:anim calcmode="lin" valueType="num">
                                      <p:cBhvr additive="base">
                                        <p:cTn id="13" dur="1000" fill="hold"/>
                                        <p:tgtEl>
                                          <p:spTgt spid="160"/>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164"/>
                                        </p:tgtEl>
                                        <p:attrNameLst>
                                          <p:attrName>style.visibility</p:attrName>
                                        </p:attrNameLst>
                                      </p:cBhvr>
                                      <p:to>
                                        <p:strVal val="visible"/>
                                      </p:to>
                                    </p:set>
                                    <p:anim calcmode="lin" valueType="num">
                                      <p:cBhvr additive="base">
                                        <p:cTn id="17" dur="1000" fill="hold"/>
                                        <p:tgtEl>
                                          <p:spTgt spid="164"/>
                                        </p:tgtEl>
                                        <p:attrNameLst>
                                          <p:attrName>ppt_x</p:attrName>
                                        </p:attrNameLst>
                                      </p:cBhvr>
                                      <p:tavLst>
                                        <p:tav tm="0">
                                          <p:val>
                                            <p:strVal val="1+#ppt_w/2"/>
                                          </p:val>
                                        </p:tav>
                                        <p:tav tm="100000">
                                          <p:val>
                                            <p:strVal val="#ppt_x"/>
                                          </p:val>
                                        </p:tav>
                                      </p:tavLst>
                                    </p:anim>
                                    <p:anim calcmode="lin" valueType="num">
                                      <p:cBhvr additive="base">
                                        <p:cTn id="18" dur="1000" fill="hold"/>
                                        <p:tgtEl>
                                          <p:spTgt spid="164"/>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1" presetClass="entr" presetSubtype="1" fill="hold" grpId="1" nodeType="afterEffect">
                                  <p:stCondLst>
                                    <p:cond delay="0"/>
                                  </p:stCondLst>
                                  <p:childTnLst>
                                    <p:set>
                                      <p:cBhvr>
                                        <p:cTn id="21" dur="1" fill="hold">
                                          <p:stCondLst>
                                            <p:cond delay="0"/>
                                          </p:stCondLst>
                                        </p:cTn>
                                        <p:tgtEl>
                                          <p:spTgt spid="1048806"/>
                                        </p:tgtEl>
                                        <p:attrNameLst>
                                          <p:attrName>style.visibility</p:attrName>
                                        </p:attrNameLst>
                                      </p:cBhvr>
                                      <p:to>
                                        <p:strVal val="visible"/>
                                      </p:to>
                                    </p:set>
                                    <p:animEffect transition="in" filter="wheel(1)">
                                      <p:cBhvr>
                                        <p:cTn id="22" dur="2000"/>
                                        <p:tgtEl>
                                          <p:spTgt spid="1048806"/>
                                        </p:tgtEl>
                                      </p:cBhvr>
                                    </p:animEffect>
                                  </p:childTnLst>
                                </p:cTn>
                              </p:par>
                              <p:par>
                                <p:cTn id="23" presetID="21" presetClass="entr" presetSubtype="1" fill="hold" grpId="1" nodeType="withEffect">
                                  <p:stCondLst>
                                    <p:cond delay="0"/>
                                  </p:stCondLst>
                                  <p:childTnLst>
                                    <p:set>
                                      <p:cBhvr>
                                        <p:cTn id="24" dur="1" fill="hold">
                                          <p:stCondLst>
                                            <p:cond delay="0"/>
                                          </p:stCondLst>
                                        </p:cTn>
                                        <p:tgtEl>
                                          <p:spTgt spid="1048807"/>
                                        </p:tgtEl>
                                        <p:attrNameLst>
                                          <p:attrName>style.visibility</p:attrName>
                                        </p:attrNameLst>
                                      </p:cBhvr>
                                      <p:to>
                                        <p:strVal val="visible"/>
                                      </p:to>
                                    </p:set>
                                    <p:animEffect transition="in" filter="wheel(1)">
                                      <p:cBhvr>
                                        <p:cTn id="25" dur="2000"/>
                                        <p:tgtEl>
                                          <p:spTgt spid="1048807"/>
                                        </p:tgtEl>
                                      </p:cBhvr>
                                    </p:animEffect>
                                  </p:childTnLst>
                                </p:cTn>
                              </p:par>
                              <p:par>
                                <p:cTn id="26" presetID="21" presetClass="entr" presetSubtype="1" fill="hold" grpId="1" nodeType="withEffect">
                                  <p:stCondLst>
                                    <p:cond delay="0"/>
                                  </p:stCondLst>
                                  <p:childTnLst>
                                    <p:set>
                                      <p:cBhvr>
                                        <p:cTn id="27" dur="1" fill="hold">
                                          <p:stCondLst>
                                            <p:cond delay="0"/>
                                          </p:stCondLst>
                                        </p:cTn>
                                        <p:tgtEl>
                                          <p:spTgt spid="1048808"/>
                                        </p:tgtEl>
                                        <p:attrNameLst>
                                          <p:attrName>style.visibility</p:attrName>
                                        </p:attrNameLst>
                                      </p:cBhvr>
                                      <p:to>
                                        <p:strVal val="visible"/>
                                      </p:to>
                                    </p:set>
                                    <p:animEffect transition="in" filter="wheel(1)">
                                      <p:cBhvr>
                                        <p:cTn id="28" dur="2000"/>
                                        <p:tgtEl>
                                          <p:spTgt spid="1048808"/>
                                        </p:tgtEl>
                                      </p:cBhvr>
                                    </p:animEffect>
                                  </p:childTnLst>
                                </p:cTn>
                              </p:par>
                            </p:childTnLst>
                          </p:cTn>
                        </p:par>
                        <p:par>
                          <p:cTn id="29" fill="hold">
                            <p:stCondLst>
                              <p:cond delay="5000"/>
                            </p:stCondLst>
                            <p:childTnLst>
                              <p:par>
                                <p:cTn id="30" presetID="53" presetClass="entr" presetSubtype="16" fill="hold" grpId="0" nodeType="afterEffect">
                                  <p:stCondLst>
                                    <p:cond delay="0"/>
                                  </p:stCondLst>
                                  <p:childTnLst>
                                    <p:set>
                                      <p:cBhvr>
                                        <p:cTn id="31" dur="1" fill="hold">
                                          <p:stCondLst>
                                            <p:cond delay="0"/>
                                          </p:stCondLst>
                                        </p:cTn>
                                        <p:tgtEl>
                                          <p:spTgt spid="1048809"/>
                                        </p:tgtEl>
                                        <p:attrNameLst>
                                          <p:attrName>style.visibility</p:attrName>
                                        </p:attrNameLst>
                                      </p:cBhvr>
                                      <p:to>
                                        <p:strVal val="visible"/>
                                      </p:to>
                                    </p:set>
                                    <p:anim calcmode="lin" valueType="num">
                                      <p:cBhvr>
                                        <p:cTn id="32" dur="1000" fill="hold"/>
                                        <p:tgtEl>
                                          <p:spTgt spid="1048809"/>
                                        </p:tgtEl>
                                        <p:attrNameLst>
                                          <p:attrName>ppt_w</p:attrName>
                                        </p:attrNameLst>
                                      </p:cBhvr>
                                      <p:tavLst>
                                        <p:tav tm="0">
                                          <p:val>
                                            <p:fltVal val="0"/>
                                          </p:val>
                                        </p:tav>
                                        <p:tav tm="100000">
                                          <p:val>
                                            <p:strVal val="#ppt_w"/>
                                          </p:val>
                                        </p:tav>
                                      </p:tavLst>
                                    </p:anim>
                                    <p:anim calcmode="lin" valueType="num">
                                      <p:cBhvr>
                                        <p:cTn id="33" dur="1000" fill="hold"/>
                                        <p:tgtEl>
                                          <p:spTgt spid="1048809"/>
                                        </p:tgtEl>
                                        <p:attrNameLst>
                                          <p:attrName>ppt_h</p:attrName>
                                        </p:attrNameLst>
                                      </p:cBhvr>
                                      <p:tavLst>
                                        <p:tav tm="0">
                                          <p:val>
                                            <p:fltVal val="0"/>
                                          </p:val>
                                        </p:tav>
                                        <p:tav tm="100000">
                                          <p:val>
                                            <p:strVal val="#ppt_h"/>
                                          </p:val>
                                        </p:tav>
                                      </p:tavLst>
                                    </p:anim>
                                    <p:animEffect transition="in" filter="fade">
                                      <p:cBhvr>
                                        <p:cTn id="34" dur="1000"/>
                                        <p:tgtEl>
                                          <p:spTgt spid="104880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48810"/>
                                        </p:tgtEl>
                                        <p:attrNameLst>
                                          <p:attrName>style.visibility</p:attrName>
                                        </p:attrNameLst>
                                      </p:cBhvr>
                                      <p:to>
                                        <p:strVal val="visible"/>
                                      </p:to>
                                    </p:set>
                                    <p:anim calcmode="lin" valueType="num">
                                      <p:cBhvr>
                                        <p:cTn id="37" dur="1000" fill="hold"/>
                                        <p:tgtEl>
                                          <p:spTgt spid="1048810"/>
                                        </p:tgtEl>
                                        <p:attrNameLst>
                                          <p:attrName>ppt_w</p:attrName>
                                        </p:attrNameLst>
                                      </p:cBhvr>
                                      <p:tavLst>
                                        <p:tav tm="0">
                                          <p:val>
                                            <p:fltVal val="0"/>
                                          </p:val>
                                        </p:tav>
                                        <p:tav tm="100000">
                                          <p:val>
                                            <p:strVal val="#ppt_w"/>
                                          </p:val>
                                        </p:tav>
                                      </p:tavLst>
                                    </p:anim>
                                    <p:anim calcmode="lin" valueType="num">
                                      <p:cBhvr>
                                        <p:cTn id="38" dur="1000" fill="hold"/>
                                        <p:tgtEl>
                                          <p:spTgt spid="1048810"/>
                                        </p:tgtEl>
                                        <p:attrNameLst>
                                          <p:attrName>ppt_h</p:attrName>
                                        </p:attrNameLst>
                                      </p:cBhvr>
                                      <p:tavLst>
                                        <p:tav tm="0">
                                          <p:val>
                                            <p:fltVal val="0"/>
                                          </p:val>
                                        </p:tav>
                                        <p:tav tm="100000">
                                          <p:val>
                                            <p:strVal val="#ppt_h"/>
                                          </p:val>
                                        </p:tav>
                                      </p:tavLst>
                                    </p:anim>
                                    <p:animEffect transition="in" filter="fade">
                                      <p:cBhvr>
                                        <p:cTn id="39" dur="1000"/>
                                        <p:tgtEl>
                                          <p:spTgt spid="10488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48811"/>
                                        </p:tgtEl>
                                        <p:attrNameLst>
                                          <p:attrName>style.visibility</p:attrName>
                                        </p:attrNameLst>
                                      </p:cBhvr>
                                      <p:to>
                                        <p:strVal val="visible"/>
                                      </p:to>
                                    </p:set>
                                    <p:anim calcmode="lin" valueType="num">
                                      <p:cBhvr>
                                        <p:cTn id="42" dur="1000" fill="hold"/>
                                        <p:tgtEl>
                                          <p:spTgt spid="1048811"/>
                                        </p:tgtEl>
                                        <p:attrNameLst>
                                          <p:attrName>ppt_w</p:attrName>
                                        </p:attrNameLst>
                                      </p:cBhvr>
                                      <p:tavLst>
                                        <p:tav tm="0">
                                          <p:val>
                                            <p:fltVal val="0"/>
                                          </p:val>
                                        </p:tav>
                                        <p:tav tm="100000">
                                          <p:val>
                                            <p:strVal val="#ppt_w"/>
                                          </p:val>
                                        </p:tav>
                                      </p:tavLst>
                                    </p:anim>
                                    <p:anim calcmode="lin" valueType="num">
                                      <p:cBhvr>
                                        <p:cTn id="43" dur="1000" fill="hold"/>
                                        <p:tgtEl>
                                          <p:spTgt spid="1048811"/>
                                        </p:tgtEl>
                                        <p:attrNameLst>
                                          <p:attrName>ppt_h</p:attrName>
                                        </p:attrNameLst>
                                      </p:cBhvr>
                                      <p:tavLst>
                                        <p:tav tm="0">
                                          <p:val>
                                            <p:fltVal val="0"/>
                                          </p:val>
                                        </p:tav>
                                        <p:tav tm="100000">
                                          <p:val>
                                            <p:strVal val="#ppt_h"/>
                                          </p:val>
                                        </p:tav>
                                      </p:tavLst>
                                    </p:anim>
                                    <p:animEffect transition="in" filter="fade">
                                      <p:cBhvr>
                                        <p:cTn id="44" dur="1000"/>
                                        <p:tgtEl>
                                          <p:spTgt spid="1048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06" grpId="0" animBg="1"/>
      <p:bldP spid="1048806" grpId="1" animBg="1"/>
      <p:bldP spid="1048807" grpId="0" animBg="1"/>
      <p:bldP spid="1048807" grpId="1" animBg="1"/>
      <p:bldP spid="1048808" grpId="0" animBg="1"/>
      <p:bldP spid="1048808" grpId="1" animBg="1"/>
      <p:bldP spid="1048809" grpId="0"/>
      <p:bldP spid="1048810" grpId="0"/>
      <p:bldP spid="10488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79565"/>
            <a:ext cx="12192000" cy="300355"/>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cs typeface="+mn-ea"/>
              <a:sym typeface="+mn-lt"/>
            </a:endParaRPr>
          </a:p>
        </p:txBody>
      </p:sp>
      <p:pic>
        <p:nvPicPr>
          <p:cNvPr id="4" name="图片 3"/>
          <p:cNvPicPr>
            <a:picLocks noChangeAspect="1"/>
          </p:cNvPicPr>
          <p:nvPr/>
        </p:nvPicPr>
        <p:blipFill>
          <a:blip r:embed="rId2"/>
          <a:stretch>
            <a:fillRect/>
          </a:stretch>
        </p:blipFill>
        <p:spPr>
          <a:xfrm>
            <a:off x="239349" y="1128907"/>
            <a:ext cx="4509624" cy="5493962"/>
          </a:xfrm>
          <a:prstGeom prst="rect">
            <a:avLst/>
          </a:prstGeom>
        </p:spPr>
      </p:pic>
      <p:pic>
        <p:nvPicPr>
          <p:cNvPr id="5" name="图片 4"/>
          <p:cNvPicPr>
            <a:picLocks noChangeAspect="1"/>
          </p:cNvPicPr>
          <p:nvPr/>
        </p:nvPicPr>
        <p:blipFill>
          <a:blip r:embed="rId3"/>
          <a:stretch>
            <a:fillRect/>
          </a:stretch>
        </p:blipFill>
        <p:spPr>
          <a:xfrm>
            <a:off x="3215680" y="2098778"/>
            <a:ext cx="5519373" cy="4549515"/>
          </a:xfrm>
          <a:prstGeom prst="rect">
            <a:avLst/>
          </a:prstGeom>
        </p:spPr>
      </p:pic>
      <p:pic>
        <p:nvPicPr>
          <p:cNvPr id="7" name="图片 6"/>
          <p:cNvPicPr>
            <a:picLocks noChangeAspect="1"/>
          </p:cNvPicPr>
          <p:nvPr/>
        </p:nvPicPr>
        <p:blipFill>
          <a:blip r:embed="rId4"/>
          <a:stretch>
            <a:fillRect/>
          </a:stretch>
        </p:blipFill>
        <p:spPr>
          <a:xfrm>
            <a:off x="8228974" y="1547101"/>
            <a:ext cx="3555658" cy="5075768"/>
          </a:xfrm>
          <a:prstGeom prst="rect">
            <a:avLst/>
          </a:prstGeom>
        </p:spPr>
      </p:pic>
      <p:sp>
        <p:nvSpPr>
          <p:cNvPr id="13" name="矩形 12"/>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5" name="图片 14" descr="fy 透明"/>
          <p:cNvPicPr>
            <a:picLocks noChangeAspect="1"/>
          </p:cNvPicPr>
          <p:nvPr/>
        </p:nvPicPr>
        <p:blipFill>
          <a:blip r:embed="rId5" cstate="print"/>
          <a:stretch>
            <a:fillRect/>
          </a:stretch>
        </p:blipFill>
        <p:spPr>
          <a:xfrm>
            <a:off x="11541125" y="-635"/>
            <a:ext cx="656207" cy="648005"/>
          </a:xfrm>
          <a:prstGeom prst="rect">
            <a:avLst/>
          </a:prstGeom>
        </p:spPr>
      </p:pic>
      <p:sp>
        <p:nvSpPr>
          <p:cNvPr id="16" name="矩形 15"/>
          <p:cNvSpPr/>
          <p:nvPr/>
        </p:nvSpPr>
        <p:spPr>
          <a:xfrm>
            <a:off x="517001" y="94201"/>
            <a:ext cx="3921266"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5.</a:t>
            </a:r>
            <a:r>
              <a:rPr lang="en-US" altLang="zh-CN" sz="3000" kern="0" dirty="0" smtClean="0">
                <a:solidFill>
                  <a:srgbClr val="005A9E"/>
                </a:solidFill>
                <a:latin typeface="微软雅黑" panose="020B0503020204020204" charset="-122"/>
                <a:ea typeface="微软雅黑" panose="020B0503020204020204" charset="-122"/>
                <a:cs typeface="+mn-ea"/>
                <a:sym typeface="+mn-lt"/>
              </a:rPr>
              <a:t>3</a:t>
            </a:r>
            <a:r>
              <a:rPr lang="zh-CN" sz="3000" kern="0" dirty="0" smtClean="0">
                <a:solidFill>
                  <a:srgbClr val="005A9E"/>
                </a:solidFill>
                <a:latin typeface="微软雅黑" panose="020B0503020204020204" charset="-122"/>
                <a:ea typeface="微软雅黑" panose="020B0503020204020204" charset="-122"/>
                <a:cs typeface="+mn-ea"/>
                <a:sym typeface="+mn-lt"/>
              </a:rPr>
              <a:t> 合同</a:t>
            </a:r>
            <a:r>
              <a:rPr lang="zh-CN" altLang="en-US" sz="3000" kern="0" dirty="0" smtClean="0">
                <a:solidFill>
                  <a:srgbClr val="005A9E"/>
                </a:solidFill>
                <a:latin typeface="微软雅黑" panose="020B0503020204020204" charset="-122"/>
                <a:ea typeface="微软雅黑" panose="020B0503020204020204" charset="-122"/>
                <a:cs typeface="+mn-ea"/>
                <a:sym typeface="+mn-lt"/>
              </a:rPr>
              <a:t>网上审签</a:t>
            </a:r>
            <a:r>
              <a:rPr lang="zh-CN" sz="3000" kern="0" dirty="0" smtClean="0">
                <a:solidFill>
                  <a:srgbClr val="005A9E"/>
                </a:solidFill>
                <a:latin typeface="微软雅黑" panose="020B0503020204020204" charset="-122"/>
                <a:ea typeface="微软雅黑" panose="020B0503020204020204" charset="-122"/>
                <a:cs typeface="+mn-ea"/>
                <a:sym typeface="+mn-lt"/>
              </a:rPr>
              <a:t>系统</a:t>
            </a:r>
          </a:p>
        </p:txBody>
      </p:sp>
    </p:spTree>
    <p:extLst>
      <p:ext uri="{BB962C8B-B14F-4D97-AF65-F5344CB8AC3E}">
        <p14:creationId xmlns:p14="http://schemas.microsoft.com/office/powerpoint/2010/main" val="2133208678"/>
      </p:ext>
    </p:extLst>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14" name="文本框 13"/>
          <p:cNvSpPr txBox="1"/>
          <p:nvPr/>
        </p:nvSpPr>
        <p:spPr>
          <a:xfrm>
            <a:off x="696918" y="1097439"/>
            <a:ext cx="5472608" cy="369332"/>
          </a:xfrm>
          <a:prstGeom prst="rect">
            <a:avLst/>
          </a:prstGeom>
          <a:noFill/>
        </p:spPr>
        <p:txBody>
          <a:bodyPr wrap="square" rtlCol="0">
            <a:spAutoFit/>
          </a:bodyPr>
          <a:lstStyle/>
          <a:p>
            <a:r>
              <a:rPr lang="zh-CN" altLang="en-US" b="1" dirty="0">
                <a:solidFill>
                  <a:schemeClr val="accent1"/>
                </a:solidFill>
                <a:latin typeface="微软雅黑" panose="020B0503020204020204" charset="-122"/>
                <a:ea typeface="微软雅黑" panose="020B0503020204020204" charset="-122"/>
              </a:rPr>
              <a:t>政府会计制度改革给固定资产管理带来的问题</a:t>
            </a:r>
          </a:p>
        </p:txBody>
      </p:sp>
      <p:sp>
        <p:nvSpPr>
          <p:cNvPr id="15" name="文本框 14"/>
          <p:cNvSpPr txBox="1"/>
          <p:nvPr/>
        </p:nvSpPr>
        <p:spPr>
          <a:xfrm>
            <a:off x="697424" y="1916832"/>
            <a:ext cx="7342792"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smtClean="0"/>
              <a:t>1</a:t>
            </a:r>
            <a:r>
              <a:rPr lang="zh-CN" altLang="en-US" dirty="0" smtClean="0"/>
              <a:t>：高校资产规模巨大</a:t>
            </a:r>
            <a:r>
              <a:rPr lang="zh-CN" altLang="en-US" dirty="0"/>
              <a:t>，</a:t>
            </a:r>
            <a:r>
              <a:rPr lang="zh-CN" altLang="en-US" dirty="0" smtClean="0"/>
              <a:t>资产账与财务可能存在账账相符问题</a:t>
            </a:r>
            <a:endParaRPr lang="zh-CN" altLang="en-US" dirty="0"/>
          </a:p>
        </p:txBody>
      </p:sp>
      <p:sp>
        <p:nvSpPr>
          <p:cNvPr id="16" name="文本框 15"/>
          <p:cNvSpPr txBox="1"/>
          <p:nvPr/>
        </p:nvSpPr>
        <p:spPr>
          <a:xfrm>
            <a:off x="697424" y="3150260"/>
            <a:ext cx="7774840"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smtClean="0"/>
              <a:t>3</a:t>
            </a:r>
            <a:r>
              <a:rPr lang="zh-CN" altLang="en-US" dirty="0" smtClean="0"/>
              <a:t>：新制度改革后，项目资产购置须直接资本化，不应同时计入费用科目</a:t>
            </a:r>
            <a:endParaRPr lang="zh-CN" altLang="en-US" dirty="0"/>
          </a:p>
        </p:txBody>
      </p:sp>
      <p:sp>
        <p:nvSpPr>
          <p:cNvPr id="17" name="文本框 16"/>
          <p:cNvSpPr txBox="1"/>
          <p:nvPr/>
        </p:nvSpPr>
        <p:spPr>
          <a:xfrm>
            <a:off x="697424" y="2543250"/>
            <a:ext cx="5472608"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smtClean="0"/>
              <a:t>2</a:t>
            </a:r>
            <a:r>
              <a:rPr lang="zh-CN" altLang="en-US" dirty="0" smtClean="0"/>
              <a:t>：原财务系统中对资产账没有核算到具体项目</a:t>
            </a:r>
            <a:endParaRPr lang="zh-CN" altLang="en-US" dirty="0"/>
          </a:p>
        </p:txBody>
      </p:sp>
      <p:sp>
        <p:nvSpPr>
          <p:cNvPr id="18" name="文本框 17"/>
          <p:cNvSpPr txBox="1"/>
          <p:nvPr/>
        </p:nvSpPr>
        <p:spPr>
          <a:xfrm>
            <a:off x="625416" y="4221088"/>
            <a:ext cx="1299052" cy="369332"/>
          </a:xfrm>
          <a:prstGeom prst="rect">
            <a:avLst/>
          </a:prstGeom>
          <a:noFill/>
        </p:spPr>
        <p:txBody>
          <a:bodyPr wrap="square" rtlCol="0">
            <a:spAutoFit/>
          </a:bodyPr>
          <a:lstStyle/>
          <a:p>
            <a:r>
              <a:rPr lang="zh-CN" altLang="en-US" b="1" dirty="0">
                <a:solidFill>
                  <a:schemeClr val="accent1"/>
                </a:solidFill>
                <a:latin typeface="微软雅黑" panose="020B0503020204020204" charset="-122"/>
                <a:ea typeface="微软雅黑" panose="020B0503020204020204" charset="-122"/>
              </a:rPr>
              <a:t>基础工作</a:t>
            </a:r>
          </a:p>
        </p:txBody>
      </p:sp>
      <p:sp>
        <p:nvSpPr>
          <p:cNvPr id="19" name="文本框 18"/>
          <p:cNvSpPr txBox="1"/>
          <p:nvPr/>
        </p:nvSpPr>
        <p:spPr>
          <a:xfrm>
            <a:off x="769432" y="4797152"/>
            <a:ext cx="10079096" cy="1338828"/>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en-US" altLang="zh-CN" dirty="0" smtClean="0"/>
              <a:t>1</a:t>
            </a:r>
            <a:r>
              <a:rPr lang="zh-CN" altLang="en-US" dirty="0" smtClean="0"/>
              <a:t>：由于</a:t>
            </a:r>
            <a:r>
              <a:rPr lang="zh-CN" altLang="en-US" dirty="0"/>
              <a:t>现有资产库中缺少折旧年限以及项目信息（与财务系统</a:t>
            </a:r>
            <a:r>
              <a:rPr lang="zh-CN" altLang="en-US" dirty="0" smtClean="0"/>
              <a:t>难以一 一对应</a:t>
            </a:r>
            <a:r>
              <a:rPr lang="zh-CN" altLang="en-US" dirty="0"/>
              <a:t>），需要进行</a:t>
            </a:r>
            <a:r>
              <a:rPr lang="zh-CN" altLang="en-US" dirty="0" smtClean="0"/>
              <a:t>清理，并</a:t>
            </a:r>
            <a:r>
              <a:rPr lang="zh-CN" altLang="en-US" dirty="0"/>
              <a:t>与财务资产账对平</a:t>
            </a:r>
            <a:r>
              <a:rPr lang="zh-CN" altLang="en-US" dirty="0" smtClean="0"/>
              <a:t>。</a:t>
            </a:r>
            <a:endParaRPr lang="en-US" altLang="zh-CN" dirty="0" smtClean="0"/>
          </a:p>
          <a:p>
            <a:pPr marL="285750" indent="-285750">
              <a:lnSpc>
                <a:spcPct val="150000"/>
              </a:lnSpc>
              <a:buFont typeface="Wingdings" panose="05000000000000000000" pitchFamily="2" charset="2"/>
              <a:buChar char="l"/>
            </a:pPr>
            <a:r>
              <a:rPr lang="en-US" altLang="zh-CN" dirty="0" smtClean="0"/>
              <a:t>2</a:t>
            </a:r>
            <a:r>
              <a:rPr lang="zh-CN" altLang="en-US" dirty="0" smtClean="0"/>
              <a:t>：差异</a:t>
            </a:r>
            <a:r>
              <a:rPr lang="zh-CN" altLang="en-US" dirty="0"/>
              <a:t>和补提折旧可以在新账零期间一并</a:t>
            </a:r>
            <a:r>
              <a:rPr lang="zh-CN" altLang="en-US" dirty="0" smtClean="0"/>
              <a:t>解决。</a:t>
            </a:r>
            <a:endParaRPr lang="zh-CN" altLang="en-US" dirty="0"/>
          </a:p>
        </p:txBody>
      </p:sp>
    </p:spTree>
    <p:extLst>
      <p:ext uri="{BB962C8B-B14F-4D97-AF65-F5344CB8AC3E}">
        <p14:creationId xmlns:p14="http://schemas.microsoft.com/office/powerpoint/2010/main" val="258882911"/>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3" name="文本框 2"/>
          <p:cNvSpPr txBox="1"/>
          <p:nvPr/>
        </p:nvSpPr>
        <p:spPr>
          <a:xfrm>
            <a:off x="967339" y="1412776"/>
            <a:ext cx="7344816" cy="400110"/>
          </a:xfrm>
          <a:prstGeom prst="rect">
            <a:avLst/>
          </a:prstGeom>
          <a:noFill/>
        </p:spPr>
        <p:txBody>
          <a:bodyPr wrap="square" rtlCol="0">
            <a:spAutoFit/>
          </a:bodyPr>
          <a:lstStyle/>
          <a:p>
            <a:r>
              <a:rPr lang="en-US" altLang="zh-CN" sz="2000" b="1" dirty="0" smtClean="0">
                <a:solidFill>
                  <a:srgbClr val="0070C0"/>
                </a:solidFill>
              </a:rPr>
              <a:t>1</a:t>
            </a:r>
            <a:r>
              <a:rPr lang="zh-CN" altLang="en-US" sz="2000" b="1" dirty="0" smtClean="0">
                <a:solidFill>
                  <a:srgbClr val="0070C0"/>
                </a:solidFill>
              </a:rPr>
              <a:t>：折旧年限谁定</a:t>
            </a:r>
            <a:endParaRPr lang="zh-CN" altLang="en-US" sz="2000" b="1" dirty="0">
              <a:solidFill>
                <a:srgbClr val="0070C0"/>
              </a:solidFill>
            </a:endParaRPr>
          </a:p>
        </p:txBody>
      </p:sp>
      <p:sp>
        <p:nvSpPr>
          <p:cNvPr id="5" name="文本框 4"/>
          <p:cNvSpPr txBox="1"/>
          <p:nvPr/>
        </p:nvSpPr>
        <p:spPr>
          <a:xfrm>
            <a:off x="967339" y="2151072"/>
            <a:ext cx="7344816" cy="400110"/>
          </a:xfrm>
          <a:prstGeom prst="rect">
            <a:avLst/>
          </a:prstGeom>
          <a:noFill/>
        </p:spPr>
        <p:txBody>
          <a:bodyPr wrap="square" rtlCol="0">
            <a:spAutoFit/>
          </a:bodyPr>
          <a:lstStyle/>
          <a:p>
            <a:r>
              <a:rPr lang="en-US" altLang="zh-CN" sz="2000" b="1" dirty="0" smtClean="0">
                <a:solidFill>
                  <a:srgbClr val="0070C0"/>
                </a:solidFill>
              </a:rPr>
              <a:t>2</a:t>
            </a:r>
            <a:r>
              <a:rPr lang="zh-CN" altLang="en-US" sz="2000" b="1" dirty="0" smtClean="0">
                <a:solidFill>
                  <a:srgbClr val="0070C0"/>
                </a:solidFill>
              </a:rPr>
              <a:t>：资产账、折旧账的明细程度</a:t>
            </a:r>
            <a:endParaRPr lang="zh-CN" altLang="en-US" sz="2000" b="1" dirty="0">
              <a:solidFill>
                <a:srgbClr val="0070C0"/>
              </a:solidFill>
            </a:endParaRPr>
          </a:p>
        </p:txBody>
      </p:sp>
      <p:sp>
        <p:nvSpPr>
          <p:cNvPr id="9" name="文本框 8"/>
          <p:cNvSpPr txBox="1"/>
          <p:nvPr/>
        </p:nvSpPr>
        <p:spPr>
          <a:xfrm>
            <a:off x="1343472" y="2636912"/>
            <a:ext cx="7344816" cy="400110"/>
          </a:xfrm>
          <a:prstGeom prst="rect">
            <a:avLst/>
          </a:prstGeom>
          <a:noFill/>
        </p:spPr>
        <p:txBody>
          <a:bodyPr wrap="square" rtlCol="0">
            <a:spAutoFit/>
          </a:bodyPr>
          <a:lstStyle/>
          <a:p>
            <a:r>
              <a:rPr lang="en-US" altLang="zh-CN" sz="2000" b="1" dirty="0" smtClean="0">
                <a:solidFill>
                  <a:srgbClr val="0070C0"/>
                </a:solidFill>
              </a:rPr>
              <a:t>2.1</a:t>
            </a:r>
            <a:r>
              <a:rPr lang="zh-CN" altLang="en-US" sz="2000" b="1" dirty="0" smtClean="0">
                <a:solidFill>
                  <a:srgbClr val="0070C0"/>
                </a:solidFill>
              </a:rPr>
              <a:t>：入账到具体项目</a:t>
            </a:r>
            <a:endParaRPr lang="zh-CN" altLang="en-US" sz="2000" b="1" dirty="0">
              <a:solidFill>
                <a:srgbClr val="0070C0"/>
              </a:solidFill>
            </a:endParaRPr>
          </a:p>
        </p:txBody>
      </p:sp>
      <p:sp>
        <p:nvSpPr>
          <p:cNvPr id="10" name="文本框 9"/>
          <p:cNvSpPr txBox="1"/>
          <p:nvPr/>
        </p:nvSpPr>
        <p:spPr>
          <a:xfrm>
            <a:off x="1343472" y="3140968"/>
            <a:ext cx="7344816" cy="400110"/>
          </a:xfrm>
          <a:prstGeom prst="rect">
            <a:avLst/>
          </a:prstGeom>
          <a:noFill/>
        </p:spPr>
        <p:txBody>
          <a:bodyPr wrap="square" rtlCol="0">
            <a:spAutoFit/>
          </a:bodyPr>
          <a:lstStyle/>
          <a:p>
            <a:r>
              <a:rPr lang="en-US" altLang="zh-CN" sz="2000" b="1" dirty="0" smtClean="0">
                <a:solidFill>
                  <a:srgbClr val="0070C0"/>
                </a:solidFill>
              </a:rPr>
              <a:t>2.2</a:t>
            </a:r>
            <a:r>
              <a:rPr lang="zh-CN" altLang="en-US" sz="2000" b="1" dirty="0" smtClean="0">
                <a:solidFill>
                  <a:srgbClr val="0070C0"/>
                </a:solidFill>
              </a:rPr>
              <a:t>：入账到归集项目</a:t>
            </a:r>
            <a:endParaRPr lang="zh-CN" altLang="en-US" sz="2000" b="1" dirty="0">
              <a:solidFill>
                <a:srgbClr val="0070C0"/>
              </a:solidFill>
            </a:endParaRPr>
          </a:p>
        </p:txBody>
      </p:sp>
      <p:sp>
        <p:nvSpPr>
          <p:cNvPr id="11" name="文本框 10"/>
          <p:cNvSpPr txBox="1"/>
          <p:nvPr/>
        </p:nvSpPr>
        <p:spPr>
          <a:xfrm>
            <a:off x="1847528" y="3429000"/>
            <a:ext cx="7344816" cy="1477328"/>
          </a:xfrm>
          <a:prstGeom prst="rect">
            <a:avLst/>
          </a:prstGeom>
          <a:noFill/>
        </p:spPr>
        <p:txBody>
          <a:bodyPr wrap="square" rtlCol="0">
            <a:spAutoFit/>
          </a:bodyPr>
          <a:lstStyle/>
          <a:p>
            <a:pPr>
              <a:lnSpc>
                <a:spcPct val="150000"/>
              </a:lnSpc>
            </a:pPr>
            <a:r>
              <a:rPr lang="zh-CN" altLang="en-US" sz="2000" b="1" dirty="0" smtClean="0">
                <a:solidFill>
                  <a:srgbClr val="0070C0"/>
                </a:solidFill>
              </a:rPr>
              <a:t>归集项目又分：</a:t>
            </a:r>
            <a:endParaRPr lang="en-US" altLang="zh-CN" sz="2000" b="1" dirty="0" smtClean="0">
              <a:solidFill>
                <a:srgbClr val="0070C0"/>
              </a:solidFill>
            </a:endParaRPr>
          </a:p>
          <a:p>
            <a:pPr>
              <a:lnSpc>
                <a:spcPct val="150000"/>
              </a:lnSpc>
            </a:pPr>
            <a:r>
              <a:rPr lang="en-US" altLang="zh-CN" sz="2000" b="1" dirty="0">
                <a:solidFill>
                  <a:srgbClr val="0070C0"/>
                </a:solidFill>
              </a:rPr>
              <a:t>1</a:t>
            </a:r>
            <a:r>
              <a:rPr lang="zh-CN" altLang="en-US" sz="2000" b="1" dirty="0" smtClean="0">
                <a:solidFill>
                  <a:srgbClr val="0070C0"/>
                </a:solidFill>
              </a:rPr>
              <a:t>：按</a:t>
            </a:r>
            <a:r>
              <a:rPr lang="zh-CN" altLang="en-US" sz="2000" b="1" dirty="0">
                <a:solidFill>
                  <a:srgbClr val="0070C0"/>
                </a:solidFill>
              </a:rPr>
              <a:t>资产服务性质设归集</a:t>
            </a:r>
            <a:r>
              <a:rPr lang="zh-CN" altLang="en-US" sz="2000" b="1" dirty="0" smtClean="0">
                <a:solidFill>
                  <a:srgbClr val="0070C0"/>
                </a:solidFill>
              </a:rPr>
              <a:t>项目（校级）</a:t>
            </a:r>
            <a:endParaRPr lang="zh-CN" altLang="en-US" sz="2000" b="1" dirty="0">
              <a:solidFill>
                <a:srgbClr val="0070C0"/>
              </a:solidFill>
            </a:endParaRPr>
          </a:p>
          <a:p>
            <a:pPr>
              <a:lnSpc>
                <a:spcPct val="150000"/>
              </a:lnSpc>
            </a:pPr>
            <a:r>
              <a:rPr lang="en-US" altLang="zh-CN" sz="2000" b="1" dirty="0">
                <a:solidFill>
                  <a:srgbClr val="0070C0"/>
                </a:solidFill>
              </a:rPr>
              <a:t>2</a:t>
            </a:r>
            <a:r>
              <a:rPr lang="zh-CN" altLang="en-US" sz="2000" b="1" dirty="0" smtClean="0">
                <a:solidFill>
                  <a:srgbClr val="0070C0"/>
                </a:solidFill>
              </a:rPr>
              <a:t>：按资产服务性质，及院系部门设置归集项目</a:t>
            </a:r>
            <a:endParaRPr lang="zh-CN" altLang="en-US" sz="2000" b="1" dirty="0">
              <a:solidFill>
                <a:srgbClr val="0070C0"/>
              </a:solidFill>
            </a:endParaRPr>
          </a:p>
        </p:txBody>
      </p:sp>
      <p:sp>
        <p:nvSpPr>
          <p:cNvPr id="12" name="文本框 11"/>
          <p:cNvSpPr txBox="1"/>
          <p:nvPr/>
        </p:nvSpPr>
        <p:spPr>
          <a:xfrm>
            <a:off x="911424" y="5477162"/>
            <a:ext cx="7344816" cy="400110"/>
          </a:xfrm>
          <a:prstGeom prst="rect">
            <a:avLst/>
          </a:prstGeom>
          <a:noFill/>
        </p:spPr>
        <p:txBody>
          <a:bodyPr wrap="square" rtlCol="0">
            <a:spAutoFit/>
          </a:bodyPr>
          <a:lstStyle/>
          <a:p>
            <a:r>
              <a:rPr lang="en-US" altLang="zh-CN" sz="2000" b="1" dirty="0" smtClean="0">
                <a:solidFill>
                  <a:srgbClr val="0070C0"/>
                </a:solidFill>
              </a:rPr>
              <a:t>3</a:t>
            </a:r>
            <a:r>
              <a:rPr lang="zh-CN" altLang="en-US" sz="2000" b="1" dirty="0" smtClean="0">
                <a:solidFill>
                  <a:srgbClr val="0070C0"/>
                </a:solidFill>
              </a:rPr>
              <a:t>：具体折旧谁负责计算</a:t>
            </a:r>
            <a:endParaRPr lang="zh-CN" altLang="en-US" sz="2000" b="1" dirty="0">
              <a:solidFill>
                <a:srgbClr val="0070C0"/>
              </a:solidFill>
            </a:endParaRPr>
          </a:p>
        </p:txBody>
      </p:sp>
      <p:sp>
        <p:nvSpPr>
          <p:cNvPr id="13" name="文本框 12"/>
          <p:cNvSpPr txBox="1"/>
          <p:nvPr/>
        </p:nvSpPr>
        <p:spPr>
          <a:xfrm>
            <a:off x="694371" y="953065"/>
            <a:ext cx="5472608" cy="461665"/>
          </a:xfrm>
          <a:prstGeom prst="rect">
            <a:avLst/>
          </a:prstGeom>
          <a:noFill/>
        </p:spPr>
        <p:txBody>
          <a:bodyPr wrap="square" rtlCol="0">
            <a:spAutoFit/>
          </a:bodyPr>
          <a:lstStyle/>
          <a:p>
            <a:r>
              <a:rPr lang="zh-CN" altLang="en-US" sz="2400" b="1" dirty="0" smtClean="0">
                <a:solidFill>
                  <a:schemeClr val="accent1"/>
                </a:solidFill>
                <a:latin typeface="微软雅黑" panose="020B0503020204020204" charset="-122"/>
                <a:ea typeface="微软雅黑" panose="020B0503020204020204" charset="-122"/>
              </a:rPr>
              <a:t>关键问题</a:t>
            </a:r>
            <a:endParaRPr lang="zh-CN" altLang="en-US" sz="2400" b="1" dirty="0">
              <a:solidFill>
                <a:schemeClr val="accent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995187693"/>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40" name="任意多边形 39"/>
          <p:cNvSpPr/>
          <p:nvPr/>
        </p:nvSpPr>
        <p:spPr>
          <a:xfrm>
            <a:off x="6883026" y="2636153"/>
            <a:ext cx="1851102" cy="1756277"/>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1" name="任意多边形 40"/>
          <p:cNvSpPr/>
          <p:nvPr/>
        </p:nvSpPr>
        <p:spPr>
          <a:xfrm>
            <a:off x="5023619" y="2820939"/>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5" name="任意多边形 4"/>
          <p:cNvSpPr/>
          <p:nvPr/>
        </p:nvSpPr>
        <p:spPr>
          <a:xfrm>
            <a:off x="615362" y="4185903"/>
            <a:ext cx="1193574" cy="1117726"/>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4" name="任意多边形 43"/>
          <p:cNvSpPr/>
          <p:nvPr/>
        </p:nvSpPr>
        <p:spPr>
          <a:xfrm>
            <a:off x="555685" y="2852177"/>
            <a:ext cx="1198337" cy="1199275"/>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51" name="文本框 50"/>
          <p:cNvSpPr txBox="1"/>
          <p:nvPr/>
        </p:nvSpPr>
        <p:spPr>
          <a:xfrm>
            <a:off x="601735" y="3291623"/>
            <a:ext cx="1193574" cy="369332"/>
          </a:xfrm>
          <a:prstGeom prst="rect">
            <a:avLst/>
          </a:prstGeom>
          <a:noFill/>
        </p:spPr>
        <p:txBody>
          <a:bodyPr wrap="square" rtlCol="0">
            <a:spAutoFit/>
          </a:bodyPr>
          <a:lstStyle/>
          <a:p>
            <a:r>
              <a:rPr lang="zh-CN" altLang="en-US" b="1" dirty="0" smtClean="0">
                <a:solidFill>
                  <a:schemeClr val="bg1"/>
                </a:solidFill>
              </a:rPr>
              <a:t>资产折旧</a:t>
            </a:r>
            <a:endParaRPr lang="en-US" altLang="zh-CN" b="1" dirty="0" smtClean="0">
              <a:solidFill>
                <a:schemeClr val="bg1"/>
              </a:solidFill>
            </a:endParaRPr>
          </a:p>
        </p:txBody>
      </p:sp>
      <p:sp>
        <p:nvSpPr>
          <p:cNvPr id="52" name="文本框 51"/>
          <p:cNvSpPr txBox="1"/>
          <p:nvPr/>
        </p:nvSpPr>
        <p:spPr>
          <a:xfrm>
            <a:off x="7252429" y="3329626"/>
            <a:ext cx="1224136" cy="400110"/>
          </a:xfrm>
          <a:prstGeom prst="rect">
            <a:avLst/>
          </a:prstGeom>
          <a:noFill/>
        </p:spPr>
        <p:txBody>
          <a:bodyPr wrap="square" rtlCol="0">
            <a:spAutoFit/>
          </a:bodyPr>
          <a:lstStyle/>
          <a:p>
            <a:r>
              <a:rPr lang="zh-CN" altLang="en-US" sz="2000" b="1" dirty="0" smtClean="0">
                <a:solidFill>
                  <a:schemeClr val="bg1"/>
                </a:solidFill>
              </a:rPr>
              <a:t>财务凭证</a:t>
            </a:r>
            <a:endParaRPr lang="en-US" altLang="zh-CN" sz="2000" b="1" dirty="0" smtClean="0">
              <a:solidFill>
                <a:schemeClr val="bg1"/>
              </a:solidFill>
            </a:endParaRPr>
          </a:p>
        </p:txBody>
      </p:sp>
      <p:sp>
        <p:nvSpPr>
          <p:cNvPr id="53" name="文本框 52"/>
          <p:cNvSpPr txBox="1"/>
          <p:nvPr/>
        </p:nvSpPr>
        <p:spPr>
          <a:xfrm>
            <a:off x="684529" y="4555094"/>
            <a:ext cx="1239308" cy="369332"/>
          </a:xfrm>
          <a:prstGeom prst="rect">
            <a:avLst/>
          </a:prstGeom>
          <a:noFill/>
        </p:spPr>
        <p:txBody>
          <a:bodyPr wrap="square" rtlCol="0">
            <a:spAutoFit/>
          </a:bodyPr>
          <a:lstStyle/>
          <a:p>
            <a:r>
              <a:rPr lang="zh-CN" altLang="en-US" b="1" dirty="0" smtClean="0">
                <a:solidFill>
                  <a:schemeClr val="bg1"/>
                </a:solidFill>
              </a:rPr>
              <a:t>资产处置</a:t>
            </a:r>
            <a:endParaRPr lang="en-US" altLang="zh-CN" b="1" dirty="0" smtClean="0">
              <a:solidFill>
                <a:schemeClr val="bg1"/>
              </a:solidFill>
            </a:endParaRPr>
          </a:p>
        </p:txBody>
      </p:sp>
      <p:sp>
        <p:nvSpPr>
          <p:cNvPr id="54" name="文本框 53"/>
          <p:cNvSpPr txBox="1"/>
          <p:nvPr/>
        </p:nvSpPr>
        <p:spPr>
          <a:xfrm>
            <a:off x="5350198" y="3088537"/>
            <a:ext cx="1137681" cy="369332"/>
          </a:xfrm>
          <a:prstGeom prst="rect">
            <a:avLst/>
          </a:prstGeom>
          <a:noFill/>
        </p:spPr>
        <p:txBody>
          <a:bodyPr wrap="square" rtlCol="0">
            <a:spAutoFit/>
          </a:bodyPr>
          <a:lstStyle/>
          <a:p>
            <a:r>
              <a:rPr lang="zh-CN" altLang="en-US" b="1" dirty="0" smtClean="0">
                <a:solidFill>
                  <a:schemeClr val="bg1"/>
                </a:solidFill>
              </a:rPr>
              <a:t>网上报账</a:t>
            </a:r>
            <a:endParaRPr lang="en-US" altLang="zh-CN" b="1" dirty="0" smtClean="0">
              <a:solidFill>
                <a:schemeClr val="bg1"/>
              </a:solidFill>
            </a:endParaRPr>
          </a:p>
        </p:txBody>
      </p:sp>
      <p:sp>
        <p:nvSpPr>
          <p:cNvPr id="56" name="任意多边形 55"/>
          <p:cNvSpPr/>
          <p:nvPr/>
        </p:nvSpPr>
        <p:spPr>
          <a:xfrm>
            <a:off x="2544879" y="2425953"/>
            <a:ext cx="2410170" cy="2313807"/>
          </a:xfrm>
          <a:custGeom>
            <a:avLst/>
            <a:gdLst>
              <a:gd name="connsiteX0" fmla="*/ 0 w 3948906"/>
              <a:gd name="connsiteY0" fmla="*/ 1974453 h 3948906"/>
              <a:gd name="connsiteX1" fmla="*/ 1974453 w 3948906"/>
              <a:gd name="connsiteY1" fmla="*/ 0 h 3948906"/>
              <a:gd name="connsiteX2" fmla="*/ 3948906 w 3948906"/>
              <a:gd name="connsiteY2" fmla="*/ 1974453 h 3948906"/>
              <a:gd name="connsiteX3" fmla="*/ 1974453 w 3948906"/>
              <a:gd name="connsiteY3" fmla="*/ 3948906 h 3948906"/>
              <a:gd name="connsiteX4" fmla="*/ 0 w 3948906"/>
              <a:gd name="connsiteY4" fmla="*/ 1974453 h 3948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906" h="3948906">
                <a:moveTo>
                  <a:pt x="0" y="1974453"/>
                </a:moveTo>
                <a:cubicBezTo>
                  <a:pt x="0" y="883993"/>
                  <a:pt x="883993" y="0"/>
                  <a:pt x="1974453" y="0"/>
                </a:cubicBezTo>
                <a:cubicBezTo>
                  <a:pt x="3064913" y="0"/>
                  <a:pt x="3948906" y="883993"/>
                  <a:pt x="3948906" y="1974453"/>
                </a:cubicBezTo>
                <a:cubicBezTo>
                  <a:pt x="3948906" y="3064913"/>
                  <a:pt x="3064913" y="3948906"/>
                  <a:pt x="1974453" y="3948906"/>
                </a:cubicBezTo>
                <a:cubicBezTo>
                  <a:pt x="883993" y="3948906"/>
                  <a:pt x="0" y="3064913"/>
                  <a:pt x="0" y="197445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0854" tIns="660854" rIns="660854" bIns="660854" numCol="1" spcCol="1270" anchor="ctr" anchorCtr="0">
            <a:noAutofit/>
          </a:bodyPr>
          <a:lstStyle/>
          <a:p>
            <a:pPr lvl="0" algn="ctr" defTabSz="2889250">
              <a:lnSpc>
                <a:spcPct val="90000"/>
              </a:lnSpc>
              <a:spcBef>
                <a:spcPct val="0"/>
              </a:spcBef>
              <a:spcAft>
                <a:spcPct val="35000"/>
              </a:spcAft>
            </a:pPr>
            <a:endParaRPr lang="zh-CN" altLang="en-US" sz="6500" b="1" kern="1200">
              <a:solidFill>
                <a:schemeClr val="bg1"/>
              </a:solidFill>
            </a:endParaRPr>
          </a:p>
        </p:txBody>
      </p:sp>
      <p:sp>
        <p:nvSpPr>
          <p:cNvPr id="62" name="任意多边形 61"/>
          <p:cNvSpPr/>
          <p:nvPr/>
        </p:nvSpPr>
        <p:spPr>
          <a:xfrm rot="271822">
            <a:off x="1981221" y="3259614"/>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63" name="任意多边形 62"/>
          <p:cNvSpPr/>
          <p:nvPr/>
        </p:nvSpPr>
        <p:spPr>
          <a:xfrm rot="19810732">
            <a:off x="1981220" y="4047378"/>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65" name="文本框 64"/>
          <p:cNvSpPr txBox="1"/>
          <p:nvPr/>
        </p:nvSpPr>
        <p:spPr>
          <a:xfrm>
            <a:off x="3277083" y="3367945"/>
            <a:ext cx="909516" cy="369332"/>
          </a:xfrm>
          <a:prstGeom prst="rect">
            <a:avLst/>
          </a:prstGeom>
          <a:noFill/>
        </p:spPr>
        <p:txBody>
          <a:bodyPr wrap="square" rtlCol="0">
            <a:spAutoFit/>
          </a:bodyPr>
          <a:lstStyle/>
          <a:p>
            <a:r>
              <a:rPr lang="zh-CN" altLang="en-US" b="1" dirty="0" smtClean="0">
                <a:solidFill>
                  <a:schemeClr val="bg1"/>
                </a:solidFill>
              </a:rPr>
              <a:t>中间库</a:t>
            </a:r>
            <a:endParaRPr lang="en-US" altLang="zh-CN" b="1" dirty="0" smtClean="0">
              <a:solidFill>
                <a:schemeClr val="bg1"/>
              </a:solidFill>
            </a:endParaRPr>
          </a:p>
        </p:txBody>
      </p:sp>
      <p:sp>
        <p:nvSpPr>
          <p:cNvPr id="68" name="文本框 67"/>
          <p:cNvSpPr txBox="1"/>
          <p:nvPr/>
        </p:nvSpPr>
        <p:spPr>
          <a:xfrm>
            <a:off x="8827770" y="1667510"/>
            <a:ext cx="3200400" cy="4247317"/>
          </a:xfrm>
          <a:prstGeom prst="rect">
            <a:avLst/>
          </a:prstGeom>
          <a:noFill/>
        </p:spPr>
        <p:txBody>
          <a:bodyPr wrap="square" rtlCol="0">
            <a:spAutoFit/>
          </a:bodyPr>
          <a:lstStyle/>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资产管理部门将全部资产信息包括入账、折旧、报废推送至中间库。</a:t>
            </a:r>
            <a:endParaRPr lang="en-US" altLang="zh-CN" dirty="0" smtClean="0">
              <a:solidFill>
                <a:schemeClr val="tx1">
                  <a:lumMod val="65000"/>
                  <a:lumOff val="35000"/>
                </a:schemeClr>
              </a:solidFill>
            </a:endParaRPr>
          </a:p>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资产入账通过网上报账系统从中间库选择对应资产填列报销单进而生成财务凭证。</a:t>
            </a:r>
            <a:endParaRPr lang="en-US" altLang="zh-CN" dirty="0" smtClean="0">
              <a:solidFill>
                <a:schemeClr val="tx1">
                  <a:lumMod val="65000"/>
                  <a:lumOff val="35000"/>
                </a:schemeClr>
              </a:solidFill>
            </a:endParaRPr>
          </a:p>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资产折旧、资产处置信息可以根据中间库信息自动生成凭证。</a:t>
            </a:r>
          </a:p>
        </p:txBody>
      </p:sp>
      <p:sp>
        <p:nvSpPr>
          <p:cNvPr id="37" name="任意多边形 36"/>
          <p:cNvSpPr/>
          <p:nvPr/>
        </p:nvSpPr>
        <p:spPr>
          <a:xfrm>
            <a:off x="567291" y="1662068"/>
            <a:ext cx="1280909" cy="1158871"/>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38" name="文本框 50"/>
          <p:cNvSpPr txBox="1"/>
          <p:nvPr/>
        </p:nvSpPr>
        <p:spPr>
          <a:xfrm>
            <a:off x="673216" y="2056837"/>
            <a:ext cx="1193574" cy="369332"/>
          </a:xfrm>
          <a:prstGeom prst="rect">
            <a:avLst/>
          </a:prstGeom>
          <a:noFill/>
        </p:spPr>
        <p:txBody>
          <a:bodyPr wrap="square" rtlCol="0">
            <a:spAutoFit/>
          </a:bodyPr>
          <a:lstStyle/>
          <a:p>
            <a:r>
              <a:rPr lang="zh-CN" altLang="en-US" b="1" dirty="0" smtClean="0">
                <a:solidFill>
                  <a:schemeClr val="bg1"/>
                </a:solidFill>
              </a:rPr>
              <a:t>资产明细</a:t>
            </a:r>
            <a:endParaRPr lang="en-US" altLang="zh-CN" b="1" dirty="0" smtClean="0">
              <a:solidFill>
                <a:schemeClr val="bg1"/>
              </a:solidFill>
            </a:endParaRPr>
          </a:p>
        </p:txBody>
      </p:sp>
      <p:sp>
        <p:nvSpPr>
          <p:cNvPr id="39" name="任意多边形 38"/>
          <p:cNvSpPr/>
          <p:nvPr/>
        </p:nvSpPr>
        <p:spPr>
          <a:xfrm rot="2511939">
            <a:off x="1901318" y="2417360"/>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9" name="任意多边形 8"/>
          <p:cNvSpPr/>
          <p:nvPr/>
        </p:nvSpPr>
        <p:spPr>
          <a:xfrm>
            <a:off x="4997873" y="3733639"/>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25" name="文本框 24"/>
          <p:cNvSpPr txBox="1"/>
          <p:nvPr/>
        </p:nvSpPr>
        <p:spPr>
          <a:xfrm>
            <a:off x="5324452" y="4001237"/>
            <a:ext cx="1137681" cy="369332"/>
          </a:xfrm>
          <a:prstGeom prst="rect">
            <a:avLst/>
          </a:prstGeom>
          <a:noFill/>
        </p:spPr>
        <p:txBody>
          <a:bodyPr wrap="square" rtlCol="0">
            <a:spAutoFit/>
          </a:bodyPr>
          <a:lstStyle/>
          <a:p>
            <a:r>
              <a:rPr lang="zh-CN" altLang="en-US" b="1" dirty="0" smtClean="0">
                <a:solidFill>
                  <a:schemeClr val="bg1"/>
                </a:solidFill>
              </a:rPr>
              <a:t>资产折旧</a:t>
            </a:r>
            <a:endParaRPr lang="en-US" altLang="zh-CN" b="1" dirty="0" smtClean="0">
              <a:solidFill>
                <a:schemeClr val="bg1"/>
              </a:solidFill>
            </a:endParaRPr>
          </a:p>
        </p:txBody>
      </p:sp>
      <p:sp>
        <p:nvSpPr>
          <p:cNvPr id="70" name="TextBox 3"/>
          <p:cNvSpPr txBox="1"/>
          <p:nvPr/>
        </p:nvSpPr>
        <p:spPr>
          <a:xfrm>
            <a:off x="516841" y="801216"/>
            <a:ext cx="5318346" cy="645160"/>
          </a:xfrm>
          <a:prstGeom prst="rect">
            <a:avLst/>
          </a:prstGeom>
          <a:noFill/>
        </p:spPr>
        <p:txBody>
          <a:bodyPr wrap="square" rtlCol="0">
            <a:spAutoFit/>
          </a:bodyPr>
          <a:lstStyle/>
          <a:p>
            <a:pPr>
              <a:lnSpc>
                <a:spcPct val="150000"/>
              </a:lnSpc>
            </a:pPr>
            <a:r>
              <a:rPr lang="zh-CN" altLang="en-US" sz="2400" dirty="0" smtClean="0">
                <a:solidFill>
                  <a:srgbClr val="005A9E"/>
                </a:solidFill>
                <a:latin typeface="微软雅黑" panose="020B0503020204020204" charset="-122"/>
                <a:ea typeface="微软雅黑" panose="020B0503020204020204" charset="-122"/>
              </a:rPr>
              <a:t>信息采集方式一：完全对接</a:t>
            </a:r>
            <a:endParaRPr lang="en-US" altLang="zh-CN" sz="2400" dirty="0">
              <a:solidFill>
                <a:schemeClr val="accent1"/>
              </a:solidFill>
              <a:latin typeface="微软雅黑" panose="020B0503020204020204" charset="-122"/>
              <a:ea typeface="微软雅黑" panose="020B0503020204020204" charset="-122"/>
              <a:sym typeface="+mn-ea"/>
            </a:endParaRPr>
          </a:p>
        </p:txBody>
      </p:sp>
      <p:sp>
        <p:nvSpPr>
          <p:cNvPr id="26" name="任意多边形 25"/>
          <p:cNvSpPr/>
          <p:nvPr/>
        </p:nvSpPr>
        <p:spPr>
          <a:xfrm>
            <a:off x="5350198" y="1022782"/>
            <a:ext cx="1280909" cy="1158871"/>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27" name="文本框 50"/>
          <p:cNvSpPr txBox="1"/>
          <p:nvPr/>
        </p:nvSpPr>
        <p:spPr>
          <a:xfrm>
            <a:off x="5456123" y="1417551"/>
            <a:ext cx="1193574" cy="369332"/>
          </a:xfrm>
          <a:prstGeom prst="rect">
            <a:avLst/>
          </a:prstGeom>
          <a:noFill/>
        </p:spPr>
        <p:txBody>
          <a:bodyPr wrap="square" rtlCol="0">
            <a:spAutoFit/>
          </a:bodyPr>
          <a:lstStyle/>
          <a:p>
            <a:r>
              <a:rPr lang="zh-CN" altLang="en-US" b="1" dirty="0" smtClean="0">
                <a:solidFill>
                  <a:schemeClr val="bg1"/>
                </a:solidFill>
              </a:rPr>
              <a:t>凭证回填</a:t>
            </a:r>
            <a:endParaRPr lang="en-US" altLang="zh-CN" b="1" dirty="0" smtClean="0">
              <a:solidFill>
                <a:schemeClr val="bg1"/>
              </a:solidFill>
            </a:endParaRPr>
          </a:p>
        </p:txBody>
      </p:sp>
      <p:sp>
        <p:nvSpPr>
          <p:cNvPr id="28" name="任意多边形 27"/>
          <p:cNvSpPr/>
          <p:nvPr/>
        </p:nvSpPr>
        <p:spPr>
          <a:xfrm rot="13272596">
            <a:off x="6530108" y="1992443"/>
            <a:ext cx="905566"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29" name="任意多边形 28"/>
          <p:cNvSpPr/>
          <p:nvPr/>
        </p:nvSpPr>
        <p:spPr>
          <a:xfrm rot="8031486">
            <a:off x="4534628" y="2047150"/>
            <a:ext cx="905566"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Tree>
    <p:extLst>
      <p:ext uri="{BB962C8B-B14F-4D97-AF65-F5344CB8AC3E}">
        <p14:creationId xmlns:p14="http://schemas.microsoft.com/office/powerpoint/2010/main" val="511176595"/>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20" name="任意多边形 19"/>
          <p:cNvSpPr/>
          <p:nvPr/>
        </p:nvSpPr>
        <p:spPr>
          <a:xfrm>
            <a:off x="9357461" y="2789633"/>
            <a:ext cx="1851102" cy="1756277"/>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23" name="任意多边形 22"/>
          <p:cNvSpPr/>
          <p:nvPr/>
        </p:nvSpPr>
        <p:spPr>
          <a:xfrm>
            <a:off x="7422607" y="2869897"/>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27" name="任意多边形 26"/>
          <p:cNvSpPr/>
          <p:nvPr/>
        </p:nvSpPr>
        <p:spPr>
          <a:xfrm>
            <a:off x="551379" y="2216641"/>
            <a:ext cx="1198337" cy="1199275"/>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29" name="文本框 28"/>
          <p:cNvSpPr txBox="1"/>
          <p:nvPr/>
        </p:nvSpPr>
        <p:spPr>
          <a:xfrm>
            <a:off x="597429" y="2656087"/>
            <a:ext cx="1193574" cy="369332"/>
          </a:xfrm>
          <a:prstGeom prst="rect">
            <a:avLst/>
          </a:prstGeom>
          <a:noFill/>
        </p:spPr>
        <p:txBody>
          <a:bodyPr wrap="square" rtlCol="0">
            <a:spAutoFit/>
          </a:bodyPr>
          <a:lstStyle/>
          <a:p>
            <a:r>
              <a:rPr lang="zh-CN" altLang="en-US" b="1" dirty="0" smtClean="0">
                <a:solidFill>
                  <a:schemeClr val="bg1"/>
                </a:solidFill>
              </a:rPr>
              <a:t>资产明细</a:t>
            </a:r>
            <a:endParaRPr lang="en-US" altLang="zh-CN" b="1" dirty="0" smtClean="0">
              <a:solidFill>
                <a:schemeClr val="bg1"/>
              </a:solidFill>
            </a:endParaRPr>
          </a:p>
        </p:txBody>
      </p:sp>
      <p:sp>
        <p:nvSpPr>
          <p:cNvPr id="30" name="文本框 29"/>
          <p:cNvSpPr txBox="1"/>
          <p:nvPr/>
        </p:nvSpPr>
        <p:spPr>
          <a:xfrm>
            <a:off x="9726864" y="3483106"/>
            <a:ext cx="1224136" cy="400110"/>
          </a:xfrm>
          <a:prstGeom prst="rect">
            <a:avLst/>
          </a:prstGeom>
          <a:noFill/>
        </p:spPr>
        <p:txBody>
          <a:bodyPr wrap="square" rtlCol="0">
            <a:spAutoFit/>
          </a:bodyPr>
          <a:lstStyle/>
          <a:p>
            <a:r>
              <a:rPr lang="zh-CN" altLang="en-US" sz="2000" b="1" dirty="0" smtClean="0">
                <a:solidFill>
                  <a:schemeClr val="bg1"/>
                </a:solidFill>
              </a:rPr>
              <a:t>财务凭证</a:t>
            </a:r>
            <a:endParaRPr lang="en-US" altLang="zh-CN" sz="2000" b="1" dirty="0" smtClean="0">
              <a:solidFill>
                <a:schemeClr val="bg1"/>
              </a:solidFill>
            </a:endParaRPr>
          </a:p>
        </p:txBody>
      </p:sp>
      <p:sp>
        <p:nvSpPr>
          <p:cNvPr id="31" name="文本框 30"/>
          <p:cNvSpPr txBox="1"/>
          <p:nvPr/>
        </p:nvSpPr>
        <p:spPr>
          <a:xfrm>
            <a:off x="7821194" y="3056709"/>
            <a:ext cx="1137681" cy="369332"/>
          </a:xfrm>
          <a:prstGeom prst="rect">
            <a:avLst/>
          </a:prstGeom>
          <a:noFill/>
        </p:spPr>
        <p:txBody>
          <a:bodyPr wrap="square" rtlCol="0">
            <a:spAutoFit/>
          </a:bodyPr>
          <a:lstStyle/>
          <a:p>
            <a:r>
              <a:rPr lang="zh-CN" altLang="en-US" b="1" dirty="0" smtClean="0">
                <a:solidFill>
                  <a:schemeClr val="bg1"/>
                </a:solidFill>
              </a:rPr>
              <a:t>网上报账</a:t>
            </a:r>
            <a:endParaRPr lang="en-US" altLang="zh-CN" b="1" dirty="0" smtClean="0">
              <a:solidFill>
                <a:schemeClr val="bg1"/>
              </a:solidFill>
            </a:endParaRPr>
          </a:p>
        </p:txBody>
      </p:sp>
      <p:sp>
        <p:nvSpPr>
          <p:cNvPr id="32" name="任意多边形 31"/>
          <p:cNvSpPr/>
          <p:nvPr/>
        </p:nvSpPr>
        <p:spPr>
          <a:xfrm>
            <a:off x="2540573" y="2463502"/>
            <a:ext cx="2410170" cy="2313807"/>
          </a:xfrm>
          <a:custGeom>
            <a:avLst/>
            <a:gdLst>
              <a:gd name="connsiteX0" fmla="*/ 0 w 3948906"/>
              <a:gd name="connsiteY0" fmla="*/ 1974453 h 3948906"/>
              <a:gd name="connsiteX1" fmla="*/ 1974453 w 3948906"/>
              <a:gd name="connsiteY1" fmla="*/ 0 h 3948906"/>
              <a:gd name="connsiteX2" fmla="*/ 3948906 w 3948906"/>
              <a:gd name="connsiteY2" fmla="*/ 1974453 h 3948906"/>
              <a:gd name="connsiteX3" fmla="*/ 1974453 w 3948906"/>
              <a:gd name="connsiteY3" fmla="*/ 3948906 h 3948906"/>
              <a:gd name="connsiteX4" fmla="*/ 0 w 3948906"/>
              <a:gd name="connsiteY4" fmla="*/ 1974453 h 3948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906" h="3948906">
                <a:moveTo>
                  <a:pt x="0" y="1974453"/>
                </a:moveTo>
                <a:cubicBezTo>
                  <a:pt x="0" y="883993"/>
                  <a:pt x="883993" y="0"/>
                  <a:pt x="1974453" y="0"/>
                </a:cubicBezTo>
                <a:cubicBezTo>
                  <a:pt x="3064913" y="0"/>
                  <a:pt x="3948906" y="883993"/>
                  <a:pt x="3948906" y="1974453"/>
                </a:cubicBezTo>
                <a:cubicBezTo>
                  <a:pt x="3948906" y="3064913"/>
                  <a:pt x="3064913" y="3948906"/>
                  <a:pt x="1974453" y="3948906"/>
                </a:cubicBezTo>
                <a:cubicBezTo>
                  <a:pt x="883993" y="3948906"/>
                  <a:pt x="0" y="3064913"/>
                  <a:pt x="0" y="197445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0854" tIns="660854" rIns="660854" bIns="660854" numCol="1" spcCol="1270" anchor="ctr" anchorCtr="0">
            <a:noAutofit/>
          </a:bodyPr>
          <a:lstStyle/>
          <a:p>
            <a:pPr lvl="0" algn="ctr" defTabSz="2889250">
              <a:lnSpc>
                <a:spcPct val="90000"/>
              </a:lnSpc>
              <a:spcBef>
                <a:spcPct val="0"/>
              </a:spcBef>
              <a:spcAft>
                <a:spcPct val="35000"/>
              </a:spcAft>
            </a:pPr>
            <a:endParaRPr lang="zh-CN" altLang="en-US" sz="6500" b="1" kern="1200">
              <a:solidFill>
                <a:schemeClr val="bg1"/>
              </a:solidFill>
            </a:endParaRPr>
          </a:p>
        </p:txBody>
      </p:sp>
      <p:sp>
        <p:nvSpPr>
          <p:cNvPr id="33" name="任意多边形 32"/>
          <p:cNvSpPr/>
          <p:nvPr/>
        </p:nvSpPr>
        <p:spPr>
          <a:xfrm rot="1347634">
            <a:off x="1853679" y="2819430"/>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34" name="文本框 33"/>
          <p:cNvSpPr txBox="1"/>
          <p:nvPr/>
        </p:nvSpPr>
        <p:spPr>
          <a:xfrm>
            <a:off x="3272777" y="3405494"/>
            <a:ext cx="909516" cy="369332"/>
          </a:xfrm>
          <a:prstGeom prst="rect">
            <a:avLst/>
          </a:prstGeom>
          <a:noFill/>
        </p:spPr>
        <p:txBody>
          <a:bodyPr wrap="square" rtlCol="0">
            <a:spAutoFit/>
          </a:bodyPr>
          <a:lstStyle/>
          <a:p>
            <a:r>
              <a:rPr lang="zh-CN" altLang="en-US" b="1" dirty="0" smtClean="0">
                <a:solidFill>
                  <a:schemeClr val="bg1"/>
                </a:solidFill>
              </a:rPr>
              <a:t>中间库</a:t>
            </a:r>
            <a:endParaRPr lang="en-US" altLang="zh-CN" b="1" dirty="0" smtClean="0">
              <a:solidFill>
                <a:schemeClr val="bg1"/>
              </a:solidFill>
            </a:endParaRPr>
          </a:p>
        </p:txBody>
      </p:sp>
      <p:sp>
        <p:nvSpPr>
          <p:cNvPr id="35" name="文本框 34"/>
          <p:cNvSpPr txBox="1"/>
          <p:nvPr/>
        </p:nvSpPr>
        <p:spPr>
          <a:xfrm>
            <a:off x="597535" y="5187399"/>
            <a:ext cx="9937750" cy="1337945"/>
          </a:xfrm>
          <a:prstGeom prst="rect">
            <a:avLst/>
          </a:prstGeom>
          <a:noFill/>
        </p:spPr>
        <p:txBody>
          <a:bodyPr wrap="square" rtlCol="0">
            <a:spAutoFit/>
          </a:bodyPr>
          <a:lstStyle/>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资产管理部门将资产卡片信息推送至中间库。</a:t>
            </a:r>
            <a:endParaRPr lang="en-US" altLang="zh-CN" dirty="0" smtClean="0">
              <a:solidFill>
                <a:schemeClr val="tx1">
                  <a:lumMod val="65000"/>
                  <a:lumOff val="35000"/>
                </a:schemeClr>
              </a:solidFill>
            </a:endParaRPr>
          </a:p>
          <a:p>
            <a:pPr marL="285750" indent="-285750">
              <a:lnSpc>
                <a:spcPct val="150000"/>
              </a:lnSpc>
              <a:buFont typeface="Wingdings" panose="05000000000000000000" charset="0"/>
              <a:buChar char="u"/>
            </a:pPr>
            <a:r>
              <a:rPr lang="zh-CN" altLang="en-US" dirty="0">
                <a:solidFill>
                  <a:schemeClr val="tx1">
                    <a:lumMod val="65000"/>
                    <a:lumOff val="35000"/>
                  </a:schemeClr>
                </a:solidFill>
              </a:rPr>
              <a:t>资产入账通过网上报账系统</a:t>
            </a:r>
            <a:r>
              <a:rPr lang="zh-CN" altLang="en-US" dirty="0" smtClean="0">
                <a:solidFill>
                  <a:schemeClr val="tx1">
                    <a:lumMod val="65000"/>
                    <a:lumOff val="35000"/>
                  </a:schemeClr>
                </a:solidFill>
              </a:rPr>
              <a:t>从复翼资产卡片系统选择</a:t>
            </a:r>
            <a:r>
              <a:rPr lang="zh-CN" altLang="en-US" dirty="0">
                <a:solidFill>
                  <a:schemeClr val="tx1">
                    <a:lumMod val="65000"/>
                    <a:lumOff val="35000"/>
                  </a:schemeClr>
                </a:solidFill>
              </a:rPr>
              <a:t>对应资产填列报销单进而生成财务凭证。</a:t>
            </a:r>
            <a:endParaRPr lang="en-US" altLang="zh-CN" dirty="0">
              <a:solidFill>
                <a:schemeClr val="tx1">
                  <a:lumMod val="65000"/>
                  <a:lumOff val="35000"/>
                </a:schemeClr>
              </a:solidFill>
            </a:endParaRPr>
          </a:p>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折旧信息由财务资产卡片系统自动计算生成凭证。</a:t>
            </a:r>
          </a:p>
        </p:txBody>
      </p:sp>
      <p:sp>
        <p:nvSpPr>
          <p:cNvPr id="36" name="TextBox 3"/>
          <p:cNvSpPr txBox="1"/>
          <p:nvPr/>
        </p:nvSpPr>
        <p:spPr>
          <a:xfrm>
            <a:off x="479376" y="756131"/>
            <a:ext cx="5318346" cy="645160"/>
          </a:xfrm>
          <a:prstGeom prst="rect">
            <a:avLst/>
          </a:prstGeom>
          <a:noFill/>
        </p:spPr>
        <p:txBody>
          <a:bodyPr wrap="square" rtlCol="0">
            <a:spAutoFit/>
          </a:bodyPr>
          <a:lstStyle/>
          <a:p>
            <a:pPr>
              <a:lnSpc>
                <a:spcPct val="150000"/>
              </a:lnSpc>
            </a:pPr>
            <a:r>
              <a:rPr lang="zh-CN" altLang="en-US" sz="2400" dirty="0" smtClean="0">
                <a:solidFill>
                  <a:srgbClr val="005A9E"/>
                </a:solidFill>
                <a:latin typeface="微软雅黑" panose="020B0503020204020204" charset="-122"/>
                <a:ea typeface="微软雅黑" panose="020B0503020204020204" charset="-122"/>
              </a:rPr>
              <a:t>信息采集方式二：部分对接</a:t>
            </a:r>
            <a:endParaRPr lang="en-US" altLang="zh-CN" sz="2400" dirty="0">
              <a:solidFill>
                <a:schemeClr val="accent1"/>
              </a:solidFill>
              <a:latin typeface="微软雅黑" panose="020B0503020204020204" charset="-122"/>
              <a:ea typeface="微软雅黑" panose="020B0503020204020204" charset="-122"/>
              <a:sym typeface="+mn-ea"/>
            </a:endParaRPr>
          </a:p>
        </p:txBody>
      </p:sp>
      <p:sp>
        <p:nvSpPr>
          <p:cNvPr id="42" name="任意多边形 41"/>
          <p:cNvSpPr/>
          <p:nvPr/>
        </p:nvSpPr>
        <p:spPr>
          <a:xfrm>
            <a:off x="5571506" y="2810821"/>
            <a:ext cx="1851102" cy="1756277"/>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3" name="文本框 51"/>
          <p:cNvSpPr txBox="1"/>
          <p:nvPr/>
        </p:nvSpPr>
        <p:spPr>
          <a:xfrm>
            <a:off x="5689734" y="3152745"/>
            <a:ext cx="1614645" cy="1015663"/>
          </a:xfrm>
          <a:prstGeom prst="rect">
            <a:avLst/>
          </a:prstGeom>
          <a:noFill/>
        </p:spPr>
        <p:txBody>
          <a:bodyPr wrap="square" rtlCol="0">
            <a:spAutoFit/>
          </a:bodyPr>
          <a:lstStyle/>
          <a:p>
            <a:pPr algn="ctr"/>
            <a:r>
              <a:rPr lang="zh-CN" altLang="en-US" sz="2000" b="1" dirty="0">
                <a:solidFill>
                  <a:schemeClr val="bg1"/>
                </a:solidFill>
              </a:rPr>
              <a:t>复翼</a:t>
            </a:r>
            <a:endParaRPr lang="en-US" altLang="zh-CN" sz="2000" b="1" dirty="0" smtClean="0">
              <a:solidFill>
                <a:schemeClr val="bg1"/>
              </a:solidFill>
            </a:endParaRPr>
          </a:p>
          <a:p>
            <a:pPr algn="ctr"/>
            <a:r>
              <a:rPr lang="zh-CN" altLang="en-US" sz="2000" b="1" dirty="0" smtClean="0">
                <a:solidFill>
                  <a:schemeClr val="bg1"/>
                </a:solidFill>
              </a:rPr>
              <a:t>资产卡片</a:t>
            </a:r>
            <a:endParaRPr lang="en-US" altLang="zh-CN" sz="2000" b="1" dirty="0" smtClean="0">
              <a:solidFill>
                <a:schemeClr val="bg1"/>
              </a:solidFill>
            </a:endParaRPr>
          </a:p>
          <a:p>
            <a:pPr algn="ctr"/>
            <a:r>
              <a:rPr lang="zh-CN" altLang="en-US" sz="2000" b="1" dirty="0" smtClean="0">
                <a:solidFill>
                  <a:schemeClr val="bg1"/>
                </a:solidFill>
              </a:rPr>
              <a:t>系统</a:t>
            </a:r>
            <a:endParaRPr lang="en-US" altLang="zh-CN" sz="2000" b="1" dirty="0" smtClean="0">
              <a:solidFill>
                <a:schemeClr val="bg1"/>
              </a:solidFill>
            </a:endParaRPr>
          </a:p>
        </p:txBody>
      </p:sp>
      <p:sp>
        <p:nvSpPr>
          <p:cNvPr id="45" name="任意多边形 44"/>
          <p:cNvSpPr/>
          <p:nvPr/>
        </p:nvSpPr>
        <p:spPr>
          <a:xfrm>
            <a:off x="5000437" y="3385106"/>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46" name="任意多边形 45"/>
          <p:cNvSpPr/>
          <p:nvPr/>
        </p:nvSpPr>
        <p:spPr>
          <a:xfrm>
            <a:off x="7422607" y="3745195"/>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47" name="文本框 46"/>
          <p:cNvSpPr txBox="1"/>
          <p:nvPr/>
        </p:nvSpPr>
        <p:spPr>
          <a:xfrm>
            <a:off x="7821194" y="3932007"/>
            <a:ext cx="1137681" cy="369332"/>
          </a:xfrm>
          <a:prstGeom prst="rect">
            <a:avLst/>
          </a:prstGeom>
          <a:noFill/>
        </p:spPr>
        <p:txBody>
          <a:bodyPr wrap="square" rtlCol="0">
            <a:spAutoFit/>
          </a:bodyPr>
          <a:lstStyle/>
          <a:p>
            <a:r>
              <a:rPr lang="zh-CN" altLang="en-US" b="1" dirty="0" smtClean="0">
                <a:solidFill>
                  <a:schemeClr val="bg1"/>
                </a:solidFill>
              </a:rPr>
              <a:t>资产折旧</a:t>
            </a:r>
            <a:endParaRPr lang="en-US" altLang="zh-CN" b="1" dirty="0" smtClean="0">
              <a:solidFill>
                <a:schemeClr val="bg1"/>
              </a:solidFill>
            </a:endParaRPr>
          </a:p>
        </p:txBody>
      </p:sp>
      <p:sp>
        <p:nvSpPr>
          <p:cNvPr id="24" name="任意多边形 23"/>
          <p:cNvSpPr/>
          <p:nvPr/>
        </p:nvSpPr>
        <p:spPr>
          <a:xfrm>
            <a:off x="551384" y="3590160"/>
            <a:ext cx="1198337" cy="1199275"/>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25" name="文本框 28"/>
          <p:cNvSpPr txBox="1"/>
          <p:nvPr/>
        </p:nvSpPr>
        <p:spPr>
          <a:xfrm>
            <a:off x="597434" y="4029606"/>
            <a:ext cx="1193574" cy="369332"/>
          </a:xfrm>
          <a:prstGeom prst="rect">
            <a:avLst/>
          </a:prstGeom>
          <a:noFill/>
        </p:spPr>
        <p:txBody>
          <a:bodyPr wrap="square" rtlCol="0">
            <a:spAutoFit/>
          </a:bodyPr>
          <a:lstStyle/>
          <a:p>
            <a:r>
              <a:rPr lang="zh-CN" altLang="en-US" b="1" dirty="0" smtClean="0">
                <a:solidFill>
                  <a:schemeClr val="bg1"/>
                </a:solidFill>
              </a:rPr>
              <a:t>资产处置</a:t>
            </a:r>
            <a:endParaRPr lang="en-US" altLang="zh-CN" b="1" dirty="0" smtClean="0">
              <a:solidFill>
                <a:schemeClr val="bg1"/>
              </a:solidFill>
            </a:endParaRPr>
          </a:p>
        </p:txBody>
      </p:sp>
      <p:sp>
        <p:nvSpPr>
          <p:cNvPr id="26" name="任意多边形 25"/>
          <p:cNvSpPr/>
          <p:nvPr/>
        </p:nvSpPr>
        <p:spPr>
          <a:xfrm rot="20935240">
            <a:off x="1879308" y="3649334"/>
            <a:ext cx="474928"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28" name="任意多边形 27"/>
          <p:cNvSpPr/>
          <p:nvPr/>
        </p:nvSpPr>
        <p:spPr>
          <a:xfrm>
            <a:off x="6016911" y="821855"/>
            <a:ext cx="1598144" cy="1476942"/>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37" name="文本框 50"/>
          <p:cNvSpPr txBox="1"/>
          <p:nvPr/>
        </p:nvSpPr>
        <p:spPr>
          <a:xfrm>
            <a:off x="7018268" y="314609"/>
            <a:ext cx="1193574" cy="369332"/>
          </a:xfrm>
          <a:prstGeom prst="rect">
            <a:avLst/>
          </a:prstGeom>
          <a:noFill/>
        </p:spPr>
        <p:txBody>
          <a:bodyPr wrap="square" rtlCol="0">
            <a:spAutoFit/>
          </a:bodyPr>
          <a:lstStyle/>
          <a:p>
            <a:r>
              <a:rPr lang="zh-CN" altLang="en-US" b="1" dirty="0">
                <a:solidFill>
                  <a:schemeClr val="bg1"/>
                </a:solidFill>
              </a:rPr>
              <a:t>智能凭证</a:t>
            </a:r>
            <a:endParaRPr lang="en-US" altLang="zh-CN" b="1" dirty="0" smtClean="0">
              <a:solidFill>
                <a:schemeClr val="bg1"/>
              </a:solidFill>
            </a:endParaRPr>
          </a:p>
        </p:txBody>
      </p:sp>
      <p:sp>
        <p:nvSpPr>
          <p:cNvPr id="38" name="任意多边形 37"/>
          <p:cNvSpPr/>
          <p:nvPr/>
        </p:nvSpPr>
        <p:spPr>
          <a:xfrm rot="12612538">
            <a:off x="7841686" y="1994690"/>
            <a:ext cx="1201891"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39" name="任意多边形 38"/>
          <p:cNvSpPr/>
          <p:nvPr/>
        </p:nvSpPr>
        <p:spPr>
          <a:xfrm rot="8366772">
            <a:off x="4733852" y="2205427"/>
            <a:ext cx="1092046" cy="528457"/>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6899" rIns="188363" bIns="146899" numCol="1" spcCol="1270" anchor="ctr" anchorCtr="0">
            <a:noAutofit/>
          </a:bodyPr>
          <a:lstStyle/>
          <a:p>
            <a:pPr lvl="0" algn="ctr" defTabSz="1466850">
              <a:lnSpc>
                <a:spcPct val="90000"/>
              </a:lnSpc>
              <a:spcBef>
                <a:spcPct val="0"/>
              </a:spcBef>
              <a:spcAft>
                <a:spcPct val="35000"/>
              </a:spcAft>
            </a:pPr>
            <a:endParaRPr lang="zh-CN" altLang="en-US" sz="3300" b="1" kern="1200">
              <a:solidFill>
                <a:schemeClr val="bg1"/>
              </a:solidFill>
            </a:endParaRPr>
          </a:p>
        </p:txBody>
      </p:sp>
      <p:sp>
        <p:nvSpPr>
          <p:cNvPr id="40" name="文本框 50"/>
          <p:cNvSpPr txBox="1"/>
          <p:nvPr/>
        </p:nvSpPr>
        <p:spPr>
          <a:xfrm>
            <a:off x="6229034" y="1375660"/>
            <a:ext cx="1193574" cy="369332"/>
          </a:xfrm>
          <a:prstGeom prst="rect">
            <a:avLst/>
          </a:prstGeom>
          <a:noFill/>
        </p:spPr>
        <p:txBody>
          <a:bodyPr wrap="square" rtlCol="0">
            <a:spAutoFit/>
          </a:bodyPr>
          <a:lstStyle/>
          <a:p>
            <a:r>
              <a:rPr lang="zh-CN" altLang="en-US" b="1" dirty="0">
                <a:solidFill>
                  <a:schemeClr val="bg1"/>
                </a:solidFill>
              </a:rPr>
              <a:t>凭证回填</a:t>
            </a:r>
            <a:endParaRPr lang="en-US" altLang="zh-CN" b="1" dirty="0">
              <a:solidFill>
                <a:schemeClr val="bg1"/>
              </a:solidFill>
            </a:endParaRPr>
          </a:p>
        </p:txBody>
      </p:sp>
    </p:spTree>
    <p:extLst>
      <p:ext uri="{BB962C8B-B14F-4D97-AF65-F5344CB8AC3E}">
        <p14:creationId xmlns:p14="http://schemas.microsoft.com/office/powerpoint/2010/main" val="568930095"/>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40" name="任意多边形 39"/>
          <p:cNvSpPr/>
          <p:nvPr/>
        </p:nvSpPr>
        <p:spPr>
          <a:xfrm>
            <a:off x="7844869" y="2317744"/>
            <a:ext cx="1851102" cy="1756277"/>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41" name="任意多边形 40"/>
          <p:cNvSpPr/>
          <p:nvPr/>
        </p:nvSpPr>
        <p:spPr>
          <a:xfrm>
            <a:off x="5935803" y="2479547"/>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44" name="任意多边形 43"/>
          <p:cNvSpPr/>
          <p:nvPr/>
        </p:nvSpPr>
        <p:spPr>
          <a:xfrm>
            <a:off x="490920" y="2652337"/>
            <a:ext cx="1198337" cy="1199275"/>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51" name="文本框 50"/>
          <p:cNvSpPr txBox="1"/>
          <p:nvPr/>
        </p:nvSpPr>
        <p:spPr>
          <a:xfrm>
            <a:off x="536970" y="3091783"/>
            <a:ext cx="1193574" cy="369332"/>
          </a:xfrm>
          <a:prstGeom prst="rect">
            <a:avLst/>
          </a:prstGeom>
          <a:noFill/>
        </p:spPr>
        <p:txBody>
          <a:bodyPr wrap="square" rtlCol="0">
            <a:spAutoFit/>
          </a:bodyPr>
          <a:lstStyle/>
          <a:p>
            <a:r>
              <a:rPr lang="zh-CN" altLang="en-US" b="1" dirty="0" smtClean="0">
                <a:solidFill>
                  <a:schemeClr val="bg1"/>
                </a:solidFill>
              </a:rPr>
              <a:t>资产明细</a:t>
            </a:r>
            <a:endParaRPr lang="en-US" altLang="zh-CN" b="1" dirty="0" smtClean="0">
              <a:solidFill>
                <a:schemeClr val="bg1"/>
              </a:solidFill>
            </a:endParaRPr>
          </a:p>
        </p:txBody>
      </p:sp>
      <p:sp>
        <p:nvSpPr>
          <p:cNvPr id="52" name="文本框 51"/>
          <p:cNvSpPr txBox="1"/>
          <p:nvPr/>
        </p:nvSpPr>
        <p:spPr>
          <a:xfrm>
            <a:off x="8214272" y="3011217"/>
            <a:ext cx="1224136" cy="400110"/>
          </a:xfrm>
          <a:prstGeom prst="rect">
            <a:avLst/>
          </a:prstGeom>
          <a:noFill/>
        </p:spPr>
        <p:txBody>
          <a:bodyPr wrap="square" rtlCol="0">
            <a:spAutoFit/>
          </a:bodyPr>
          <a:lstStyle/>
          <a:p>
            <a:r>
              <a:rPr lang="zh-CN" altLang="en-US" sz="2000" b="1" dirty="0" smtClean="0">
                <a:solidFill>
                  <a:schemeClr val="bg1"/>
                </a:solidFill>
              </a:rPr>
              <a:t>财务凭证</a:t>
            </a:r>
            <a:endParaRPr lang="en-US" altLang="zh-CN" sz="2000" b="1" dirty="0" smtClean="0">
              <a:solidFill>
                <a:schemeClr val="bg1"/>
              </a:solidFill>
            </a:endParaRPr>
          </a:p>
        </p:txBody>
      </p:sp>
      <p:sp>
        <p:nvSpPr>
          <p:cNvPr id="54" name="文本框 53"/>
          <p:cNvSpPr txBox="1"/>
          <p:nvPr/>
        </p:nvSpPr>
        <p:spPr>
          <a:xfrm>
            <a:off x="6323049" y="2638657"/>
            <a:ext cx="1137681" cy="369332"/>
          </a:xfrm>
          <a:prstGeom prst="rect">
            <a:avLst/>
          </a:prstGeom>
          <a:noFill/>
        </p:spPr>
        <p:txBody>
          <a:bodyPr wrap="square" rtlCol="0">
            <a:spAutoFit/>
          </a:bodyPr>
          <a:lstStyle/>
          <a:p>
            <a:r>
              <a:rPr lang="zh-CN" altLang="en-US" b="1" dirty="0" smtClean="0">
                <a:solidFill>
                  <a:schemeClr val="bg1"/>
                </a:solidFill>
              </a:rPr>
              <a:t>网上报账</a:t>
            </a:r>
            <a:endParaRPr lang="en-US" altLang="zh-CN" b="1" dirty="0" smtClean="0">
              <a:solidFill>
                <a:schemeClr val="bg1"/>
              </a:solidFill>
            </a:endParaRPr>
          </a:p>
        </p:txBody>
      </p:sp>
      <p:sp>
        <p:nvSpPr>
          <p:cNvPr id="68" name="文本框 67"/>
          <p:cNvSpPr txBox="1"/>
          <p:nvPr/>
        </p:nvSpPr>
        <p:spPr>
          <a:xfrm>
            <a:off x="537210" y="4554220"/>
            <a:ext cx="9434830" cy="1754326"/>
          </a:xfrm>
          <a:prstGeom prst="rect">
            <a:avLst/>
          </a:prstGeom>
          <a:noFill/>
        </p:spPr>
        <p:txBody>
          <a:bodyPr wrap="square" rtlCol="0">
            <a:spAutoFit/>
          </a:bodyPr>
          <a:lstStyle/>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资产明细通过</a:t>
            </a:r>
            <a:r>
              <a:rPr lang="en-US" altLang="zh-CN" dirty="0" smtClean="0">
                <a:solidFill>
                  <a:schemeClr val="tx1">
                    <a:lumMod val="65000"/>
                    <a:lumOff val="35000"/>
                  </a:schemeClr>
                </a:solidFill>
              </a:rPr>
              <a:t>EXCEL</a:t>
            </a:r>
            <a:r>
              <a:rPr lang="zh-CN" altLang="en-US" dirty="0" smtClean="0">
                <a:solidFill>
                  <a:schemeClr val="tx1">
                    <a:lumMod val="65000"/>
                    <a:lumOff val="35000"/>
                  </a:schemeClr>
                </a:solidFill>
              </a:rPr>
              <a:t>导入资产卡片系统。</a:t>
            </a:r>
            <a:endParaRPr lang="en-US" altLang="zh-CN" dirty="0" smtClean="0">
              <a:solidFill>
                <a:schemeClr val="tx1">
                  <a:lumMod val="65000"/>
                  <a:lumOff val="35000"/>
                </a:schemeClr>
              </a:solidFill>
            </a:endParaRPr>
          </a:p>
          <a:p>
            <a:pPr marL="285750" indent="-285750">
              <a:lnSpc>
                <a:spcPct val="150000"/>
              </a:lnSpc>
              <a:buFont typeface="Wingdings" panose="05000000000000000000" charset="0"/>
              <a:buChar char="u"/>
            </a:pPr>
            <a:r>
              <a:rPr lang="zh-CN" altLang="en-US" dirty="0">
                <a:solidFill>
                  <a:schemeClr val="tx1">
                    <a:lumMod val="65000"/>
                    <a:lumOff val="35000"/>
                  </a:schemeClr>
                </a:solidFill>
              </a:rPr>
              <a:t>资产</a:t>
            </a:r>
            <a:r>
              <a:rPr lang="zh-CN" altLang="en-US" dirty="0" smtClean="0">
                <a:solidFill>
                  <a:schemeClr val="tx1">
                    <a:lumMod val="65000"/>
                    <a:lumOff val="35000"/>
                  </a:schemeClr>
                </a:solidFill>
              </a:rPr>
              <a:t>入账、资产处置通过</a:t>
            </a:r>
            <a:r>
              <a:rPr lang="zh-CN" altLang="en-US" dirty="0">
                <a:solidFill>
                  <a:schemeClr val="tx1">
                    <a:lumMod val="65000"/>
                    <a:lumOff val="35000"/>
                  </a:schemeClr>
                </a:solidFill>
              </a:rPr>
              <a:t>网上报账系统</a:t>
            </a:r>
            <a:r>
              <a:rPr lang="zh-CN" altLang="en-US" dirty="0" smtClean="0">
                <a:solidFill>
                  <a:schemeClr val="tx1">
                    <a:lumMod val="65000"/>
                    <a:lumOff val="35000"/>
                  </a:schemeClr>
                </a:solidFill>
              </a:rPr>
              <a:t>从</a:t>
            </a:r>
            <a:r>
              <a:rPr lang="zh-CN" altLang="en-US" dirty="0">
                <a:solidFill>
                  <a:schemeClr val="tx1">
                    <a:lumMod val="65000"/>
                    <a:lumOff val="35000"/>
                  </a:schemeClr>
                </a:solidFill>
              </a:rPr>
              <a:t>复翼</a:t>
            </a:r>
            <a:r>
              <a:rPr lang="zh-CN" altLang="en-US" dirty="0" smtClean="0">
                <a:solidFill>
                  <a:schemeClr val="tx1">
                    <a:lumMod val="65000"/>
                    <a:lumOff val="35000"/>
                  </a:schemeClr>
                </a:solidFill>
              </a:rPr>
              <a:t>资产卡片系统选择</a:t>
            </a:r>
            <a:r>
              <a:rPr lang="zh-CN" altLang="en-US" dirty="0">
                <a:solidFill>
                  <a:schemeClr val="tx1">
                    <a:lumMod val="65000"/>
                    <a:lumOff val="35000"/>
                  </a:schemeClr>
                </a:solidFill>
              </a:rPr>
              <a:t>对应资产填列报销单进而生成财务凭证。</a:t>
            </a:r>
            <a:endParaRPr lang="en-US" altLang="zh-CN" dirty="0">
              <a:solidFill>
                <a:schemeClr val="tx1">
                  <a:lumMod val="65000"/>
                  <a:lumOff val="35000"/>
                </a:schemeClr>
              </a:solidFill>
            </a:endParaRPr>
          </a:p>
          <a:p>
            <a:pPr marL="285750" indent="-285750">
              <a:lnSpc>
                <a:spcPct val="150000"/>
              </a:lnSpc>
              <a:buFont typeface="Wingdings" panose="05000000000000000000" charset="0"/>
              <a:buChar char="u"/>
            </a:pPr>
            <a:r>
              <a:rPr lang="zh-CN" altLang="en-US" dirty="0" smtClean="0">
                <a:solidFill>
                  <a:schemeClr val="tx1">
                    <a:lumMod val="65000"/>
                    <a:lumOff val="35000"/>
                  </a:schemeClr>
                </a:solidFill>
              </a:rPr>
              <a:t>折旧信息</a:t>
            </a:r>
            <a:r>
              <a:rPr lang="zh-CN" altLang="en-US" dirty="0">
                <a:solidFill>
                  <a:schemeClr val="tx1">
                    <a:lumMod val="65000"/>
                    <a:lumOff val="35000"/>
                  </a:schemeClr>
                </a:solidFill>
              </a:rPr>
              <a:t>根据资产卡片系统自动计算生成</a:t>
            </a:r>
            <a:r>
              <a:rPr lang="zh-CN" altLang="en-US" dirty="0" smtClean="0">
                <a:solidFill>
                  <a:schemeClr val="tx1">
                    <a:lumMod val="65000"/>
                    <a:lumOff val="35000"/>
                  </a:schemeClr>
                </a:solidFill>
              </a:rPr>
              <a:t>凭证。</a:t>
            </a:r>
          </a:p>
        </p:txBody>
      </p:sp>
      <p:sp>
        <p:nvSpPr>
          <p:cNvPr id="70" name="TextBox 3"/>
          <p:cNvSpPr txBox="1"/>
          <p:nvPr/>
        </p:nvSpPr>
        <p:spPr>
          <a:xfrm>
            <a:off x="516841" y="1523846"/>
            <a:ext cx="5318346" cy="645160"/>
          </a:xfrm>
          <a:prstGeom prst="rect">
            <a:avLst/>
          </a:prstGeom>
          <a:noFill/>
        </p:spPr>
        <p:txBody>
          <a:bodyPr wrap="square" rtlCol="0">
            <a:spAutoFit/>
          </a:bodyPr>
          <a:lstStyle/>
          <a:p>
            <a:pPr>
              <a:lnSpc>
                <a:spcPct val="150000"/>
              </a:lnSpc>
            </a:pPr>
            <a:r>
              <a:rPr lang="zh-CN" altLang="en-US" sz="2400" dirty="0" smtClean="0">
                <a:solidFill>
                  <a:srgbClr val="005A9E"/>
                </a:solidFill>
                <a:latin typeface="微软雅黑" panose="020B0503020204020204" charset="-122"/>
                <a:ea typeface="微软雅黑" panose="020B0503020204020204" charset="-122"/>
              </a:rPr>
              <a:t>信息采集方式三：无法对接</a:t>
            </a:r>
            <a:endParaRPr lang="zh-CN" altLang="en-US" sz="2400" dirty="0" smtClean="0">
              <a:solidFill>
                <a:srgbClr val="005A9E"/>
              </a:solidFill>
              <a:latin typeface="微软雅黑" panose="020B0503020204020204" charset="-122"/>
              <a:ea typeface="微软雅黑" panose="020B0503020204020204" charset="-122"/>
              <a:sym typeface="+mn-ea"/>
            </a:endParaRPr>
          </a:p>
        </p:txBody>
      </p:sp>
      <p:sp>
        <p:nvSpPr>
          <p:cNvPr id="24" name="任意多边形 23"/>
          <p:cNvSpPr/>
          <p:nvPr/>
        </p:nvSpPr>
        <p:spPr>
          <a:xfrm>
            <a:off x="4058914" y="2338932"/>
            <a:ext cx="1851102" cy="1756277"/>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5032" tIns="345032" rIns="345032" bIns="345032" numCol="1" spcCol="1270" anchor="ctr" anchorCtr="0">
            <a:noAutofit/>
          </a:bodyPr>
          <a:lstStyle/>
          <a:p>
            <a:pPr lvl="0" algn="ctr" defTabSz="1955800">
              <a:lnSpc>
                <a:spcPct val="90000"/>
              </a:lnSpc>
              <a:spcBef>
                <a:spcPct val="0"/>
              </a:spcBef>
              <a:spcAft>
                <a:spcPct val="35000"/>
              </a:spcAft>
            </a:pPr>
            <a:endParaRPr lang="zh-CN" altLang="en-US" sz="4400" b="1" kern="1200">
              <a:solidFill>
                <a:schemeClr val="bg1"/>
              </a:solidFill>
            </a:endParaRPr>
          </a:p>
        </p:txBody>
      </p:sp>
      <p:sp>
        <p:nvSpPr>
          <p:cNvPr id="26" name="文本框 51"/>
          <p:cNvSpPr txBox="1"/>
          <p:nvPr/>
        </p:nvSpPr>
        <p:spPr>
          <a:xfrm>
            <a:off x="4151784" y="2701369"/>
            <a:ext cx="1614645" cy="1015663"/>
          </a:xfrm>
          <a:prstGeom prst="rect">
            <a:avLst/>
          </a:prstGeom>
          <a:noFill/>
        </p:spPr>
        <p:txBody>
          <a:bodyPr wrap="square" rtlCol="0">
            <a:spAutoFit/>
          </a:bodyPr>
          <a:lstStyle/>
          <a:p>
            <a:pPr algn="ctr"/>
            <a:r>
              <a:rPr lang="zh-CN" altLang="en-US" sz="2000" b="1" dirty="0" smtClean="0">
                <a:solidFill>
                  <a:schemeClr val="bg1"/>
                </a:solidFill>
              </a:rPr>
              <a:t>复翼</a:t>
            </a:r>
            <a:endParaRPr lang="en-US" altLang="zh-CN" sz="2000" b="1" dirty="0" smtClean="0">
              <a:solidFill>
                <a:schemeClr val="bg1"/>
              </a:solidFill>
            </a:endParaRPr>
          </a:p>
          <a:p>
            <a:pPr algn="ctr"/>
            <a:r>
              <a:rPr lang="zh-CN" altLang="en-US" sz="2000" b="1" dirty="0" smtClean="0">
                <a:solidFill>
                  <a:schemeClr val="bg1"/>
                </a:solidFill>
              </a:rPr>
              <a:t>资产卡片</a:t>
            </a:r>
            <a:endParaRPr lang="en-US" altLang="zh-CN" sz="2000" b="1" dirty="0" smtClean="0">
              <a:solidFill>
                <a:schemeClr val="bg1"/>
              </a:solidFill>
            </a:endParaRPr>
          </a:p>
          <a:p>
            <a:pPr algn="ctr"/>
            <a:r>
              <a:rPr lang="zh-CN" altLang="en-US" sz="2000" b="1" dirty="0" smtClean="0">
                <a:solidFill>
                  <a:schemeClr val="bg1"/>
                </a:solidFill>
              </a:rPr>
              <a:t>系统</a:t>
            </a:r>
            <a:endParaRPr lang="en-US" altLang="zh-CN" sz="2000" b="1" dirty="0" smtClean="0">
              <a:solidFill>
                <a:schemeClr val="bg1"/>
              </a:solidFill>
            </a:endParaRPr>
          </a:p>
        </p:txBody>
      </p:sp>
      <p:sp>
        <p:nvSpPr>
          <p:cNvPr id="21" name="任意多边形 20"/>
          <p:cNvSpPr/>
          <p:nvPr/>
        </p:nvSpPr>
        <p:spPr>
          <a:xfrm>
            <a:off x="2149248" y="2940841"/>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22" name="文本框 53"/>
          <p:cNvSpPr txBox="1"/>
          <p:nvPr/>
        </p:nvSpPr>
        <p:spPr>
          <a:xfrm>
            <a:off x="2423163" y="2993901"/>
            <a:ext cx="1137681" cy="646331"/>
          </a:xfrm>
          <a:prstGeom prst="rect">
            <a:avLst/>
          </a:prstGeom>
          <a:noFill/>
        </p:spPr>
        <p:txBody>
          <a:bodyPr wrap="square" rtlCol="0">
            <a:spAutoFit/>
          </a:bodyPr>
          <a:lstStyle/>
          <a:p>
            <a:pPr algn="ctr"/>
            <a:r>
              <a:rPr lang="en-US" altLang="zh-CN" b="1" dirty="0" smtClean="0">
                <a:solidFill>
                  <a:schemeClr val="bg1"/>
                </a:solidFill>
              </a:rPr>
              <a:t>EXCEL</a:t>
            </a:r>
            <a:r>
              <a:rPr lang="zh-CN" altLang="en-US" b="1" dirty="0" smtClean="0">
                <a:solidFill>
                  <a:schemeClr val="bg1"/>
                </a:solidFill>
              </a:rPr>
              <a:t>导入</a:t>
            </a:r>
            <a:endParaRPr lang="en-US" altLang="zh-CN" b="1" dirty="0" smtClean="0">
              <a:solidFill>
                <a:schemeClr val="bg1"/>
              </a:solidFill>
            </a:endParaRPr>
          </a:p>
        </p:txBody>
      </p:sp>
      <p:sp>
        <p:nvSpPr>
          <p:cNvPr id="19" name="任意多边形 18"/>
          <p:cNvSpPr/>
          <p:nvPr/>
        </p:nvSpPr>
        <p:spPr>
          <a:xfrm>
            <a:off x="5910015" y="3227758"/>
            <a:ext cx="1790837" cy="716335"/>
          </a:xfrm>
          <a:custGeom>
            <a:avLst/>
            <a:gdLst>
              <a:gd name="connsiteX0" fmla="*/ 0 w 1790837"/>
              <a:gd name="connsiteY0" fmla="*/ 0 h 716335"/>
              <a:gd name="connsiteX1" fmla="*/ 1432670 w 1790837"/>
              <a:gd name="connsiteY1" fmla="*/ 0 h 716335"/>
              <a:gd name="connsiteX2" fmla="*/ 1790837 w 1790837"/>
              <a:gd name="connsiteY2" fmla="*/ 358168 h 716335"/>
              <a:gd name="connsiteX3" fmla="*/ 1432670 w 1790837"/>
              <a:gd name="connsiteY3" fmla="*/ 716335 h 716335"/>
              <a:gd name="connsiteX4" fmla="*/ 0 w 1790837"/>
              <a:gd name="connsiteY4" fmla="*/ 716335 h 716335"/>
              <a:gd name="connsiteX5" fmla="*/ 358168 w 1790837"/>
              <a:gd name="connsiteY5" fmla="*/ 358168 h 716335"/>
              <a:gd name="connsiteX6" fmla="*/ 0 w 1790837"/>
              <a:gd name="connsiteY6" fmla="*/ 0 h 71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837" h="716335">
                <a:moveTo>
                  <a:pt x="0" y="0"/>
                </a:moveTo>
                <a:lnTo>
                  <a:pt x="1432670" y="0"/>
                </a:lnTo>
                <a:lnTo>
                  <a:pt x="1790837" y="358168"/>
                </a:lnTo>
                <a:lnTo>
                  <a:pt x="1432670" y="716335"/>
                </a:lnTo>
                <a:lnTo>
                  <a:pt x="0" y="716335"/>
                </a:lnTo>
                <a:lnTo>
                  <a:pt x="358168" y="35816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84" tIns="41339" rIns="399506" bIns="41339" numCol="1" spcCol="1270" anchor="ctr" anchorCtr="0">
            <a:noAutofit/>
          </a:bodyPr>
          <a:lstStyle/>
          <a:p>
            <a:pPr lvl="0" algn="ctr" defTabSz="1377950">
              <a:lnSpc>
                <a:spcPct val="90000"/>
              </a:lnSpc>
              <a:spcBef>
                <a:spcPct val="0"/>
              </a:spcBef>
              <a:spcAft>
                <a:spcPct val="35000"/>
              </a:spcAft>
            </a:pPr>
            <a:endParaRPr lang="zh-CN" altLang="en-US" sz="3100" b="1" kern="1200">
              <a:solidFill>
                <a:schemeClr val="bg1"/>
              </a:solidFill>
            </a:endParaRPr>
          </a:p>
        </p:txBody>
      </p:sp>
      <p:sp>
        <p:nvSpPr>
          <p:cNvPr id="20" name="文本框 19"/>
          <p:cNvSpPr txBox="1"/>
          <p:nvPr/>
        </p:nvSpPr>
        <p:spPr>
          <a:xfrm>
            <a:off x="6297261" y="3386868"/>
            <a:ext cx="1137681" cy="369332"/>
          </a:xfrm>
          <a:prstGeom prst="rect">
            <a:avLst/>
          </a:prstGeom>
          <a:noFill/>
        </p:spPr>
        <p:txBody>
          <a:bodyPr wrap="square" rtlCol="0">
            <a:spAutoFit/>
          </a:bodyPr>
          <a:lstStyle/>
          <a:p>
            <a:r>
              <a:rPr lang="zh-CN" altLang="en-US" b="1" dirty="0" smtClean="0">
                <a:solidFill>
                  <a:schemeClr val="bg1"/>
                </a:solidFill>
              </a:rPr>
              <a:t>资产折旧</a:t>
            </a:r>
            <a:endParaRPr lang="en-US" altLang="zh-CN" b="1" dirty="0" smtClean="0">
              <a:solidFill>
                <a:schemeClr val="bg1"/>
              </a:solidFill>
            </a:endParaRPr>
          </a:p>
        </p:txBody>
      </p:sp>
    </p:spTree>
    <p:extLst>
      <p:ext uri="{BB962C8B-B14F-4D97-AF65-F5344CB8AC3E}">
        <p14:creationId xmlns:p14="http://schemas.microsoft.com/office/powerpoint/2010/main" val="912231387"/>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p:nvSpPr>
        <p:spPr>
          <a:xfrm>
            <a:off x="516850" y="992217"/>
            <a:ext cx="5318346" cy="460375"/>
          </a:xfrm>
          <a:prstGeom prst="rect">
            <a:avLst/>
          </a:prstGeom>
          <a:noFill/>
        </p:spPr>
        <p:txBody>
          <a:bodyPr wrap="square" rtlCol="0">
            <a:spAutoFit/>
          </a:bodyPr>
          <a:lstStyle/>
          <a:p>
            <a:r>
              <a:rPr lang="zh-CN" altLang="en-US" sz="2400" dirty="0" smtClean="0">
                <a:solidFill>
                  <a:srgbClr val="005A9E"/>
                </a:solidFill>
                <a:latin typeface="微软雅黑" panose="020B0503020204020204" charset="-122"/>
                <a:ea typeface="微软雅黑" panose="020B0503020204020204" charset="-122"/>
              </a:rPr>
              <a:t>信息采集：对接中间</a:t>
            </a:r>
            <a:r>
              <a:rPr lang="zh-CN" altLang="en-US" sz="2400" dirty="0">
                <a:solidFill>
                  <a:srgbClr val="005A9E"/>
                </a:solidFill>
                <a:latin typeface="微软雅黑" panose="020B0503020204020204" charset="-122"/>
                <a:ea typeface="微软雅黑" panose="020B0503020204020204" charset="-122"/>
              </a:rPr>
              <a:t>库格式</a:t>
            </a:r>
          </a:p>
        </p:txBody>
      </p:sp>
      <p:sp>
        <p:nvSpPr>
          <p:cNvPr id="22" name="文本框 21"/>
          <p:cNvSpPr txBox="1"/>
          <p:nvPr/>
        </p:nvSpPr>
        <p:spPr>
          <a:xfrm>
            <a:off x="479376" y="1412776"/>
            <a:ext cx="7344816" cy="369332"/>
          </a:xfrm>
          <a:prstGeom prst="rect">
            <a:avLst/>
          </a:prstGeom>
          <a:noFill/>
        </p:spPr>
        <p:txBody>
          <a:bodyPr wrap="square" rtlCol="0">
            <a:spAutoFit/>
          </a:bodyPr>
          <a:lstStyle/>
          <a:p>
            <a:r>
              <a:rPr lang="zh-CN" altLang="en-US" dirty="0" smtClean="0">
                <a:solidFill>
                  <a:schemeClr val="tx1">
                    <a:lumMod val="65000"/>
                    <a:lumOff val="35000"/>
                  </a:schemeClr>
                </a:solidFill>
              </a:rPr>
              <a:t>资产入账、增减、报废信息表：</a:t>
            </a:r>
          </a:p>
        </p:txBody>
      </p:sp>
      <p:sp>
        <p:nvSpPr>
          <p:cNvPr id="5" name="矩形 4"/>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10" name="矩形 9"/>
          <p:cNvSpPr/>
          <p:nvPr/>
        </p:nvSpPr>
        <p:spPr>
          <a:xfrm>
            <a:off x="335360" y="1844824"/>
            <a:ext cx="89322" cy="369332"/>
          </a:xfrm>
          <a:prstGeom prst="rect">
            <a:avLst/>
          </a:prstGeom>
        </p:spPr>
        <p:txBody>
          <a:bodyPr wrap="square">
            <a:spAutoFit/>
          </a:bodyPr>
          <a:lstStyle/>
          <a:p>
            <a:endParaRPr lang="zh-CN" altLang="en-US" dirty="0"/>
          </a:p>
        </p:txBody>
      </p:sp>
      <p:graphicFrame>
        <p:nvGraphicFramePr>
          <p:cNvPr id="14" name="表格 13"/>
          <p:cNvGraphicFramePr>
            <a:graphicFrameLocks noGrp="1"/>
          </p:cNvGraphicFramePr>
          <p:nvPr>
            <p:extLst/>
          </p:nvPr>
        </p:nvGraphicFramePr>
        <p:xfrm>
          <a:off x="596043" y="1805096"/>
          <a:ext cx="4851885" cy="4792256"/>
        </p:xfrm>
        <a:graphic>
          <a:graphicData uri="http://schemas.openxmlformats.org/drawingml/2006/table">
            <a:tbl>
              <a:tblPr>
                <a:tableStyleId>{5C22544A-7EE6-4342-B048-85BDC9FD1C3A}</a:tableStyleId>
              </a:tblPr>
              <a:tblGrid>
                <a:gridCol w="190533">
                  <a:extLst>
                    <a:ext uri="{9D8B030D-6E8A-4147-A177-3AD203B41FA5}">
                      <a16:colId xmlns:a16="http://schemas.microsoft.com/office/drawing/2014/main" val="20000"/>
                    </a:ext>
                  </a:extLst>
                </a:gridCol>
                <a:gridCol w="1276976">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2232248">
                  <a:extLst>
                    <a:ext uri="{9D8B030D-6E8A-4147-A177-3AD203B41FA5}">
                      <a16:colId xmlns:a16="http://schemas.microsoft.com/office/drawing/2014/main" val="20003"/>
                    </a:ext>
                  </a:extLst>
                </a:gridCol>
              </a:tblGrid>
              <a:tr h="299516">
                <a:tc>
                  <a:txBody>
                    <a:bodyPr/>
                    <a:lstStyle/>
                    <a:p>
                      <a:pPr algn="ctr" fontAlgn="ctr"/>
                      <a:r>
                        <a:rPr lang="zh-CN" altLang="en-US" sz="1000" u="none" strike="noStrike">
                          <a:effectLst/>
                        </a:rPr>
                        <a:t>*</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BILL_NO</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CHAR(20)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资产验收单号</a:t>
                      </a:r>
                      <a:r>
                        <a:rPr lang="en-US" altLang="zh-CN" sz="1000" u="none" strike="noStrike">
                          <a:effectLst/>
                        </a:rPr>
                        <a:t>(</a:t>
                      </a:r>
                      <a:r>
                        <a:rPr lang="zh-CN" altLang="en-US" sz="1000" u="none" strike="noStrike">
                          <a:effectLst/>
                        </a:rPr>
                        <a:t>如：</a:t>
                      </a:r>
                      <a:r>
                        <a:rPr lang="en-US" altLang="zh-CN" sz="1000" u="none" strike="noStrike">
                          <a:effectLst/>
                        </a:rPr>
                        <a:t>201700070)*/</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0"/>
                  </a:ext>
                </a:extLst>
              </a:tr>
              <a:tr h="299516">
                <a:tc>
                  <a:txBody>
                    <a:bodyPr/>
                    <a:lstStyle/>
                    <a:p>
                      <a:pPr algn="ctr" fontAlgn="ctr"/>
                      <a:r>
                        <a:rPr lang="zh-CN" altLang="en-US" sz="1000" u="none" strike="noStrike">
                          <a:effectLst/>
                        </a:rPr>
                        <a:t>*</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CARD_ID</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CHAR(41)</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卡片号</a:t>
                      </a:r>
                      <a:r>
                        <a:rPr lang="en-US" altLang="zh-CN" sz="1000" u="none" strike="noStrike">
                          <a:effectLst/>
                        </a:rPr>
                        <a:t>(</a:t>
                      </a:r>
                      <a:r>
                        <a:rPr lang="zh-CN" altLang="en-US" sz="1000" u="none" strike="noStrike">
                          <a:effectLst/>
                        </a:rPr>
                        <a:t>财务分类代码</a:t>
                      </a:r>
                      <a:r>
                        <a:rPr lang="en-US" altLang="zh-CN" sz="1000" u="none" strike="noStrike">
                          <a:effectLst/>
                        </a:rPr>
                        <a:t>/</a:t>
                      </a:r>
                      <a:r>
                        <a:rPr lang="zh-CN" altLang="en-US" sz="1000" u="none" strike="noStrike">
                          <a:effectLst/>
                        </a:rPr>
                        <a:t>资产编号</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1"/>
                  </a:ext>
                </a:extLst>
              </a:tr>
              <a:tr h="299516">
                <a:tc>
                  <a:txBody>
                    <a:bodyPr/>
                    <a:lstStyle/>
                    <a:p>
                      <a:pPr algn="ctr" fontAlgn="ctr"/>
                      <a:r>
                        <a:rPr lang="zh-CN" altLang="en-US" sz="1000" u="none" strike="noStrike">
                          <a:effectLst/>
                        </a:rPr>
                        <a:t>*</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UNI_PRJ_CODE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项目代码*</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2"/>
                  </a:ext>
                </a:extLst>
              </a:tr>
              <a:tr h="299516">
                <a:tc>
                  <a:txBody>
                    <a:bodyPr/>
                    <a:lstStyle/>
                    <a:p>
                      <a:pPr algn="ctr" fontAlgn="ctr"/>
                      <a:r>
                        <a:rPr lang="zh-CN" altLang="en-US" sz="1000" u="none" strike="noStrike">
                          <a:effectLst/>
                        </a:rPr>
                        <a:t>*</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ZC_CODE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CHAR(20)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资产编号*</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3"/>
                  </a:ext>
                </a:extLst>
              </a:tr>
              <a:tr h="299516">
                <a:tc>
                  <a:txBody>
                    <a:bodyPr/>
                    <a:lstStyle/>
                    <a:p>
                      <a:pPr algn="ctr" fontAlgn="ctr"/>
                      <a:r>
                        <a:rPr lang="zh-CN" altLang="en-US" sz="1000" u="none" strike="noStrike">
                          <a:effectLst/>
                        </a:rPr>
                        <a:t>*</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ZC_NAME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CHAR(100)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资产名称*</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4"/>
                  </a:ext>
                </a:extLst>
              </a:tr>
              <a:tr h="299516">
                <a:tc>
                  <a:txBody>
                    <a:bodyPr/>
                    <a:lstStyle/>
                    <a:p>
                      <a:pPr algn="ctr" fontAlgn="ctr"/>
                      <a:r>
                        <a:rPr lang="zh-CN" altLang="en-US" sz="1000" u="none" strike="noStrike">
                          <a:effectLst/>
                        </a:rPr>
                        <a:t>*</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ZC_TYPE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财务分类代码*</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5"/>
                  </a:ext>
                </a:extLst>
              </a:tr>
              <a:tr h="299516">
                <a:tc>
                  <a:txBody>
                    <a:bodyPr/>
                    <a:lstStyle/>
                    <a:p>
                      <a:pPr algn="ctr"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CZ_TYPE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财政分类代码*</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6"/>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CZ_TYPE_NAME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CHAR(100)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财政分类名称*</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7"/>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JY_TYPE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dirty="0">
                          <a:effectLst/>
                        </a:rPr>
                        <a:t>/*</a:t>
                      </a:r>
                      <a:r>
                        <a:rPr lang="zh-CN" altLang="en-US" sz="1000" u="none" strike="noStrike" dirty="0">
                          <a:effectLst/>
                        </a:rPr>
                        <a:t>教育分类代码*</a:t>
                      </a:r>
                      <a:r>
                        <a:rPr lang="en-US" altLang="zh-CN" sz="1000" u="none" strike="noStrike" dirty="0">
                          <a:effectLst/>
                        </a:rPr>
                        <a:t>/</a:t>
                      </a:r>
                      <a:endParaRPr lang="en-US" altLang="zh-CN" sz="1000" b="0" i="0" u="none" strike="noStrike" dirty="0">
                        <a:solidFill>
                          <a:srgbClr val="000000"/>
                        </a:solidFill>
                        <a:effectLst/>
                        <a:latin typeface="宋体"/>
                      </a:endParaRPr>
                    </a:p>
                  </a:txBody>
                  <a:tcPr marL="5029" marR="5029" marT="5029" marB="0" anchor="ctr"/>
                </a:tc>
                <a:extLst>
                  <a:ext uri="{0D108BD9-81ED-4DB2-BD59-A6C34878D82A}">
                    <a16:rowId xmlns:a16="http://schemas.microsoft.com/office/drawing/2014/main" val="10008"/>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JY_TYPE_NAME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教育分类名称*</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09"/>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GB_TYPE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国标分类代码*</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10"/>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GB_TYPE_NAME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CHAR(40)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国标分类名称*</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11"/>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XH</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CHAR(60)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型号*</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12"/>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GG</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CHAR(60)</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规格*</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13"/>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PRICE</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NUMBER</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a:effectLst/>
                        </a:rPr>
                        <a:t>/*</a:t>
                      </a:r>
                      <a:r>
                        <a:rPr lang="zh-CN" altLang="en-US" sz="1000" u="none" strike="noStrike">
                          <a:effectLst/>
                        </a:rPr>
                        <a:t>单价*</a:t>
                      </a:r>
                      <a:r>
                        <a:rPr lang="en-US" altLang="zh-CN" sz="1000" u="none" strike="noStrike">
                          <a:effectLst/>
                        </a:rPr>
                        <a:t>/</a:t>
                      </a:r>
                      <a:endParaRPr lang="en-US" altLang="zh-CN" sz="1000" b="0" i="0" u="none" strike="noStrike">
                        <a:solidFill>
                          <a:srgbClr val="000000"/>
                        </a:solidFill>
                        <a:effectLst/>
                        <a:latin typeface="宋体"/>
                      </a:endParaRPr>
                    </a:p>
                  </a:txBody>
                  <a:tcPr marL="5029" marR="5029" marT="5029" marB="0" anchor="ctr"/>
                </a:tc>
                <a:extLst>
                  <a:ext uri="{0D108BD9-81ED-4DB2-BD59-A6C34878D82A}">
                    <a16:rowId xmlns:a16="http://schemas.microsoft.com/office/drawing/2014/main" val="10014"/>
                  </a:ext>
                </a:extLst>
              </a:tr>
              <a:tr h="299516">
                <a:tc>
                  <a:txBody>
                    <a:bodyPr/>
                    <a:lstStyle/>
                    <a:p>
                      <a:pPr algn="l" fontAlgn="ctr"/>
                      <a:r>
                        <a:rPr lang="zh-CN" altLang="en-US" sz="1000" u="none" strike="noStrike">
                          <a:effectLst/>
                        </a:rPr>
                        <a:t>　</a:t>
                      </a:r>
                      <a:endParaRPr lang="zh-CN" alt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NUM</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sz="1000" u="none" strike="noStrike">
                          <a:effectLst/>
                        </a:rPr>
                        <a:t>NUMBER</a:t>
                      </a:r>
                      <a:endParaRPr lang="en-US" sz="1000" b="0" i="0" u="none" strike="noStrike">
                        <a:solidFill>
                          <a:srgbClr val="000000"/>
                        </a:solidFill>
                        <a:effectLst/>
                        <a:latin typeface="宋体"/>
                      </a:endParaRPr>
                    </a:p>
                  </a:txBody>
                  <a:tcPr marL="5029" marR="5029" marT="5029" marB="0" anchor="ctr"/>
                </a:tc>
                <a:tc>
                  <a:txBody>
                    <a:bodyPr/>
                    <a:lstStyle/>
                    <a:p>
                      <a:pPr algn="l" fontAlgn="ctr"/>
                      <a:r>
                        <a:rPr lang="en-US" altLang="zh-CN" sz="1000" u="none" strike="noStrike" dirty="0">
                          <a:effectLst/>
                        </a:rPr>
                        <a:t>/*</a:t>
                      </a:r>
                      <a:r>
                        <a:rPr lang="zh-CN" altLang="en-US" sz="1000" u="none" strike="noStrike" dirty="0">
                          <a:effectLst/>
                        </a:rPr>
                        <a:t>数量*</a:t>
                      </a:r>
                      <a:r>
                        <a:rPr lang="en-US" altLang="zh-CN" sz="1000" u="none" strike="noStrike" dirty="0">
                          <a:effectLst/>
                        </a:rPr>
                        <a:t>/</a:t>
                      </a:r>
                      <a:endParaRPr lang="en-US" altLang="zh-CN" sz="1000" b="0" i="0" u="none" strike="noStrike" dirty="0">
                        <a:solidFill>
                          <a:srgbClr val="000000"/>
                        </a:solidFill>
                        <a:effectLst/>
                        <a:latin typeface="宋体"/>
                      </a:endParaRPr>
                    </a:p>
                  </a:txBody>
                  <a:tcPr marL="5029" marR="5029" marT="5029" marB="0" anchor="ctr"/>
                </a:tc>
                <a:extLst>
                  <a:ext uri="{0D108BD9-81ED-4DB2-BD59-A6C34878D82A}">
                    <a16:rowId xmlns:a16="http://schemas.microsoft.com/office/drawing/2014/main" val="10015"/>
                  </a:ext>
                </a:extLst>
              </a:tr>
            </a:tbl>
          </a:graphicData>
        </a:graphic>
      </p:graphicFrame>
      <p:graphicFrame>
        <p:nvGraphicFramePr>
          <p:cNvPr id="15" name="表格 14"/>
          <p:cNvGraphicFramePr>
            <a:graphicFrameLocks noGrp="1"/>
          </p:cNvGraphicFramePr>
          <p:nvPr>
            <p:extLst/>
          </p:nvPr>
        </p:nvGraphicFramePr>
        <p:xfrm>
          <a:off x="6312024" y="1052736"/>
          <a:ext cx="4392488" cy="5534669"/>
        </p:xfrm>
        <a:graphic>
          <a:graphicData uri="http://schemas.openxmlformats.org/drawingml/2006/table">
            <a:tbl>
              <a:tblPr>
                <a:tableStyleId>{5C22544A-7EE6-4342-B048-85BDC9FD1C3A}</a:tableStyleId>
              </a:tblPr>
              <a:tblGrid>
                <a:gridCol w="182725">
                  <a:extLst>
                    <a:ext uri="{9D8B030D-6E8A-4147-A177-3AD203B41FA5}">
                      <a16:colId xmlns:a16="http://schemas.microsoft.com/office/drawing/2014/main" val="20000"/>
                    </a:ext>
                  </a:extLst>
                </a:gridCol>
                <a:gridCol w="776581">
                  <a:extLst>
                    <a:ext uri="{9D8B030D-6E8A-4147-A177-3AD203B41FA5}">
                      <a16:colId xmlns:a16="http://schemas.microsoft.com/office/drawing/2014/main" val="20001"/>
                    </a:ext>
                  </a:extLst>
                </a:gridCol>
                <a:gridCol w="593857">
                  <a:extLst>
                    <a:ext uri="{9D8B030D-6E8A-4147-A177-3AD203B41FA5}">
                      <a16:colId xmlns:a16="http://schemas.microsoft.com/office/drawing/2014/main" val="20002"/>
                    </a:ext>
                  </a:extLst>
                </a:gridCol>
                <a:gridCol w="2839325">
                  <a:extLst>
                    <a:ext uri="{9D8B030D-6E8A-4147-A177-3AD203B41FA5}">
                      <a16:colId xmlns:a16="http://schemas.microsoft.com/office/drawing/2014/main" val="20003"/>
                    </a:ext>
                  </a:extLst>
                </a:gridCol>
              </a:tblGrid>
              <a:tr h="267163">
                <a:tc>
                  <a:txBody>
                    <a:bodyPr/>
                    <a:lstStyle/>
                    <a:p>
                      <a:pPr algn="ctr" fontAlgn="ctr"/>
                      <a:r>
                        <a:rPr lang="zh-CN" altLang="en-US" sz="800" u="none" strike="noStrike" dirty="0">
                          <a:effectLst/>
                        </a:rPr>
                        <a:t>*</a:t>
                      </a:r>
                      <a:endParaRPr lang="zh-CN" altLang="en-US" sz="800" b="0" i="0" u="none" strike="noStrike" dirty="0">
                        <a:solidFill>
                          <a:srgbClr val="000000"/>
                        </a:solidFill>
                        <a:effectLst/>
                        <a:latin typeface="宋体"/>
                      </a:endParaRPr>
                    </a:p>
                  </a:txBody>
                  <a:tcPr marL="4310" marR="4310" marT="4310" marB="0" anchor="ctr"/>
                </a:tc>
                <a:tc>
                  <a:txBody>
                    <a:bodyPr/>
                    <a:lstStyle/>
                    <a:p>
                      <a:pPr algn="l" fontAlgn="ctr"/>
                      <a:r>
                        <a:rPr lang="en-US" sz="800" u="none" strike="noStrike">
                          <a:effectLst/>
                        </a:rPr>
                        <a:t>DEPART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CHAR(40)</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使用部门代码 *</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0"/>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STATUS</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CHAR(40)</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使用状态 *</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1"/>
                  </a:ext>
                </a:extLst>
              </a:tr>
              <a:tr h="267163">
                <a:tc>
                  <a:txBody>
                    <a:bodyPr/>
                    <a:lstStyle/>
                    <a:p>
                      <a:pPr algn="ctr" fontAlgn="ctr"/>
                      <a:r>
                        <a:rPr lang="zh-CN" altLang="en-US" sz="800" u="none" strike="noStrike">
                          <a:effectLst/>
                        </a:rPr>
                        <a:t>*</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START_DATE</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DATE</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启用日期（下月开始计提折旧）*</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2"/>
                  </a:ext>
                </a:extLst>
              </a:tr>
              <a:tr h="267163">
                <a:tc>
                  <a:txBody>
                    <a:bodyPr/>
                    <a:lstStyle/>
                    <a:p>
                      <a:pPr algn="ctr" fontAlgn="ctr"/>
                      <a:r>
                        <a:rPr lang="zh-CN" altLang="en-US" sz="800" u="none" strike="noStrike">
                          <a:effectLst/>
                        </a:rPr>
                        <a:t>*</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START_USER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CHAR(20)</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入账人*</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3"/>
                  </a:ext>
                </a:extLst>
              </a:tr>
              <a:tr h="256341">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END_DATE</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DATE</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报废日期*</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4"/>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END_USER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CHAR(20)</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报废人*</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5"/>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ZJ_CHECK</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dirty="0">
                          <a:effectLst/>
                        </a:rPr>
                        <a:t>CHAR(1)</a:t>
                      </a:r>
                      <a:endParaRPr lang="en-US" sz="800" b="0" i="0" u="none" strike="noStrike" dirty="0">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是否折旧</a:t>
                      </a:r>
                      <a:r>
                        <a:rPr lang="en-US" altLang="zh-CN" sz="800" u="none" strike="noStrike">
                          <a:effectLst/>
                        </a:rPr>
                        <a:t>(Y/N)(</a:t>
                      </a:r>
                      <a:r>
                        <a:rPr lang="zh-CN" altLang="en-US" sz="800" u="none" strike="noStrike">
                          <a:effectLst/>
                        </a:rPr>
                        <a:t>默认与财务分类相同，可以修改</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6"/>
                  </a:ext>
                </a:extLst>
              </a:tr>
              <a:tr h="267163">
                <a:tc>
                  <a:txBody>
                    <a:bodyPr/>
                    <a:lstStyle/>
                    <a:p>
                      <a:pPr algn="ctr" fontAlgn="ctr"/>
                      <a:r>
                        <a:rPr lang="zh-CN" altLang="en-US" sz="800" u="none" strike="noStrike">
                          <a:effectLst/>
                        </a:rPr>
                        <a:t>*</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ZJ_METHOD</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CHAR(20)</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折旧方法 *</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7"/>
                  </a:ext>
                </a:extLst>
              </a:tr>
              <a:tr h="256341">
                <a:tc>
                  <a:txBody>
                    <a:bodyPr/>
                    <a:lstStyle/>
                    <a:p>
                      <a:pPr algn="ctr" fontAlgn="ctr"/>
                      <a:r>
                        <a:rPr lang="zh-CN" altLang="en-US" sz="800" u="none" strike="noStrike">
                          <a:effectLst/>
                        </a:rPr>
                        <a:t>*</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BILL_AMT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原值</a:t>
                      </a:r>
                      <a:r>
                        <a:rPr lang="en-US" altLang="zh-CN" sz="800" u="none" strike="noStrike">
                          <a:effectLst/>
                        </a:rPr>
                        <a:t>(</a:t>
                      </a:r>
                      <a:r>
                        <a:rPr lang="zh-CN" altLang="en-US" sz="800" u="none" strike="noStrike">
                          <a:effectLst/>
                        </a:rPr>
                        <a:t>发票金额、账面余额</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8"/>
                  </a:ext>
                </a:extLst>
              </a:tr>
              <a:tr h="267163">
                <a:tc>
                  <a:txBody>
                    <a:bodyPr/>
                    <a:lstStyle/>
                    <a:p>
                      <a:pPr algn="ctr" fontAlgn="ctr"/>
                      <a:r>
                        <a:rPr lang="zh-CN" altLang="en-US" sz="800" u="none" strike="noStrike">
                          <a:effectLst/>
                        </a:rPr>
                        <a:t>*</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ALL_MONTH</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折旧月份</a:t>
                      </a:r>
                      <a:r>
                        <a:rPr lang="en-US" altLang="zh-CN" sz="800" u="none" strike="noStrike">
                          <a:effectLst/>
                        </a:rPr>
                        <a:t>(</a:t>
                      </a:r>
                      <a:r>
                        <a:rPr lang="zh-CN" altLang="en-US" sz="800" u="none" strike="noStrike">
                          <a:effectLst/>
                        </a:rPr>
                        <a:t>资产增值可能会修改折旧月份</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09"/>
                  </a:ext>
                </a:extLst>
              </a:tr>
              <a:tr h="256341">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MIN_AMT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净残值</a:t>
                      </a:r>
                      <a:r>
                        <a:rPr lang="en-US" altLang="zh-CN" sz="800" u="none" strike="noStrike">
                          <a:effectLst/>
                        </a:rPr>
                        <a:t>(</a:t>
                      </a:r>
                      <a:r>
                        <a:rPr lang="zh-CN" altLang="en-US" sz="800" u="none" strike="noStrike">
                          <a:effectLst/>
                        </a:rPr>
                        <a:t>原值*净残值率</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0"/>
                  </a:ext>
                </a:extLst>
              </a:tr>
              <a:tr h="256341">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MIN_RATE</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净残值率*</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1"/>
                  </a:ext>
                </a:extLst>
              </a:tr>
              <a:tr h="256341">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ZJ_AMT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累计折旧值*</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2"/>
                  </a:ext>
                </a:extLst>
              </a:tr>
              <a:tr h="256341">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ZJ_MONTH</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已折旧月份*</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3"/>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REMAIN_AMT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净值</a:t>
                      </a:r>
                      <a:r>
                        <a:rPr lang="en-US" altLang="zh-CN" sz="800" u="none" strike="noStrike">
                          <a:effectLst/>
                        </a:rPr>
                        <a:t>(</a:t>
                      </a:r>
                      <a:r>
                        <a:rPr lang="zh-CN" altLang="en-US" sz="800" u="none" strike="noStrike">
                          <a:effectLst/>
                        </a:rPr>
                        <a:t>账面价值</a:t>
                      </a:r>
                      <a:r>
                        <a:rPr lang="en-US" altLang="zh-CN" sz="800" u="none" strike="noStrike">
                          <a:effectLst/>
                        </a:rPr>
                        <a:t>)(</a:t>
                      </a:r>
                      <a:r>
                        <a:rPr lang="zh-CN" altLang="en-US" sz="800" u="none" strike="noStrike">
                          <a:effectLst/>
                        </a:rPr>
                        <a:t>原值</a:t>
                      </a:r>
                      <a:r>
                        <a:rPr lang="en-US" altLang="zh-CN" sz="800" u="none" strike="noStrike">
                          <a:effectLst/>
                        </a:rPr>
                        <a:t>-</a:t>
                      </a:r>
                      <a:r>
                        <a:rPr lang="zh-CN" altLang="en-US" sz="800" u="none" strike="noStrike">
                          <a:effectLst/>
                        </a:rPr>
                        <a:t>累计折旧值</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4"/>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PER_RATE</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月折旧率</a:t>
                      </a:r>
                      <a:r>
                        <a:rPr lang="en-US" altLang="zh-CN" sz="800" u="none" strike="noStrike">
                          <a:effectLst/>
                        </a:rPr>
                        <a:t>((1-</a:t>
                      </a:r>
                      <a:r>
                        <a:rPr lang="zh-CN" altLang="en-US" sz="800" u="none" strike="noStrike">
                          <a:effectLst/>
                        </a:rPr>
                        <a:t>净残值率</a:t>
                      </a:r>
                      <a:r>
                        <a:rPr lang="en-US" altLang="zh-CN" sz="800" u="none" strike="noStrike">
                          <a:effectLst/>
                        </a:rPr>
                        <a:t>)/(</a:t>
                      </a:r>
                      <a:r>
                        <a:rPr lang="zh-CN" altLang="en-US" sz="800" u="none" strike="noStrike">
                          <a:effectLst/>
                        </a:rPr>
                        <a:t>折旧月份</a:t>
                      </a:r>
                      <a:r>
                        <a:rPr lang="en-US" altLang="zh-CN" sz="800" u="none" strike="noStrike">
                          <a:effectLst/>
                        </a:rPr>
                        <a:t>-</a:t>
                      </a:r>
                      <a:r>
                        <a:rPr lang="zh-CN" altLang="en-US" sz="800" u="none" strike="noStrike">
                          <a:effectLst/>
                        </a:rPr>
                        <a:t>已折旧月份</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5"/>
                  </a:ext>
                </a:extLst>
              </a:tr>
              <a:tr h="256341">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PER_AMT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月折旧额</a:t>
                      </a:r>
                      <a:r>
                        <a:rPr lang="en-US" altLang="zh-CN" sz="800" u="none" strike="noStrike">
                          <a:effectLst/>
                        </a:rPr>
                        <a:t>(</a:t>
                      </a:r>
                      <a:r>
                        <a:rPr lang="zh-CN" altLang="en-US" sz="800" u="none" strike="noStrike">
                          <a:effectLst/>
                        </a:rPr>
                        <a:t>净值*月折旧率</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6"/>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STATUS</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入账状态</a:t>
                      </a:r>
                      <a:r>
                        <a:rPr lang="en-US" altLang="zh-CN" sz="800" u="none" strike="noStrike">
                          <a:effectLst/>
                        </a:rPr>
                        <a:t>(10-</a:t>
                      </a:r>
                      <a:r>
                        <a:rPr lang="zh-CN" altLang="en-US" sz="800" u="none" strike="noStrike">
                          <a:effectLst/>
                        </a:rPr>
                        <a:t>未入账</a:t>
                      </a:r>
                      <a:r>
                        <a:rPr lang="en-US" altLang="zh-CN" sz="800" u="none" strike="noStrike">
                          <a:effectLst/>
                        </a:rPr>
                        <a:t>;20-</a:t>
                      </a:r>
                      <a:r>
                        <a:rPr lang="zh-CN" altLang="en-US" sz="800" u="none" strike="noStrike">
                          <a:effectLst/>
                        </a:rPr>
                        <a:t>已入账</a:t>
                      </a:r>
                      <a:r>
                        <a:rPr lang="en-US" altLang="zh-CN" sz="800" u="none" strike="noStrike">
                          <a:effectLst/>
                        </a:rPr>
                        <a:t>;30-</a:t>
                      </a:r>
                      <a:r>
                        <a:rPr lang="zh-CN" altLang="en-US" sz="800" u="none" strike="noStrike">
                          <a:effectLst/>
                        </a:rPr>
                        <a:t>已复核</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7"/>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SMARK</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CHAR(20)</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入账凭证号 分录号</a:t>
                      </a:r>
                      <a:r>
                        <a:rPr lang="en-US" altLang="zh-CN" sz="800" u="none" strike="noStrike">
                          <a:effectLst/>
                        </a:rPr>
                        <a:t>(</a:t>
                      </a:r>
                      <a:r>
                        <a:rPr lang="zh-CN" altLang="en-US" sz="800" u="none" strike="noStrike">
                          <a:effectLst/>
                        </a:rPr>
                        <a:t>如：</a:t>
                      </a:r>
                      <a:r>
                        <a:rPr lang="en-US" altLang="zh-CN" sz="800" u="none" strike="noStrike">
                          <a:effectLst/>
                        </a:rPr>
                        <a:t>201711P  1234 3)*/</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8"/>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CW_JAMOUNT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a:effectLst/>
                        </a:rPr>
                        <a:t>/*</a:t>
                      </a:r>
                      <a:r>
                        <a:rPr lang="zh-CN" altLang="en-US" sz="800" u="none" strike="noStrike">
                          <a:effectLst/>
                        </a:rPr>
                        <a:t>入账分录借方金额*</a:t>
                      </a:r>
                      <a:r>
                        <a:rPr lang="en-US" altLang="zh-CN" sz="800" u="none" strike="noStrike">
                          <a:effectLst/>
                        </a:rPr>
                        <a:t>/</a:t>
                      </a:r>
                      <a:endParaRPr lang="en-US" altLang="zh-CN" sz="800" b="0" i="0" u="none" strike="noStrike">
                        <a:solidFill>
                          <a:srgbClr val="000000"/>
                        </a:solidFill>
                        <a:effectLst/>
                        <a:latin typeface="宋体"/>
                      </a:endParaRPr>
                    </a:p>
                  </a:txBody>
                  <a:tcPr marL="4310" marR="4310" marT="4310" marB="0" anchor="ctr"/>
                </a:tc>
                <a:extLst>
                  <a:ext uri="{0D108BD9-81ED-4DB2-BD59-A6C34878D82A}">
                    <a16:rowId xmlns:a16="http://schemas.microsoft.com/office/drawing/2014/main" val="10019"/>
                  </a:ext>
                </a:extLst>
              </a:tr>
              <a:tr h="267163">
                <a:tc>
                  <a:txBody>
                    <a:bodyPr/>
                    <a:lstStyle/>
                    <a:p>
                      <a:pPr algn="l" fontAlgn="ctr"/>
                      <a:r>
                        <a:rPr lang="zh-CN" altLang="en-US" sz="800" u="none" strike="noStrike">
                          <a:effectLst/>
                        </a:rPr>
                        <a:t>　</a:t>
                      </a:r>
                      <a:endParaRPr lang="zh-CN" alt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CW_DAMOUNT</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sz="800" u="none" strike="noStrike">
                          <a:effectLst/>
                        </a:rPr>
                        <a:t>NUMBER</a:t>
                      </a:r>
                      <a:endParaRPr lang="en-US" sz="800" b="0" i="0" u="none" strike="noStrike">
                        <a:solidFill>
                          <a:srgbClr val="000000"/>
                        </a:solidFill>
                        <a:effectLst/>
                        <a:latin typeface="宋体"/>
                      </a:endParaRPr>
                    </a:p>
                  </a:txBody>
                  <a:tcPr marL="4310" marR="4310" marT="4310" marB="0" anchor="ctr"/>
                </a:tc>
                <a:tc>
                  <a:txBody>
                    <a:bodyPr/>
                    <a:lstStyle/>
                    <a:p>
                      <a:pPr algn="l" fontAlgn="ctr"/>
                      <a:r>
                        <a:rPr lang="en-US" altLang="zh-CN" sz="800" u="none" strike="noStrike" dirty="0">
                          <a:effectLst/>
                        </a:rPr>
                        <a:t>/*</a:t>
                      </a:r>
                      <a:r>
                        <a:rPr lang="zh-CN" altLang="en-US" sz="800" u="none" strike="noStrike" dirty="0">
                          <a:effectLst/>
                        </a:rPr>
                        <a:t>入账分录贷方金额*</a:t>
                      </a:r>
                      <a:r>
                        <a:rPr lang="en-US" altLang="zh-CN" sz="800" u="none" strike="noStrike" dirty="0">
                          <a:effectLst/>
                        </a:rPr>
                        <a:t>/</a:t>
                      </a:r>
                      <a:endParaRPr lang="en-US" altLang="zh-CN" sz="800" b="0" i="0" u="none" strike="noStrike" dirty="0">
                        <a:solidFill>
                          <a:srgbClr val="000000"/>
                        </a:solidFill>
                        <a:effectLst/>
                        <a:latin typeface="宋体"/>
                      </a:endParaRPr>
                    </a:p>
                  </a:txBody>
                  <a:tcPr marL="4310" marR="4310" marT="4310" marB="0" anchor="ct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4215378227"/>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p:nvSpPr>
        <p:spPr>
          <a:xfrm>
            <a:off x="516850" y="992217"/>
            <a:ext cx="5318346" cy="460375"/>
          </a:xfrm>
          <a:prstGeom prst="rect">
            <a:avLst/>
          </a:prstGeom>
          <a:noFill/>
        </p:spPr>
        <p:txBody>
          <a:bodyPr wrap="square" rtlCol="0">
            <a:spAutoFit/>
          </a:bodyPr>
          <a:lstStyle/>
          <a:p>
            <a:r>
              <a:rPr lang="zh-CN" altLang="en-US" sz="2400" dirty="0" smtClean="0">
                <a:solidFill>
                  <a:srgbClr val="005A9E"/>
                </a:solidFill>
                <a:latin typeface="微软雅黑" panose="020B0503020204020204" charset="-122"/>
                <a:ea typeface="微软雅黑" panose="020B0503020204020204" charset="-122"/>
              </a:rPr>
              <a:t>信息采集：对接中间</a:t>
            </a:r>
            <a:r>
              <a:rPr lang="zh-CN" altLang="en-US" sz="2400" dirty="0">
                <a:solidFill>
                  <a:srgbClr val="005A9E"/>
                </a:solidFill>
                <a:latin typeface="微软雅黑" panose="020B0503020204020204" charset="-122"/>
                <a:ea typeface="微软雅黑" panose="020B0503020204020204" charset="-122"/>
              </a:rPr>
              <a:t>库格式</a:t>
            </a:r>
          </a:p>
        </p:txBody>
      </p:sp>
      <p:sp>
        <p:nvSpPr>
          <p:cNvPr id="22" name="文本框 21"/>
          <p:cNvSpPr txBox="1"/>
          <p:nvPr/>
        </p:nvSpPr>
        <p:spPr>
          <a:xfrm>
            <a:off x="516890" y="1540875"/>
            <a:ext cx="7344816" cy="369332"/>
          </a:xfrm>
          <a:prstGeom prst="rect">
            <a:avLst/>
          </a:prstGeom>
          <a:noFill/>
        </p:spPr>
        <p:txBody>
          <a:bodyPr wrap="square" rtlCol="0">
            <a:spAutoFit/>
          </a:bodyPr>
          <a:lstStyle/>
          <a:p>
            <a:r>
              <a:rPr lang="zh-CN" altLang="en-US" dirty="0" smtClean="0">
                <a:solidFill>
                  <a:schemeClr val="tx1">
                    <a:lumMod val="65000"/>
                    <a:lumOff val="35000"/>
                  </a:schemeClr>
                </a:solidFill>
              </a:rPr>
              <a:t>财务分类关联码对照表：</a:t>
            </a:r>
          </a:p>
        </p:txBody>
      </p:sp>
      <p:sp>
        <p:nvSpPr>
          <p:cNvPr id="5" name="矩形 4"/>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14" name="文本框 21"/>
          <p:cNvSpPr txBox="1"/>
          <p:nvPr/>
        </p:nvSpPr>
        <p:spPr>
          <a:xfrm>
            <a:off x="546084" y="4544372"/>
            <a:ext cx="7344816" cy="369332"/>
          </a:xfrm>
          <a:prstGeom prst="rect">
            <a:avLst/>
          </a:prstGeom>
          <a:noFill/>
        </p:spPr>
        <p:txBody>
          <a:bodyPr wrap="square" rtlCol="0">
            <a:spAutoFit/>
          </a:bodyPr>
          <a:lstStyle/>
          <a:p>
            <a:r>
              <a:rPr lang="zh-CN" altLang="en-US" dirty="0" smtClean="0">
                <a:solidFill>
                  <a:schemeClr val="tx1">
                    <a:lumMod val="65000"/>
                    <a:lumOff val="35000"/>
                  </a:schemeClr>
                </a:solidFill>
              </a:rPr>
              <a:t>折旧方法对照表：</a:t>
            </a:r>
          </a:p>
        </p:txBody>
      </p:sp>
      <p:graphicFrame>
        <p:nvGraphicFramePr>
          <p:cNvPr id="9" name="表格 8"/>
          <p:cNvGraphicFramePr>
            <a:graphicFrameLocks noGrp="1"/>
          </p:cNvGraphicFramePr>
          <p:nvPr>
            <p:extLst/>
          </p:nvPr>
        </p:nvGraphicFramePr>
        <p:xfrm>
          <a:off x="1711880" y="2044556"/>
          <a:ext cx="7480464" cy="2329842"/>
        </p:xfrm>
        <a:graphic>
          <a:graphicData uri="http://schemas.openxmlformats.org/drawingml/2006/table">
            <a:tbl>
              <a:tblPr>
                <a:tableStyleId>{5C22544A-7EE6-4342-B048-85BDC9FD1C3A}</a:tableStyleId>
              </a:tblPr>
              <a:tblGrid>
                <a:gridCol w="492136">
                  <a:extLst>
                    <a:ext uri="{9D8B030D-6E8A-4147-A177-3AD203B41FA5}">
                      <a16:colId xmlns:a16="http://schemas.microsoft.com/office/drawing/2014/main" val="20000"/>
                    </a:ext>
                  </a:extLst>
                </a:gridCol>
                <a:gridCol w="1673262">
                  <a:extLst>
                    <a:ext uri="{9D8B030D-6E8A-4147-A177-3AD203B41FA5}">
                      <a16:colId xmlns:a16="http://schemas.microsoft.com/office/drawing/2014/main" val="20001"/>
                    </a:ext>
                  </a:extLst>
                </a:gridCol>
                <a:gridCol w="1870116">
                  <a:extLst>
                    <a:ext uri="{9D8B030D-6E8A-4147-A177-3AD203B41FA5}">
                      <a16:colId xmlns:a16="http://schemas.microsoft.com/office/drawing/2014/main" val="20002"/>
                    </a:ext>
                  </a:extLst>
                </a:gridCol>
                <a:gridCol w="3444950">
                  <a:extLst>
                    <a:ext uri="{9D8B030D-6E8A-4147-A177-3AD203B41FA5}">
                      <a16:colId xmlns:a16="http://schemas.microsoft.com/office/drawing/2014/main" val="20003"/>
                    </a:ext>
                  </a:extLst>
                </a:gridCol>
              </a:tblGrid>
              <a:tr h="508007">
                <a:tc>
                  <a:txBody>
                    <a:bodyPr/>
                    <a:lstStyle/>
                    <a:p>
                      <a:pPr algn="l" fontAlgn="ctr"/>
                      <a:r>
                        <a:rPr lang="zh-CN" altLang="en-US" sz="2000" u="none" strike="noStrike" dirty="0">
                          <a:effectLst/>
                        </a:rPr>
                        <a:t>*</a:t>
                      </a:r>
                      <a:endParaRPr lang="zh-CN" altLang="en-US" sz="2000" b="0" i="0" u="none" strike="noStrike" dirty="0">
                        <a:solidFill>
                          <a:srgbClr val="000000"/>
                        </a:solidFill>
                        <a:effectLst/>
                        <a:latin typeface="宋体"/>
                      </a:endParaRPr>
                    </a:p>
                  </a:txBody>
                  <a:tcPr marL="9525" marR="9525" marT="9525" marB="0" anchor="ctr"/>
                </a:tc>
                <a:tc>
                  <a:txBody>
                    <a:bodyPr/>
                    <a:lstStyle/>
                    <a:p>
                      <a:pPr algn="l" fontAlgn="ctr"/>
                      <a:r>
                        <a:rPr lang="en-US" sz="1800" u="none" strike="noStrike">
                          <a:effectLst/>
                        </a:rPr>
                        <a:t>ZC_TYPE</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CHAR(40)</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altLang="zh-CN" sz="1800" u="none" strike="noStrike" dirty="0">
                          <a:effectLst/>
                        </a:rPr>
                        <a:t>/*</a:t>
                      </a:r>
                      <a:r>
                        <a:rPr lang="zh-CN" altLang="en-US" sz="1800" u="none" strike="noStrike" dirty="0">
                          <a:effectLst/>
                        </a:rPr>
                        <a:t>财务分类代码*</a:t>
                      </a:r>
                      <a:r>
                        <a:rPr lang="en-US" altLang="zh-CN" sz="1800" u="none" strike="noStrike" dirty="0">
                          <a:effectLst/>
                        </a:rPr>
                        <a:t>/</a:t>
                      </a:r>
                      <a:endParaRPr lang="zh-CN" altLang="en-US" sz="1800" b="0"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508007">
                <a:tc>
                  <a:txBody>
                    <a:bodyPr/>
                    <a:lstStyle/>
                    <a:p>
                      <a:pPr algn="l" fontAlgn="ctr"/>
                      <a:r>
                        <a:rPr lang="zh-CN" altLang="en-US" sz="2400" u="none" strike="noStrike" dirty="0">
                          <a:effectLst/>
                        </a:rPr>
                        <a:t>*</a:t>
                      </a:r>
                      <a:endParaRPr lang="zh-CN" altLang="en-US" sz="2400" b="0" i="0" u="none" strike="noStrike" dirty="0">
                        <a:solidFill>
                          <a:srgbClr val="000000"/>
                        </a:solidFill>
                        <a:effectLst/>
                        <a:latin typeface="宋体"/>
                      </a:endParaRPr>
                    </a:p>
                  </a:txBody>
                  <a:tcPr marL="9525" marR="9525" marT="9525" marB="0" anchor="ctr"/>
                </a:tc>
                <a:tc>
                  <a:txBody>
                    <a:bodyPr/>
                    <a:lstStyle/>
                    <a:p>
                      <a:pPr algn="l" fontAlgn="ctr"/>
                      <a:r>
                        <a:rPr lang="en-US" sz="1800" u="none" strike="noStrike" dirty="0">
                          <a:effectLst/>
                        </a:rPr>
                        <a:t>SZ_CODE</a:t>
                      </a:r>
                      <a:endParaRPr lang="en-US" sz="1800" b="0" i="0" u="none" strike="noStrike" dirty="0">
                        <a:solidFill>
                          <a:srgbClr val="000000"/>
                        </a:solidFill>
                        <a:effectLst/>
                        <a:latin typeface="宋体"/>
                      </a:endParaRPr>
                    </a:p>
                  </a:txBody>
                  <a:tcPr marL="9525" marR="9525" marT="9525" marB="0" anchor="ctr"/>
                </a:tc>
                <a:tc>
                  <a:txBody>
                    <a:bodyPr/>
                    <a:lstStyle/>
                    <a:p>
                      <a:pPr algn="l" fontAlgn="ctr"/>
                      <a:r>
                        <a:rPr lang="en-US" sz="1800" u="none" strike="noStrike" dirty="0">
                          <a:effectLst/>
                        </a:rPr>
                        <a:t>CHAR(10)</a:t>
                      </a:r>
                      <a:endParaRPr lang="en-US" sz="1800" b="0" i="0" u="none" strike="noStrike" dirty="0">
                        <a:solidFill>
                          <a:srgbClr val="000000"/>
                        </a:solidFill>
                        <a:effectLst/>
                        <a:latin typeface="宋体"/>
                      </a:endParaRPr>
                    </a:p>
                  </a:txBody>
                  <a:tcPr marL="9525" marR="9525" marT="9525" marB="0" anchor="ctr"/>
                </a:tc>
                <a:tc>
                  <a:txBody>
                    <a:bodyPr/>
                    <a:lstStyle/>
                    <a:p>
                      <a:pPr algn="l" fontAlgn="ctr"/>
                      <a:r>
                        <a:rPr lang="en-US" altLang="zh-CN" sz="1800" u="none" strike="noStrike" dirty="0">
                          <a:effectLst/>
                        </a:rPr>
                        <a:t>/*</a:t>
                      </a:r>
                      <a:r>
                        <a:rPr lang="zh-CN" altLang="en-US" sz="1800" u="none" strike="noStrike" dirty="0">
                          <a:effectLst/>
                        </a:rPr>
                        <a:t>收支类型代码*</a:t>
                      </a:r>
                      <a:r>
                        <a:rPr lang="en-US" altLang="zh-CN" sz="1800" u="none" strike="noStrike" dirty="0">
                          <a:effectLst/>
                        </a:rPr>
                        <a:t>/</a:t>
                      </a:r>
                      <a:endParaRPr lang="zh-CN" altLang="en-US" sz="1800" b="0"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328457">
                <a:tc>
                  <a:txBody>
                    <a:bodyPr/>
                    <a:lstStyle/>
                    <a:p>
                      <a:pPr algn="l" fontAlgn="ctr"/>
                      <a:r>
                        <a:rPr lang="zh-CN" altLang="en-US" sz="1800" u="none" strike="noStrike">
                          <a:effectLst/>
                        </a:rPr>
                        <a:t>　</a:t>
                      </a:r>
                      <a:endParaRPr lang="zh-CN" alt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YZ_SUBJ</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CHAR(40)</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altLang="zh-CN" sz="1800" u="none" strike="noStrike">
                          <a:effectLst/>
                        </a:rPr>
                        <a:t>/*</a:t>
                      </a:r>
                      <a:r>
                        <a:rPr lang="zh-CN" altLang="en-US" sz="1800" u="none" strike="noStrike">
                          <a:effectLst/>
                        </a:rPr>
                        <a:t>原值科目*</a:t>
                      </a:r>
                      <a:r>
                        <a:rPr lang="en-US" altLang="zh-CN" sz="1800" u="none" strike="noStrike">
                          <a:effectLst/>
                        </a:rPr>
                        <a:t>/</a:t>
                      </a:r>
                      <a:endParaRPr lang="zh-CN" altLang="en-US" sz="18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r h="328457">
                <a:tc>
                  <a:txBody>
                    <a:bodyPr/>
                    <a:lstStyle/>
                    <a:p>
                      <a:pPr algn="l" fontAlgn="ctr"/>
                      <a:r>
                        <a:rPr lang="zh-CN" altLang="en-US" sz="1800" u="none" strike="noStrike">
                          <a:effectLst/>
                        </a:rPr>
                        <a:t>　</a:t>
                      </a:r>
                      <a:endParaRPr lang="zh-CN" alt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ZJ_SUBJ</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CHAR(40)</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altLang="zh-CN" sz="1800" u="none" strike="noStrike">
                          <a:effectLst/>
                        </a:rPr>
                        <a:t>/*</a:t>
                      </a:r>
                      <a:r>
                        <a:rPr lang="zh-CN" altLang="en-US" sz="1800" u="none" strike="noStrike">
                          <a:effectLst/>
                        </a:rPr>
                        <a:t>折旧科目*</a:t>
                      </a:r>
                      <a:r>
                        <a:rPr lang="en-US" altLang="zh-CN" sz="1800" u="none" strike="noStrike">
                          <a:effectLst/>
                        </a:rPr>
                        <a:t>/</a:t>
                      </a:r>
                      <a:endParaRPr lang="zh-CN" altLang="en-US" sz="18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3"/>
                  </a:ext>
                </a:extLst>
              </a:tr>
              <a:tr h="328457">
                <a:tc>
                  <a:txBody>
                    <a:bodyPr/>
                    <a:lstStyle/>
                    <a:p>
                      <a:pPr algn="l" fontAlgn="ctr"/>
                      <a:r>
                        <a:rPr lang="zh-CN" altLang="en-US" sz="1800" u="none" strike="noStrike">
                          <a:effectLst/>
                        </a:rPr>
                        <a:t>　</a:t>
                      </a:r>
                      <a:endParaRPr lang="zh-CN" alt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FY_SUBJ</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CHAR(40)</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altLang="zh-CN" sz="1800" u="none" strike="noStrike">
                          <a:effectLst/>
                        </a:rPr>
                        <a:t>/*</a:t>
                      </a:r>
                      <a:r>
                        <a:rPr lang="zh-CN" altLang="en-US" sz="1800" u="none" strike="noStrike">
                          <a:effectLst/>
                        </a:rPr>
                        <a:t>费用科目*</a:t>
                      </a:r>
                      <a:r>
                        <a:rPr lang="en-US" altLang="zh-CN" sz="1800" u="none" strike="noStrike">
                          <a:effectLst/>
                        </a:rPr>
                        <a:t>/</a:t>
                      </a:r>
                      <a:endParaRPr lang="zh-CN" altLang="en-US" sz="18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4"/>
                  </a:ext>
                </a:extLst>
              </a:tr>
              <a:tr h="328457">
                <a:tc>
                  <a:txBody>
                    <a:bodyPr/>
                    <a:lstStyle/>
                    <a:p>
                      <a:pPr algn="l" fontAlgn="ctr"/>
                      <a:r>
                        <a:rPr lang="zh-CN" altLang="en-US" sz="1800" u="none" strike="noStrike">
                          <a:effectLst/>
                        </a:rPr>
                        <a:t>　</a:t>
                      </a:r>
                      <a:endParaRPr lang="zh-CN" alt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JJ_SUBJ</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sz="1800" u="none" strike="noStrike">
                          <a:effectLst/>
                        </a:rPr>
                        <a:t>CHAR(40)</a:t>
                      </a:r>
                      <a:endParaRPr lang="en-US" sz="1800" b="0" i="0" u="none" strike="noStrike">
                        <a:solidFill>
                          <a:srgbClr val="000000"/>
                        </a:solidFill>
                        <a:effectLst/>
                        <a:latin typeface="宋体"/>
                      </a:endParaRPr>
                    </a:p>
                  </a:txBody>
                  <a:tcPr marL="9525" marR="9525" marT="9525" marB="0" anchor="ctr"/>
                </a:tc>
                <a:tc>
                  <a:txBody>
                    <a:bodyPr/>
                    <a:lstStyle/>
                    <a:p>
                      <a:pPr algn="l" fontAlgn="ctr"/>
                      <a:r>
                        <a:rPr lang="en-US" altLang="zh-CN" sz="1800" u="none" strike="noStrike" dirty="0">
                          <a:effectLst/>
                        </a:rPr>
                        <a:t>/*</a:t>
                      </a:r>
                      <a:r>
                        <a:rPr lang="zh-CN" altLang="en-US" sz="1800" u="none" strike="noStrike" dirty="0">
                          <a:effectLst/>
                        </a:rPr>
                        <a:t>基金科目*</a:t>
                      </a:r>
                      <a:r>
                        <a:rPr lang="en-US" altLang="zh-CN" sz="1800" u="none" strike="noStrike" dirty="0">
                          <a:effectLst/>
                        </a:rPr>
                        <a:t>/</a:t>
                      </a:r>
                      <a:endParaRPr lang="zh-CN" altLang="en-US" sz="1800" b="0"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5"/>
                  </a:ext>
                </a:extLst>
              </a:tr>
            </a:tbl>
          </a:graphicData>
        </a:graphic>
      </p:graphicFrame>
      <p:graphicFrame>
        <p:nvGraphicFramePr>
          <p:cNvPr id="10" name="表格 9"/>
          <p:cNvGraphicFramePr>
            <a:graphicFrameLocks noGrp="1"/>
          </p:cNvGraphicFramePr>
          <p:nvPr>
            <p:extLst/>
          </p:nvPr>
        </p:nvGraphicFramePr>
        <p:xfrm>
          <a:off x="1711880" y="5217106"/>
          <a:ext cx="7624480" cy="504056"/>
        </p:xfrm>
        <a:graphic>
          <a:graphicData uri="http://schemas.openxmlformats.org/drawingml/2006/table">
            <a:tbl>
              <a:tblPr>
                <a:tableStyleId>{5C22544A-7EE6-4342-B048-85BDC9FD1C3A}</a:tableStyleId>
              </a:tblPr>
              <a:tblGrid>
                <a:gridCol w="2151872">
                  <a:extLst>
                    <a:ext uri="{9D8B030D-6E8A-4147-A177-3AD203B41FA5}">
                      <a16:colId xmlns:a16="http://schemas.microsoft.com/office/drawing/2014/main" val="20000"/>
                    </a:ext>
                  </a:extLst>
                </a:gridCol>
                <a:gridCol w="3106390">
                  <a:extLst>
                    <a:ext uri="{9D8B030D-6E8A-4147-A177-3AD203B41FA5}">
                      <a16:colId xmlns:a16="http://schemas.microsoft.com/office/drawing/2014/main" val="20001"/>
                    </a:ext>
                  </a:extLst>
                </a:gridCol>
                <a:gridCol w="2366218">
                  <a:extLst>
                    <a:ext uri="{9D8B030D-6E8A-4147-A177-3AD203B41FA5}">
                      <a16:colId xmlns:a16="http://schemas.microsoft.com/office/drawing/2014/main" val="20002"/>
                    </a:ext>
                  </a:extLst>
                </a:gridCol>
              </a:tblGrid>
              <a:tr h="504056">
                <a:tc>
                  <a:txBody>
                    <a:bodyPr/>
                    <a:lstStyle/>
                    <a:p>
                      <a:pPr algn="l" fontAlgn="ctr"/>
                      <a:r>
                        <a:rPr lang="en-US" sz="1800" u="none" strike="noStrike" dirty="0">
                          <a:effectLst/>
                        </a:rPr>
                        <a:t>ZJ_METHOD</a:t>
                      </a:r>
                      <a:endParaRPr lang="zh-CN" sz="1800" b="0" i="0" u="none" strike="noStrike" dirty="0">
                        <a:solidFill>
                          <a:srgbClr val="000000"/>
                        </a:solidFill>
                        <a:effectLst/>
                        <a:latin typeface="宋体"/>
                      </a:endParaRPr>
                    </a:p>
                  </a:txBody>
                  <a:tcPr marL="9525" marR="9525" marT="9525" marB="0" anchor="ctr"/>
                </a:tc>
                <a:tc>
                  <a:txBody>
                    <a:bodyPr/>
                    <a:lstStyle/>
                    <a:p>
                      <a:pPr algn="l" fontAlgn="ctr"/>
                      <a:r>
                        <a:rPr lang="en-US" sz="1800" u="none" strike="noStrike">
                          <a:effectLst/>
                        </a:rPr>
                        <a:t>CHAR(40)</a:t>
                      </a:r>
                      <a:endParaRPr lang="zh-CN" sz="1800" b="0" i="0" u="none" strike="noStrike">
                        <a:solidFill>
                          <a:srgbClr val="000000"/>
                        </a:solidFill>
                        <a:effectLst/>
                        <a:latin typeface="宋体"/>
                      </a:endParaRPr>
                    </a:p>
                  </a:txBody>
                  <a:tcPr marL="9525" marR="9525" marT="9525" marB="0" anchor="ctr"/>
                </a:tc>
                <a:tc>
                  <a:txBody>
                    <a:bodyPr/>
                    <a:lstStyle/>
                    <a:p>
                      <a:pPr algn="l" fontAlgn="ctr"/>
                      <a:r>
                        <a:rPr lang="en-US" altLang="zh-CN" sz="1800" u="none" strike="noStrike" dirty="0" smtClean="0">
                          <a:effectLst/>
                        </a:rPr>
                        <a:t>/*</a:t>
                      </a:r>
                      <a:r>
                        <a:rPr lang="zh-CN" sz="1800" u="none" strike="noStrike" dirty="0" smtClean="0">
                          <a:effectLst/>
                        </a:rPr>
                        <a:t>折旧方法</a:t>
                      </a:r>
                      <a:r>
                        <a:rPr lang="en-US" altLang="zh-CN" sz="1800" u="none" strike="noStrike" dirty="0" smtClean="0">
                          <a:effectLst/>
                        </a:rPr>
                        <a:t>*/</a:t>
                      </a:r>
                      <a:endParaRPr lang="zh-CN" sz="1800" b="0"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73126783"/>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fy 透明"/>
          <p:cNvPicPr>
            <a:picLocks noChangeAspect="1"/>
          </p:cNvPicPr>
          <p:nvPr/>
        </p:nvPicPr>
        <p:blipFill>
          <a:blip r:embed="rId2" cstate="print"/>
          <a:stretch>
            <a:fillRect/>
          </a:stretch>
        </p:blipFill>
        <p:spPr>
          <a:xfrm>
            <a:off x="11541125" y="-635"/>
            <a:ext cx="656207" cy="648005"/>
          </a:xfrm>
          <a:prstGeom prst="rect">
            <a:avLst/>
          </a:prstGeom>
        </p:spPr>
      </p:pic>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623392" y="1318075"/>
            <a:ext cx="3168352" cy="368300"/>
          </a:xfrm>
          <a:prstGeom prst="rect">
            <a:avLst/>
          </a:prstGeom>
          <a:noFill/>
        </p:spPr>
        <p:txBody>
          <a:bodyPr wrap="square" rtlCol="0">
            <a:spAutoFit/>
          </a:bodyPr>
          <a:lstStyle/>
          <a:p>
            <a:r>
              <a:rPr lang="zh-CN" altLang="en-US" dirty="0" smtClean="0">
                <a:solidFill>
                  <a:schemeClr val="tx1">
                    <a:lumMod val="65000"/>
                    <a:lumOff val="35000"/>
                  </a:schemeClr>
                </a:solidFill>
              </a:rPr>
              <a:t>折旧信息表</a:t>
            </a:r>
          </a:p>
        </p:txBody>
      </p:sp>
      <p:sp>
        <p:nvSpPr>
          <p:cNvPr id="5" name="矩形 4"/>
          <p:cNvSpPr/>
          <p:nvPr/>
        </p:nvSpPr>
        <p:spPr>
          <a:xfrm>
            <a:off x="6214473" y="1295930"/>
            <a:ext cx="1490721" cy="368300"/>
          </a:xfrm>
          <a:prstGeom prst="rect">
            <a:avLst/>
          </a:prstGeom>
        </p:spPr>
        <p:txBody>
          <a:bodyPr wrap="square">
            <a:spAutoFit/>
          </a:bodyPr>
          <a:lstStyle/>
          <a:p>
            <a:r>
              <a:rPr lang="zh-CN" altLang="en-US" dirty="0" smtClean="0">
                <a:solidFill>
                  <a:schemeClr val="tx1">
                    <a:lumMod val="65000"/>
                    <a:lumOff val="35000"/>
                  </a:schemeClr>
                </a:solidFill>
              </a:rPr>
              <a:t>摊销信息表</a:t>
            </a:r>
          </a:p>
        </p:txBody>
      </p:sp>
      <p:sp>
        <p:nvSpPr>
          <p:cNvPr id="8" name="矩形 7"/>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
        <p:nvSpPr>
          <p:cNvPr id="9" name="TextBox 3"/>
          <p:cNvSpPr txBox="1"/>
          <p:nvPr/>
        </p:nvSpPr>
        <p:spPr>
          <a:xfrm>
            <a:off x="516850" y="835372"/>
            <a:ext cx="5318346" cy="460375"/>
          </a:xfrm>
          <a:prstGeom prst="rect">
            <a:avLst/>
          </a:prstGeom>
          <a:noFill/>
        </p:spPr>
        <p:txBody>
          <a:bodyPr wrap="square" rtlCol="0">
            <a:spAutoFit/>
          </a:bodyPr>
          <a:lstStyle/>
          <a:p>
            <a:r>
              <a:rPr lang="zh-CN" altLang="en-US" sz="2400" dirty="0" smtClean="0">
                <a:solidFill>
                  <a:srgbClr val="005A9E"/>
                </a:solidFill>
                <a:latin typeface="微软雅黑" panose="020B0503020204020204" charset="-122"/>
                <a:ea typeface="微软雅黑" panose="020B0503020204020204" charset="-122"/>
              </a:rPr>
              <a:t>信息采集：对接中间</a:t>
            </a:r>
            <a:r>
              <a:rPr lang="zh-CN" altLang="en-US" sz="2400" dirty="0">
                <a:solidFill>
                  <a:srgbClr val="005A9E"/>
                </a:solidFill>
                <a:latin typeface="微软雅黑" panose="020B0503020204020204" charset="-122"/>
                <a:ea typeface="微软雅黑" panose="020B0503020204020204" charset="-122"/>
              </a:rPr>
              <a:t>库格式</a:t>
            </a:r>
          </a:p>
        </p:txBody>
      </p:sp>
      <p:graphicFrame>
        <p:nvGraphicFramePr>
          <p:cNvPr id="3" name="表格 2"/>
          <p:cNvGraphicFramePr>
            <a:graphicFrameLocks noGrp="1"/>
          </p:cNvGraphicFramePr>
          <p:nvPr>
            <p:extLst/>
          </p:nvPr>
        </p:nvGraphicFramePr>
        <p:xfrm>
          <a:off x="631506" y="1643508"/>
          <a:ext cx="4816421" cy="4920689"/>
        </p:xfrm>
        <a:graphic>
          <a:graphicData uri="http://schemas.openxmlformats.org/drawingml/2006/table">
            <a:tbl>
              <a:tblPr>
                <a:tableStyleId>{5C22544A-7EE6-4342-B048-85BDC9FD1C3A}</a:tableStyleId>
              </a:tblPr>
              <a:tblGrid>
                <a:gridCol w="389411">
                  <a:extLst>
                    <a:ext uri="{9D8B030D-6E8A-4147-A177-3AD203B41FA5}">
                      <a16:colId xmlns:a16="http://schemas.microsoft.com/office/drawing/2014/main" val="20000"/>
                    </a:ext>
                  </a:extLst>
                </a:gridCol>
                <a:gridCol w="1475670">
                  <a:extLst>
                    <a:ext uri="{9D8B030D-6E8A-4147-A177-3AD203B41FA5}">
                      <a16:colId xmlns:a16="http://schemas.microsoft.com/office/drawing/2014/main" val="20001"/>
                    </a:ext>
                  </a:extLst>
                </a:gridCol>
                <a:gridCol w="1475670">
                  <a:extLst>
                    <a:ext uri="{9D8B030D-6E8A-4147-A177-3AD203B41FA5}">
                      <a16:colId xmlns:a16="http://schemas.microsoft.com/office/drawing/2014/main" val="20002"/>
                    </a:ext>
                  </a:extLst>
                </a:gridCol>
                <a:gridCol w="1475670">
                  <a:extLst>
                    <a:ext uri="{9D8B030D-6E8A-4147-A177-3AD203B41FA5}">
                      <a16:colId xmlns:a16="http://schemas.microsoft.com/office/drawing/2014/main" val="20003"/>
                    </a:ext>
                  </a:extLst>
                </a:gridCol>
              </a:tblGrid>
              <a:tr h="285004">
                <a:tc>
                  <a:txBody>
                    <a:bodyPr/>
                    <a:lstStyle/>
                    <a:p>
                      <a:pPr algn="just" fontAlgn="ctr"/>
                      <a:r>
                        <a:rPr lang="zh-CN" altLang="en-US" sz="1400" u="none" strike="noStrike" dirty="0">
                          <a:effectLst/>
                        </a:rPr>
                        <a:t>　</a:t>
                      </a:r>
                      <a:endParaRPr lang="zh-CN" altLang="en-US" sz="1400" b="0" i="0" u="none" strike="noStrike" dirty="0">
                        <a:solidFill>
                          <a:srgbClr val="000000"/>
                        </a:solidFill>
                        <a:effectLst/>
                        <a:latin typeface="Calibri"/>
                      </a:endParaRPr>
                    </a:p>
                  </a:txBody>
                  <a:tcPr marL="6715" marR="6715" marT="6715" marB="0" anchor="ctr"/>
                </a:tc>
                <a:tc>
                  <a:txBody>
                    <a:bodyPr/>
                    <a:lstStyle/>
                    <a:p>
                      <a:pPr algn="just" fontAlgn="ctr"/>
                      <a:r>
                        <a:rPr lang="en-US" sz="1400" u="none" strike="noStrike">
                          <a:effectLst/>
                        </a:rPr>
                        <a:t>YEAR</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NUMBER</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折旧年份*</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0"/>
                  </a:ext>
                </a:extLst>
              </a:tr>
              <a:tr h="285004">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MONTH</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NUMBER</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折旧月份*</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1"/>
                  </a:ext>
                </a:extLst>
              </a:tr>
              <a:tr h="653948">
                <a:tc>
                  <a:txBody>
                    <a:bodyPr/>
                    <a:lstStyle/>
                    <a:p>
                      <a:pPr algn="just" fontAlgn="ctr"/>
                      <a:r>
                        <a:rPr lang="zh-CN" altLang="en-US" sz="1400" u="none" strike="noStrike" dirty="0">
                          <a:effectLst/>
                        </a:rPr>
                        <a:t>*</a:t>
                      </a:r>
                      <a:endParaRPr lang="zh-CN" altLang="en-US" sz="1400" b="0" i="0" u="none" strike="noStrike" dirty="0">
                        <a:solidFill>
                          <a:srgbClr val="000000"/>
                        </a:solidFill>
                        <a:effectLst/>
                        <a:latin typeface="Calibri"/>
                      </a:endParaRPr>
                    </a:p>
                  </a:txBody>
                  <a:tcPr marL="6715" marR="6715" marT="6715" marB="0" anchor="ctr"/>
                </a:tc>
                <a:tc>
                  <a:txBody>
                    <a:bodyPr/>
                    <a:lstStyle/>
                    <a:p>
                      <a:pPr algn="just" fontAlgn="ctr"/>
                      <a:r>
                        <a:rPr lang="en-US" sz="1400" u="none" strike="noStrike">
                          <a:effectLst/>
                        </a:rPr>
                        <a:t>ZC_TYPE</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CHAR(40)</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财务分类代码</a:t>
                      </a:r>
                      <a:r>
                        <a:rPr lang="en-US" altLang="zh-CN" sz="1400" u="none" strike="noStrike">
                          <a:effectLst/>
                        </a:rPr>
                        <a:t>(ZC_TYPE.CODE)*/</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2"/>
                  </a:ext>
                </a:extLst>
              </a:tr>
              <a:tr h="285004">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ZC_CODE</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CHAR(20)</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资产分类*</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3"/>
                  </a:ext>
                </a:extLst>
              </a:tr>
              <a:tr h="285004">
                <a:tc>
                  <a:txBody>
                    <a:bodyPr/>
                    <a:lstStyle/>
                    <a:p>
                      <a:pPr algn="just" fontAlgn="ctr"/>
                      <a:r>
                        <a:rPr lang="zh-CN" altLang="en-US" sz="1400" u="none" strike="noStrike">
                          <a:effectLst/>
                        </a:rPr>
                        <a:t>*</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UNI_PRJ_CODE</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dirty="0">
                          <a:effectLst/>
                        </a:rPr>
                        <a:t>CHAR(40)</a:t>
                      </a:r>
                      <a:endParaRPr lang="en-US" sz="1400" b="0" i="0" u="none" strike="noStrike" dirty="0">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折旧项目*</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4"/>
                  </a:ext>
                </a:extLst>
              </a:tr>
              <a:tr h="285004">
                <a:tc>
                  <a:txBody>
                    <a:bodyPr/>
                    <a:lstStyle/>
                    <a:p>
                      <a:pPr algn="just" fontAlgn="ctr"/>
                      <a:r>
                        <a:rPr lang="zh-CN" altLang="en-US" sz="1400" u="none" strike="noStrike">
                          <a:effectLst/>
                        </a:rPr>
                        <a:t>*</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ZC_CODE</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dirty="0">
                          <a:effectLst/>
                        </a:rPr>
                        <a:t>CHAR(20)</a:t>
                      </a:r>
                      <a:endParaRPr lang="en-US" sz="1400" b="0" i="0" u="none" strike="noStrike" dirty="0">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资产编号*</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5"/>
                  </a:ext>
                </a:extLst>
              </a:tr>
              <a:tr h="285004">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ZC_NAME</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dirty="0">
                          <a:effectLst/>
                        </a:rPr>
                        <a:t>VARCHAR2(60)</a:t>
                      </a:r>
                      <a:endParaRPr lang="en-US" sz="1400" b="0" i="0" u="none" strike="noStrike" dirty="0">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类别名称*</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6"/>
                  </a:ext>
                </a:extLst>
              </a:tr>
              <a:tr h="285004">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NUM</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dirty="0">
                          <a:effectLst/>
                        </a:rPr>
                        <a:t>NUMBER</a:t>
                      </a:r>
                      <a:endParaRPr lang="en-US" sz="1400" b="0" i="0" u="none" strike="noStrike" dirty="0">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折旧条数*</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7"/>
                  </a:ext>
                </a:extLst>
              </a:tr>
              <a:tr h="285004">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AMOUNT</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NUMBER</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折旧金额*</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8"/>
                  </a:ext>
                </a:extLst>
              </a:tr>
              <a:tr h="840763">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STATUS</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NUMBER</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入账状态</a:t>
                      </a:r>
                      <a:r>
                        <a:rPr lang="en-US" altLang="zh-CN" sz="1400" u="none" strike="noStrike">
                          <a:effectLst/>
                        </a:rPr>
                        <a:t>(10-</a:t>
                      </a:r>
                      <a:r>
                        <a:rPr lang="zh-CN" altLang="en-US" sz="1400" u="none" strike="noStrike">
                          <a:effectLst/>
                        </a:rPr>
                        <a:t>未入账</a:t>
                      </a:r>
                      <a:r>
                        <a:rPr lang="en-US" altLang="zh-CN" sz="1400" u="none" strike="noStrike">
                          <a:effectLst/>
                        </a:rPr>
                        <a:t>;20-</a:t>
                      </a:r>
                      <a:r>
                        <a:rPr lang="zh-CN" altLang="en-US" sz="1400" u="none" strike="noStrike">
                          <a:effectLst/>
                        </a:rPr>
                        <a:t>已入账</a:t>
                      </a:r>
                      <a:r>
                        <a:rPr lang="en-US" altLang="zh-CN" sz="1400" u="none" strike="noStrike">
                          <a:effectLst/>
                        </a:rPr>
                        <a:t>;30-</a:t>
                      </a:r>
                      <a:r>
                        <a:rPr lang="zh-CN" altLang="en-US" sz="1400" u="none" strike="noStrike">
                          <a:effectLst/>
                        </a:rPr>
                        <a:t>已复核</a:t>
                      </a:r>
                      <a:r>
                        <a:rPr lang="en-US" altLang="zh-CN" sz="1400" u="none" strike="noStrike">
                          <a:effectLst/>
                        </a:rPr>
                        <a:t>)*/</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09"/>
                  </a:ext>
                </a:extLst>
              </a:tr>
              <a:tr h="712511">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SMARK</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CHAR(20)</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a:effectLst/>
                        </a:rPr>
                        <a:t>/*</a:t>
                      </a:r>
                      <a:r>
                        <a:rPr lang="zh-CN" altLang="en-US" sz="1400" u="none" strike="noStrike">
                          <a:effectLst/>
                        </a:rPr>
                        <a:t>入账凭证号</a:t>
                      </a:r>
                      <a:r>
                        <a:rPr lang="en-US" altLang="zh-CN" sz="1400" u="none" strike="noStrike">
                          <a:effectLst/>
                        </a:rPr>
                        <a:t>,</a:t>
                      </a:r>
                      <a:r>
                        <a:rPr lang="zh-CN" altLang="en-US" sz="1400" u="none" strike="noStrike">
                          <a:effectLst/>
                        </a:rPr>
                        <a:t>分录号</a:t>
                      </a:r>
                      <a:r>
                        <a:rPr lang="en-US" altLang="zh-CN" sz="1400" u="none" strike="noStrike">
                          <a:effectLst/>
                        </a:rPr>
                        <a:t>(</a:t>
                      </a:r>
                      <a:r>
                        <a:rPr lang="zh-CN" altLang="en-US" sz="1400" u="none" strike="noStrike">
                          <a:effectLst/>
                        </a:rPr>
                        <a:t>如：</a:t>
                      </a:r>
                      <a:r>
                        <a:rPr lang="en-US" altLang="zh-CN" sz="1400" u="none" strike="noStrike">
                          <a:effectLst/>
                        </a:rPr>
                        <a:t>201711P  1234 3)</a:t>
                      </a:r>
                      <a:endParaRPr lang="zh-CN" altLang="en-US" sz="1400" b="0" i="0" u="none" strike="noStrike">
                        <a:solidFill>
                          <a:srgbClr val="000000"/>
                        </a:solidFill>
                        <a:effectLst/>
                        <a:latin typeface="Calibri"/>
                      </a:endParaRPr>
                    </a:p>
                  </a:txBody>
                  <a:tcPr marL="6715" marR="6715" marT="6715" marB="0" anchor="ctr"/>
                </a:tc>
                <a:extLst>
                  <a:ext uri="{0D108BD9-81ED-4DB2-BD59-A6C34878D82A}">
                    <a16:rowId xmlns:a16="http://schemas.microsoft.com/office/drawing/2014/main" val="10010"/>
                  </a:ext>
                </a:extLst>
              </a:tr>
              <a:tr h="413257">
                <a:tc>
                  <a:txBody>
                    <a:bodyPr/>
                    <a:lstStyle/>
                    <a:p>
                      <a:pPr algn="just" fontAlgn="ctr"/>
                      <a:r>
                        <a:rPr lang="zh-CN" altLang="en-US" sz="1400" u="none" strike="noStrike">
                          <a:effectLst/>
                        </a:rPr>
                        <a:t>　</a:t>
                      </a:r>
                      <a:endParaRPr lang="zh-CN" alt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CW_JAMOUNT</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sz="1400" u="none" strike="noStrike">
                          <a:effectLst/>
                        </a:rPr>
                        <a:t>NUMBER</a:t>
                      </a:r>
                      <a:endParaRPr lang="en-US" sz="1400" b="0" i="0" u="none" strike="noStrike">
                        <a:solidFill>
                          <a:srgbClr val="000000"/>
                        </a:solidFill>
                        <a:effectLst/>
                        <a:latin typeface="Calibri"/>
                      </a:endParaRPr>
                    </a:p>
                  </a:txBody>
                  <a:tcPr marL="6715" marR="6715" marT="6715" marB="0" anchor="ctr"/>
                </a:tc>
                <a:tc>
                  <a:txBody>
                    <a:bodyPr/>
                    <a:lstStyle/>
                    <a:p>
                      <a:pPr algn="just" fontAlgn="ctr"/>
                      <a:r>
                        <a:rPr lang="en-US" altLang="zh-CN" sz="1400" u="none" strike="noStrike" dirty="0">
                          <a:effectLst/>
                        </a:rPr>
                        <a:t>/*</a:t>
                      </a:r>
                      <a:r>
                        <a:rPr lang="zh-CN" altLang="en-US" sz="1400" u="none" strike="noStrike" dirty="0">
                          <a:effectLst/>
                        </a:rPr>
                        <a:t>入账分录借方金额*</a:t>
                      </a:r>
                      <a:r>
                        <a:rPr lang="en-US" altLang="zh-CN" sz="1400" u="none" strike="noStrike" dirty="0">
                          <a:effectLst/>
                        </a:rPr>
                        <a:t>/</a:t>
                      </a:r>
                      <a:endParaRPr lang="zh-CN" altLang="en-US" sz="1400" b="0" i="0" u="none" strike="noStrike" dirty="0">
                        <a:solidFill>
                          <a:srgbClr val="000000"/>
                        </a:solidFill>
                        <a:effectLst/>
                        <a:latin typeface="Calibri"/>
                      </a:endParaRPr>
                    </a:p>
                  </a:txBody>
                  <a:tcPr marL="6715" marR="6715" marT="6715" marB="0" anchor="ctr"/>
                </a:tc>
                <a:extLst>
                  <a:ext uri="{0D108BD9-81ED-4DB2-BD59-A6C34878D82A}">
                    <a16:rowId xmlns:a16="http://schemas.microsoft.com/office/drawing/2014/main" val="10011"/>
                  </a:ext>
                </a:extLst>
              </a:tr>
            </a:tbl>
          </a:graphicData>
        </a:graphic>
      </p:graphicFrame>
      <p:graphicFrame>
        <p:nvGraphicFramePr>
          <p:cNvPr id="10" name="表格 9"/>
          <p:cNvGraphicFramePr>
            <a:graphicFrameLocks noGrp="1"/>
          </p:cNvGraphicFramePr>
          <p:nvPr>
            <p:extLst/>
          </p:nvPr>
        </p:nvGraphicFramePr>
        <p:xfrm>
          <a:off x="6249564" y="1686375"/>
          <a:ext cx="5679083" cy="3954780"/>
        </p:xfrm>
        <a:graphic>
          <a:graphicData uri="http://schemas.openxmlformats.org/drawingml/2006/table">
            <a:tbl>
              <a:tblPr>
                <a:tableStyleId>{5C22544A-7EE6-4342-B048-85BDC9FD1C3A}</a:tableStyleId>
              </a:tblPr>
              <a:tblGrid>
                <a:gridCol w="280218">
                  <a:extLst>
                    <a:ext uri="{9D8B030D-6E8A-4147-A177-3AD203B41FA5}">
                      <a16:colId xmlns:a16="http://schemas.microsoft.com/office/drawing/2014/main" val="20000"/>
                    </a:ext>
                  </a:extLst>
                </a:gridCol>
                <a:gridCol w="952741">
                  <a:extLst>
                    <a:ext uri="{9D8B030D-6E8A-4147-A177-3AD203B41FA5}">
                      <a16:colId xmlns:a16="http://schemas.microsoft.com/office/drawing/2014/main" val="20001"/>
                    </a:ext>
                  </a:extLst>
                </a:gridCol>
                <a:gridCol w="1205765">
                  <a:extLst>
                    <a:ext uri="{9D8B030D-6E8A-4147-A177-3AD203B41FA5}">
                      <a16:colId xmlns:a16="http://schemas.microsoft.com/office/drawing/2014/main" val="20002"/>
                    </a:ext>
                  </a:extLst>
                </a:gridCol>
                <a:gridCol w="3240359">
                  <a:extLst>
                    <a:ext uri="{9D8B030D-6E8A-4147-A177-3AD203B41FA5}">
                      <a16:colId xmlns:a16="http://schemas.microsoft.com/office/drawing/2014/main" val="20003"/>
                    </a:ext>
                  </a:extLst>
                </a:gridCol>
              </a:tblGrid>
              <a:tr h="18097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YEAR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摊销年份*</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18097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MONTH</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摊销月份*</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180975">
                <a:tc>
                  <a:txBody>
                    <a:bodyPr/>
                    <a:lstStyle/>
                    <a:p>
                      <a:pPr algn="just" fontAlgn="ctr"/>
                      <a:r>
                        <a:rPr lang="zh-CN" altLang="en-US" sz="1400" u="none" strike="noStrike">
                          <a:effectLst/>
                        </a:rPr>
                        <a:t>*</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ZC_TYPE</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CHAR(40)</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财务分类代码</a:t>
                      </a:r>
                      <a:r>
                        <a:rPr lang="en-US" altLang="zh-CN" sz="1400" u="none" strike="noStrike">
                          <a:effectLst/>
                        </a:rPr>
                        <a:t>(ZC_TYPE.CODE)*/</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r h="352425">
                <a:tc>
                  <a:txBody>
                    <a:bodyPr/>
                    <a:lstStyle/>
                    <a:p>
                      <a:pPr algn="just" fontAlgn="ctr"/>
                      <a:r>
                        <a:rPr lang="zh-CN" altLang="en-US" sz="1400" u="none" strike="noStrike">
                          <a:effectLst/>
                        </a:rPr>
                        <a:t>*</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UNI_PRJ_CODE</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dirty="0">
                          <a:effectLst/>
                        </a:rPr>
                        <a:t>CHAR(40)</a:t>
                      </a:r>
                      <a:endParaRPr lang="en-US" sz="1400" b="0" i="0" u="none" strike="noStrike" dirty="0">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摊销项目*</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3"/>
                  </a:ext>
                </a:extLst>
              </a:tr>
              <a:tr h="200025">
                <a:tc>
                  <a:txBody>
                    <a:bodyPr/>
                    <a:lstStyle/>
                    <a:p>
                      <a:pPr algn="just" fontAlgn="ctr"/>
                      <a:r>
                        <a:rPr lang="zh-CN" altLang="en-US" sz="1400" u="none" strike="noStrike">
                          <a:effectLst/>
                        </a:rPr>
                        <a:t>*</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ZC_CODE</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CHAR(20)</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资产编号*</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4"/>
                  </a:ext>
                </a:extLst>
              </a:tr>
              <a:tr h="35242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ZC_NAME</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VARCHAR2(60)</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类别</a:t>
                      </a:r>
                      <a:r>
                        <a:rPr lang="en-US" altLang="zh-CN" sz="1400" u="none" strike="noStrike">
                          <a:effectLst/>
                        </a:rPr>
                        <a:t>(</a:t>
                      </a:r>
                      <a:r>
                        <a:rPr lang="zh-CN" altLang="en-US" sz="1400" u="none" strike="noStrike">
                          <a:effectLst/>
                        </a:rPr>
                        <a:t>如：无形资产</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5"/>
                  </a:ext>
                </a:extLst>
              </a:tr>
              <a:tr h="18097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摊销条数*</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6"/>
                  </a:ext>
                </a:extLst>
              </a:tr>
              <a:tr h="18097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AMOUNT</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摊销金额*</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7"/>
                  </a:ext>
                </a:extLst>
              </a:tr>
              <a:tr h="35242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STATUS</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入账状态</a:t>
                      </a:r>
                      <a:r>
                        <a:rPr lang="en-US" altLang="zh-CN" sz="1400" u="none" strike="noStrike">
                          <a:effectLst/>
                        </a:rPr>
                        <a:t>(10-</a:t>
                      </a:r>
                      <a:r>
                        <a:rPr lang="zh-CN" altLang="en-US" sz="1400" u="none" strike="noStrike">
                          <a:effectLst/>
                        </a:rPr>
                        <a:t>未入账</a:t>
                      </a:r>
                      <a:r>
                        <a:rPr lang="en-US" altLang="zh-CN" sz="1400" u="none" strike="noStrike">
                          <a:effectLst/>
                        </a:rPr>
                        <a:t>;20-</a:t>
                      </a:r>
                      <a:r>
                        <a:rPr lang="zh-CN" altLang="en-US" sz="1400" u="none" strike="noStrike">
                          <a:effectLst/>
                        </a:rPr>
                        <a:t>已入账</a:t>
                      </a:r>
                      <a:r>
                        <a:rPr lang="en-US" altLang="zh-CN" sz="1400" u="none" strike="noStrike">
                          <a:effectLst/>
                        </a:rPr>
                        <a:t>;30-</a:t>
                      </a:r>
                      <a:r>
                        <a:rPr lang="zh-CN" altLang="en-US" sz="1400" u="none" strike="noStrike">
                          <a:effectLst/>
                        </a:rPr>
                        <a:t>已复核</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8"/>
                  </a:ext>
                </a:extLst>
              </a:tr>
              <a:tr h="35242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SMARK</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CHAR(20)</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入账凭证号 分录号</a:t>
                      </a:r>
                      <a:r>
                        <a:rPr lang="en-US" altLang="zh-CN" sz="1400" u="none" strike="noStrike">
                          <a:effectLst/>
                        </a:rPr>
                        <a:t>(</a:t>
                      </a:r>
                      <a:r>
                        <a:rPr lang="zh-CN" altLang="en-US" sz="1400" u="none" strike="noStrike">
                          <a:effectLst/>
                        </a:rPr>
                        <a:t>如：</a:t>
                      </a:r>
                      <a:r>
                        <a:rPr lang="en-US" altLang="zh-CN" sz="1400" u="none" strike="noStrike">
                          <a:effectLst/>
                        </a:rPr>
                        <a:t>201711P  1234 3)*/</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9"/>
                  </a:ext>
                </a:extLst>
              </a:tr>
              <a:tr h="35242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CW_JAMOUNT</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a:effectLst/>
                        </a:rPr>
                        <a:t>/*</a:t>
                      </a:r>
                      <a:r>
                        <a:rPr lang="zh-CN" altLang="en-US" sz="1400" u="none" strike="noStrike">
                          <a:effectLst/>
                        </a:rPr>
                        <a:t>入账分录借方金额*</a:t>
                      </a:r>
                      <a:r>
                        <a:rPr lang="en-US" altLang="zh-CN" sz="1400" u="none" strike="noStrike">
                          <a:effectLst/>
                        </a:rPr>
                        <a:t>/</a:t>
                      </a:r>
                      <a:endParaRPr lang="zh-CN" altLang="en-US" sz="1400" b="0"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10"/>
                  </a:ext>
                </a:extLst>
              </a:tr>
              <a:tr h="352425">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CW_DAMOUNT</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sz="1400" u="none" strike="noStrike">
                          <a:effectLst/>
                        </a:rPr>
                        <a:t>NUMBER</a:t>
                      </a:r>
                      <a:endParaRPr lang="en-US" sz="1400" b="0" i="0" u="none" strike="noStrike">
                        <a:solidFill>
                          <a:srgbClr val="000000"/>
                        </a:solidFill>
                        <a:effectLst/>
                        <a:latin typeface="宋体"/>
                      </a:endParaRPr>
                    </a:p>
                  </a:txBody>
                  <a:tcPr marL="9525" marR="9525" marT="9525" marB="0" anchor="ctr"/>
                </a:tc>
                <a:tc>
                  <a:txBody>
                    <a:bodyPr/>
                    <a:lstStyle/>
                    <a:p>
                      <a:pPr algn="just" fontAlgn="ctr"/>
                      <a:r>
                        <a:rPr lang="en-US" altLang="zh-CN" sz="1400" u="none" strike="noStrike" dirty="0">
                          <a:effectLst/>
                        </a:rPr>
                        <a:t>/*</a:t>
                      </a:r>
                      <a:r>
                        <a:rPr lang="zh-CN" altLang="en-US" sz="1400" u="none" strike="noStrike" dirty="0">
                          <a:effectLst/>
                        </a:rPr>
                        <a:t>入账分录贷方金额*</a:t>
                      </a:r>
                      <a:r>
                        <a:rPr lang="en-US" altLang="zh-CN" sz="1400" u="none" strike="noStrike" dirty="0">
                          <a:effectLst/>
                        </a:rPr>
                        <a:t>/</a:t>
                      </a:r>
                      <a:endParaRPr lang="zh-CN" altLang="en-US" sz="1400" b="0"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11"/>
                  </a:ext>
                </a:extLst>
              </a:tr>
            </a:tbl>
          </a:graphicData>
        </a:graphic>
      </p:graphicFrame>
      <p:sp>
        <p:nvSpPr>
          <p:cNvPr id="15" name="TextBox 14"/>
          <p:cNvSpPr txBox="1"/>
          <p:nvPr/>
        </p:nvSpPr>
        <p:spPr>
          <a:xfrm>
            <a:off x="6384031" y="5673196"/>
            <a:ext cx="5157093" cy="923330"/>
          </a:xfrm>
          <a:prstGeom prst="rect">
            <a:avLst/>
          </a:prstGeom>
          <a:noFill/>
        </p:spPr>
        <p:txBody>
          <a:bodyPr wrap="square" rtlCol="0">
            <a:spAutoFit/>
          </a:bodyPr>
          <a:lstStyle/>
          <a:p>
            <a:r>
              <a:rPr lang="zh-CN" altLang="en-US" dirty="0" smtClean="0"/>
              <a:t>按需求确定必填字段：</a:t>
            </a:r>
            <a:endParaRPr lang="en-US" altLang="zh-CN" dirty="0" smtClean="0"/>
          </a:p>
          <a:p>
            <a:r>
              <a:rPr lang="zh-CN" altLang="en-US" dirty="0" smtClean="0"/>
              <a:t>财务记账到归集项目，则传递</a:t>
            </a:r>
            <a:r>
              <a:rPr lang="en-US" altLang="zh-CN" dirty="0" smtClean="0"/>
              <a:t>ZC_TYPE</a:t>
            </a:r>
            <a:r>
              <a:rPr lang="zh-CN" altLang="en-US" dirty="0" smtClean="0"/>
              <a:t>、折旧项目</a:t>
            </a:r>
            <a:endParaRPr lang="zh-CN" altLang="en-US" dirty="0"/>
          </a:p>
        </p:txBody>
      </p:sp>
    </p:spTree>
    <p:extLst>
      <p:ext uri="{BB962C8B-B14F-4D97-AF65-F5344CB8AC3E}">
        <p14:creationId xmlns:p14="http://schemas.microsoft.com/office/powerpoint/2010/main" val="238124157"/>
      </p:ext>
    </p:extLst>
  </p:cSld>
  <p:clrMapOvr>
    <a:masterClrMapping/>
  </p:clrMapOvr>
  <mc:AlternateContent xmlns:mc="http://schemas.openxmlformats.org/markup-compatibility/2006" xmlns:p14="http://schemas.microsoft.com/office/powerpoint/2010/main">
    <mc:Choice Requires="p14">
      <p:transition spd="slow" p14:dur="1100">
        <p14:prism/>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140970"/>
            <a:ext cx="516890" cy="516890"/>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9845" y="647065"/>
            <a:ext cx="12221845"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17" descr="fy 透明"/>
          <p:cNvPicPr>
            <a:picLocks noChangeAspect="1"/>
          </p:cNvPicPr>
          <p:nvPr/>
        </p:nvPicPr>
        <p:blipFill>
          <a:blip r:embed="rId3" cstate="print"/>
          <a:stretch>
            <a:fillRect/>
          </a:stretch>
        </p:blipFill>
        <p:spPr>
          <a:xfrm>
            <a:off x="11541125" y="-635"/>
            <a:ext cx="656207" cy="648005"/>
          </a:xfrm>
          <a:prstGeom prst="rect">
            <a:avLst/>
          </a:prstGeom>
        </p:spPr>
      </p:pic>
      <p:sp>
        <p:nvSpPr>
          <p:cNvPr id="38" name="TextBox 35"/>
          <p:cNvSpPr txBox="1"/>
          <p:nvPr/>
        </p:nvSpPr>
        <p:spPr>
          <a:xfrm>
            <a:off x="-612206" y="2623991"/>
            <a:ext cx="4607445" cy="276999"/>
          </a:xfrm>
          <a:prstGeom prst="rect">
            <a:avLst/>
          </a:prstGeom>
          <a:noFill/>
        </p:spPr>
        <p:txBody>
          <a:bodyPr wrap="square" rtlCol="0">
            <a:spAutoFit/>
          </a:bodyPr>
          <a:lstStyle>
            <a:defPPr>
              <a:defRPr lang="zh-CN"/>
            </a:defPPr>
            <a:lvl1pPr>
              <a:defRPr sz="2400">
                <a:solidFill>
                  <a:schemeClr val="bg1"/>
                </a:solidFill>
                <a:effectLst/>
                <a:latin typeface="微软雅黑" panose="020B0503020204020204" charset="-122"/>
                <a:ea typeface="微软雅黑" panose="020B0503020204020204" charset="-122"/>
              </a:defRPr>
            </a:lvl1pPr>
          </a:lstStyle>
          <a:p>
            <a:endParaRPr lang="en-US" altLang="zh-CN" sz="1200" dirty="0">
              <a:solidFill>
                <a:srgbClr val="0066CC"/>
              </a:solidFill>
            </a:endParaRPr>
          </a:p>
        </p:txBody>
      </p:sp>
      <p:sp>
        <p:nvSpPr>
          <p:cNvPr id="48" name="文本框 5"/>
          <p:cNvSpPr txBox="1"/>
          <p:nvPr/>
        </p:nvSpPr>
        <p:spPr>
          <a:xfrm>
            <a:off x="516935" y="878789"/>
            <a:ext cx="7679878"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algn="l"/>
            <a:r>
              <a:rPr lang="zh-CN" altLang="en-US" sz="2400" b="1" dirty="0" smtClean="0">
                <a:solidFill>
                  <a:srgbClr val="C00000"/>
                </a:solidFill>
              </a:rPr>
              <a:t>核算方式</a:t>
            </a:r>
            <a:r>
              <a:rPr lang="en-US" altLang="zh-CN" sz="2400" b="1" dirty="0" smtClean="0">
                <a:solidFill>
                  <a:srgbClr val="C00000"/>
                </a:solidFill>
              </a:rPr>
              <a:t>1</a:t>
            </a:r>
            <a:r>
              <a:rPr lang="zh-CN" altLang="en-US" sz="2400" b="1" dirty="0" smtClean="0">
                <a:solidFill>
                  <a:srgbClr val="C00000"/>
                </a:solidFill>
              </a:rPr>
              <a:t>：出资项目</a:t>
            </a:r>
            <a:r>
              <a:rPr lang="zh-CN" altLang="en-US" sz="2400" b="1" dirty="0">
                <a:solidFill>
                  <a:srgbClr val="C00000"/>
                </a:solidFill>
              </a:rPr>
              <a:t>入账</a:t>
            </a:r>
            <a:r>
              <a:rPr lang="zh-CN" altLang="en-US" sz="2400" b="1" dirty="0" smtClean="0">
                <a:solidFill>
                  <a:srgbClr val="C00000"/>
                </a:solidFill>
              </a:rPr>
              <a:t>、出资项目折旧（推荐）</a:t>
            </a:r>
          </a:p>
        </p:txBody>
      </p:sp>
      <p:graphicFrame>
        <p:nvGraphicFramePr>
          <p:cNvPr id="49" name="表格 48"/>
          <p:cNvGraphicFramePr>
            <a:graphicFrameLocks noGrp="1"/>
          </p:cNvGraphicFramePr>
          <p:nvPr/>
        </p:nvGraphicFramePr>
        <p:xfrm>
          <a:off x="413359" y="1830365"/>
          <a:ext cx="10249467" cy="179108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57944">
                  <a:extLst>
                    <a:ext uri="{9D8B030D-6E8A-4147-A177-3AD203B41FA5}">
                      <a16:colId xmlns:a16="http://schemas.microsoft.com/office/drawing/2014/main" val="20000"/>
                    </a:ext>
                  </a:extLst>
                </a:gridCol>
                <a:gridCol w="4072698">
                  <a:extLst>
                    <a:ext uri="{9D8B030D-6E8A-4147-A177-3AD203B41FA5}">
                      <a16:colId xmlns:a16="http://schemas.microsoft.com/office/drawing/2014/main" val="20001"/>
                    </a:ext>
                  </a:extLst>
                </a:gridCol>
                <a:gridCol w="4718825">
                  <a:extLst>
                    <a:ext uri="{9D8B030D-6E8A-4147-A177-3AD203B41FA5}">
                      <a16:colId xmlns:a16="http://schemas.microsoft.com/office/drawing/2014/main" val="20002"/>
                    </a:ext>
                  </a:extLst>
                </a:gridCol>
              </a:tblGrid>
              <a:tr h="478155">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业务分类</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财务会计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algn="ctr">
                        <a:spcAft>
                          <a:spcPts val="0"/>
                        </a:spcAft>
                      </a:pPr>
                      <a:r>
                        <a:rPr lang="zh-CN" sz="1800" kern="0" dirty="0">
                          <a:effectLst/>
                          <a:latin typeface="微软雅黑" panose="020B0503020204020204" charset="-122"/>
                          <a:ea typeface="微软雅黑" panose="020B0503020204020204" charset="-122"/>
                        </a:rPr>
                        <a:t>预算会计</a:t>
                      </a:r>
                      <a:endParaRPr lang="zh-CN" sz="1800" kern="100" dirty="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extLst>
                  <a:ext uri="{0D108BD9-81ED-4DB2-BD59-A6C34878D82A}">
                    <a16:rowId xmlns:a16="http://schemas.microsoft.com/office/drawing/2014/main" val="10000"/>
                  </a:ext>
                </a:extLst>
              </a:tr>
              <a:tr h="580315">
                <a:tc rowSpan="2">
                  <a:txBody>
                    <a:bodyPr/>
                    <a:lstStyle>
                      <a:lvl1pPr marL="0" algn="l" defTabSz="914400" rtl="0" eaLnBrk="1" latinLnBrk="0" hangingPunct="1">
                        <a:defRPr sz="1865" b="1" kern="1200">
                          <a:solidFill>
                            <a:schemeClr val="lt1"/>
                          </a:solidFill>
                          <a:latin typeface="Calibri" panose="020F0502020204030204"/>
                        </a:defRPr>
                      </a:lvl1pPr>
                      <a:lvl2pPr marL="457200" algn="l" defTabSz="914400" rtl="0" eaLnBrk="1" latinLnBrk="0" hangingPunct="1">
                        <a:defRPr sz="1865" b="1" kern="1200">
                          <a:solidFill>
                            <a:schemeClr val="lt1"/>
                          </a:solidFill>
                          <a:latin typeface="Calibri" panose="020F0502020204030204"/>
                        </a:defRPr>
                      </a:lvl2pPr>
                      <a:lvl3pPr marL="914400" algn="l" defTabSz="914400" rtl="0" eaLnBrk="1" latinLnBrk="0" hangingPunct="1">
                        <a:defRPr sz="1865" b="1" kern="1200">
                          <a:solidFill>
                            <a:schemeClr val="lt1"/>
                          </a:solidFill>
                          <a:latin typeface="Calibri" panose="020F0502020204030204"/>
                        </a:defRPr>
                      </a:lvl3pPr>
                      <a:lvl4pPr marL="1371600" algn="l" defTabSz="914400" rtl="0" eaLnBrk="1" latinLnBrk="0" hangingPunct="1">
                        <a:defRPr sz="1865" b="1" kern="1200">
                          <a:solidFill>
                            <a:schemeClr val="lt1"/>
                          </a:solidFill>
                          <a:latin typeface="Calibri" panose="020F0502020204030204"/>
                        </a:defRPr>
                      </a:lvl4pPr>
                      <a:lvl5pPr marL="1828800" algn="l" defTabSz="914400" rtl="0" eaLnBrk="1" latinLnBrk="0" hangingPunct="1">
                        <a:defRPr sz="1865" b="1" kern="1200">
                          <a:solidFill>
                            <a:schemeClr val="lt1"/>
                          </a:solidFill>
                          <a:latin typeface="Calibri" panose="020F0502020204030204"/>
                        </a:defRPr>
                      </a:lvl5pPr>
                      <a:lvl6pPr marL="2286000" algn="l" defTabSz="914400" rtl="0" eaLnBrk="1" latinLnBrk="0" hangingPunct="1">
                        <a:defRPr sz="1865" b="1" kern="1200">
                          <a:solidFill>
                            <a:schemeClr val="lt1"/>
                          </a:solidFill>
                          <a:latin typeface="Calibri" panose="020F0502020204030204"/>
                        </a:defRPr>
                      </a:lvl6pPr>
                      <a:lvl7pPr marL="2743200" algn="l" defTabSz="914400" rtl="0" eaLnBrk="1" latinLnBrk="0" hangingPunct="1">
                        <a:defRPr sz="1865" b="1" kern="1200">
                          <a:solidFill>
                            <a:schemeClr val="lt1"/>
                          </a:solidFill>
                          <a:latin typeface="Calibri" panose="020F0502020204030204"/>
                        </a:defRPr>
                      </a:lvl7pPr>
                      <a:lvl8pPr marL="3200400" algn="l" defTabSz="914400" rtl="0" eaLnBrk="1" latinLnBrk="0" hangingPunct="1">
                        <a:defRPr sz="1865" b="1" kern="1200">
                          <a:solidFill>
                            <a:schemeClr val="lt1"/>
                          </a:solidFill>
                          <a:latin typeface="Calibri" panose="020F0502020204030204"/>
                        </a:defRPr>
                      </a:lvl8pPr>
                      <a:lvl9pPr marL="3657600" algn="l" defTabSz="914400" rtl="0" eaLnBrk="1" latinLnBrk="0" hangingPunct="1">
                        <a:defRPr sz="1865"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kern="0" dirty="0" smtClean="0">
                          <a:solidFill>
                            <a:schemeClr val="bg1"/>
                          </a:solidFill>
                          <a:effectLst/>
                          <a:latin typeface="微软雅黑" panose="020B0503020204020204" charset="-122"/>
                          <a:ea typeface="微软雅黑" panose="020B0503020204020204" charset="-122"/>
                          <a:cs typeface="+mn-cs"/>
                        </a:rPr>
                        <a:t>资产入账</a:t>
                      </a:r>
                      <a:endParaRPr lang="zh-CN" altLang="zh-CN" sz="2000" kern="0" dirty="0" smtClean="0">
                        <a:solidFill>
                          <a:schemeClr val="bg1"/>
                        </a:solidFill>
                        <a:effectLst/>
                        <a:latin typeface="微软雅黑" panose="020B0503020204020204" charset="-122"/>
                        <a:ea typeface="微软雅黑" panose="020B0503020204020204" charset="-122"/>
                        <a:cs typeface="+mn-cs"/>
                      </a:endParaRPr>
                    </a:p>
                    <a:p>
                      <a:pPr algn="ctr">
                        <a:spcAft>
                          <a:spcPts val="0"/>
                        </a:spcAft>
                      </a:pPr>
                      <a:endParaRPr lang="en-US" sz="2000" kern="0" dirty="0" smtClean="0">
                        <a:effectLst/>
                        <a:latin typeface="微软雅黑" panose="020B0503020204020204" charset="-122"/>
                        <a:ea typeface="微软雅黑" panose="020B0503020204020204" charset="-122"/>
                        <a:cs typeface="Times New Roman" panose="02020603050405020304" pitchFamily="18" charset="0"/>
                      </a:endParaRPr>
                    </a:p>
                  </a:txBody>
                  <a:tcPr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5A9E"/>
                    </a:solidFill>
                  </a:tcPr>
                </a:tc>
                <a:tc>
                  <a:txBody>
                    <a:bodyPr/>
                    <a:lstStyle/>
                    <a:p>
                      <a:pPr marL="0" algn="l" defTabSz="914400" rtl="0" eaLnBrk="1" latinLnBrk="0" hangingPunct="1">
                        <a:spcAft>
                          <a:spcPts val="0"/>
                        </a:spcAft>
                      </a:pPr>
                      <a:r>
                        <a:rPr lang="zh-CN" altLang="en-US" sz="2000" kern="1200" dirty="0" smtClean="0">
                          <a:solidFill>
                            <a:srgbClr val="0066CC"/>
                          </a:solidFill>
                          <a:latin typeface="+mn-lt"/>
                          <a:ea typeface="+mn-ea"/>
                          <a:cs typeface="+mn-cs"/>
                        </a:rPr>
                        <a:t>借：固定资产     （出资项目）</a:t>
                      </a:r>
                      <a:endParaRPr lang="en-US" altLang="zh-CN" sz="2000" kern="1200" dirty="0" smtClean="0">
                        <a:solidFill>
                          <a:srgbClr val="0066CC"/>
                        </a:solidFill>
                        <a:latin typeface="+mn-lt"/>
                        <a:ea typeface="+mn-ea"/>
                        <a:cs typeface="+mn-cs"/>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40000"/>
                      </a:srgbClr>
                    </a:solidFill>
                  </a:tcPr>
                </a:tc>
                <a:tc>
                  <a:txBody>
                    <a:bodyPr/>
                    <a:lstStyle/>
                    <a:p>
                      <a:pPr marL="0" algn="l" defTabSz="914400" rtl="0" eaLnBrk="1" latinLnBrk="0" hangingPunct="1">
                        <a:spcAft>
                          <a:spcPts val="0"/>
                        </a:spcAft>
                      </a:pPr>
                      <a:r>
                        <a:rPr lang="zh-CN" altLang="en-US" sz="2000" kern="1200" dirty="0" smtClean="0">
                          <a:solidFill>
                            <a:srgbClr val="0066CC"/>
                          </a:solidFill>
                          <a:latin typeface="+mn-lt"/>
                          <a:ea typeface="+mn-ea"/>
                          <a:cs typeface="+mn-cs"/>
                        </a:rPr>
                        <a:t>借：事业支出等 （出资项目）</a:t>
                      </a:r>
                      <a:endParaRPr lang="zh-CN" sz="2000" kern="1200" dirty="0">
                        <a:solidFill>
                          <a:srgbClr val="0066CC"/>
                        </a:solidFill>
                        <a:latin typeface="+mn-lt"/>
                        <a:ea typeface="+mn-ea"/>
                        <a:cs typeface="+mn-cs"/>
                      </a:endParaRPr>
                    </a:p>
                  </a:txBody>
                  <a:tcPr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40000"/>
                      </a:srgbClr>
                    </a:solidFill>
                  </a:tcPr>
                </a:tc>
                <a:extLst>
                  <a:ext uri="{0D108BD9-81ED-4DB2-BD59-A6C34878D82A}">
                    <a16:rowId xmlns:a16="http://schemas.microsoft.com/office/drawing/2014/main" val="10001"/>
                  </a:ext>
                </a:extLst>
              </a:tr>
              <a:tr h="732616">
                <a:tc vMerge="1">
                  <a:txBody>
                    <a:bodyPr/>
                    <a:lstStyle/>
                    <a:p>
                      <a:endParaRPr lang="zh-CN"/>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5A9E"/>
                    </a:solidFill>
                  </a:tcPr>
                </a:tc>
                <a:tc>
                  <a:txBody>
                    <a:bodyPr/>
                    <a:lstStyle/>
                    <a:p>
                      <a:pPr algn="l">
                        <a:spcAft>
                          <a:spcPts val="0"/>
                        </a:spcAft>
                      </a:pPr>
                      <a:r>
                        <a:rPr lang="zh-CN" altLang="en-US" sz="2000" kern="1200" dirty="0" smtClean="0">
                          <a:solidFill>
                            <a:srgbClr val="0066CC"/>
                          </a:solidFill>
                          <a:latin typeface="+mn-lt"/>
                          <a:ea typeface="+mn-ea"/>
                          <a:cs typeface="+mn-cs"/>
                        </a:rPr>
                        <a:t>     贷：银行存款等</a:t>
                      </a:r>
                      <a:endParaRPr lang="en-US" altLang="zh-CN" sz="2000" kern="1200" dirty="0" smtClean="0">
                        <a:solidFill>
                          <a:srgbClr val="0066CC"/>
                        </a:solidFill>
                        <a:latin typeface="+mn-lt"/>
                        <a:ea typeface="+mn-ea"/>
                        <a:cs typeface="+mn-cs"/>
                      </a:endParaRPr>
                    </a:p>
                  </a:txBody>
                  <a:tcPr marT="0" marB="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0C0">
                        <a:tint val="20000"/>
                      </a:srgbClr>
                    </a:solidFill>
                  </a:tcPr>
                </a:tc>
                <a:tc>
                  <a:txBody>
                    <a:bodyPr/>
                    <a:lstStyle/>
                    <a:p>
                      <a:pPr algn="l">
                        <a:spcAft>
                          <a:spcPts val="0"/>
                        </a:spcAft>
                      </a:pPr>
                      <a:r>
                        <a:rPr lang="zh-CN" altLang="en-US" sz="2000" kern="1200" dirty="0" smtClean="0">
                          <a:solidFill>
                            <a:srgbClr val="0066CC"/>
                          </a:solidFill>
                          <a:latin typeface="+mn-lt"/>
                          <a:ea typeface="+mn-ea"/>
                          <a:cs typeface="+mn-cs"/>
                        </a:rPr>
                        <a:t>    贷：资金结存</a:t>
                      </a:r>
                      <a:endParaRPr lang="en-US" altLang="zh-CN" sz="2000" kern="1200" dirty="0" smtClean="0">
                        <a:solidFill>
                          <a:srgbClr val="0066CC"/>
                        </a:solidFill>
                        <a:latin typeface="+mn-lt"/>
                        <a:ea typeface="+mn-ea"/>
                        <a:cs typeface="+mn-cs"/>
                      </a:endParaRPr>
                    </a:p>
                  </a:txBody>
                  <a:tcPr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70C0">
                        <a:tint val="20000"/>
                      </a:srgbClr>
                    </a:solidFill>
                  </a:tcPr>
                </a:tc>
                <a:extLst>
                  <a:ext uri="{0D108BD9-81ED-4DB2-BD59-A6C34878D82A}">
                    <a16:rowId xmlns:a16="http://schemas.microsoft.com/office/drawing/2014/main" val="10002"/>
                  </a:ext>
                </a:extLst>
              </a:tr>
            </a:tbl>
          </a:graphicData>
        </a:graphic>
      </p:graphicFrame>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099" y="3859546"/>
            <a:ext cx="10249468" cy="2759472"/>
          </a:xfrm>
          <a:prstGeom prst="rect">
            <a:avLst/>
          </a:prstGeom>
          <a:noFill/>
          <a:ln>
            <a:noFill/>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文本框 5"/>
          <p:cNvSpPr txBox="1"/>
          <p:nvPr/>
        </p:nvSpPr>
        <p:spPr>
          <a:xfrm>
            <a:off x="516905" y="1339480"/>
            <a:ext cx="1728192" cy="460375"/>
          </a:xfrm>
          <a:prstGeom prst="rect">
            <a:avLst/>
          </a:prstGeom>
          <a:noFill/>
        </p:spPr>
        <p:txBody>
          <a:bodyPr wrap="square" rtlCol="0">
            <a:spAutoFit/>
          </a:bodyPr>
          <a:lstStyle>
            <a:defPPr>
              <a:defRPr lang="zh-CN"/>
            </a:defPPr>
            <a:lvl1pPr algn="ctr">
              <a:defRPr sz="5400">
                <a:solidFill>
                  <a:schemeClr val="bg1"/>
                </a:solidFill>
                <a:latin typeface="微软雅黑" panose="020B0503020204020204" charset="-122"/>
                <a:ea typeface="微软雅黑" panose="020B0503020204020204" charset="-122"/>
              </a:defRPr>
            </a:lvl1pPr>
          </a:lstStyle>
          <a:p>
            <a:pPr marL="342900" indent="-342900" algn="l">
              <a:buFont typeface="Wingdings" panose="05000000000000000000" charset="0"/>
              <a:buChar char="u"/>
            </a:pPr>
            <a:r>
              <a:rPr lang="zh-CN" altLang="en-US" sz="2400" dirty="0" smtClean="0">
                <a:solidFill>
                  <a:srgbClr val="005A9E"/>
                </a:solidFill>
              </a:rPr>
              <a:t>入账</a:t>
            </a:r>
          </a:p>
        </p:txBody>
      </p:sp>
      <p:sp>
        <p:nvSpPr>
          <p:cNvPr id="2" name="矩形 1"/>
          <p:cNvSpPr/>
          <p:nvPr/>
        </p:nvSpPr>
        <p:spPr>
          <a:xfrm>
            <a:off x="0" y="6690360"/>
            <a:ext cx="12192000" cy="1800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17001" y="94201"/>
            <a:ext cx="3262432" cy="553998"/>
          </a:xfrm>
          <a:prstGeom prst="rect">
            <a:avLst/>
          </a:prstGeom>
        </p:spPr>
        <p:txBody>
          <a:bodyPr wrap="none">
            <a:spAutoFit/>
          </a:bodyPr>
          <a:lstStyle/>
          <a:p>
            <a:pPr algn="l" defTabSz="913765">
              <a:spcBef>
                <a:spcPts val="0"/>
              </a:spcBef>
              <a:spcAft>
                <a:spcPts val="0"/>
              </a:spcAft>
              <a:defRPr/>
            </a:pPr>
            <a:r>
              <a:rPr lang="zh-CN" sz="3000" kern="0" dirty="0" smtClean="0">
                <a:solidFill>
                  <a:srgbClr val="005A9E"/>
                </a:solidFill>
                <a:latin typeface="微软雅黑" panose="020B0503020204020204" charset="-122"/>
                <a:ea typeface="微软雅黑" panose="020B0503020204020204" charset="-122"/>
                <a:cs typeface="+mn-ea"/>
                <a:sym typeface="+mn-lt"/>
              </a:rPr>
              <a:t>固定资产管理系统</a:t>
            </a:r>
          </a:p>
        </p:txBody>
      </p:sp>
    </p:spTree>
    <p:extLst>
      <p:ext uri="{BB962C8B-B14F-4D97-AF65-F5344CB8AC3E}">
        <p14:creationId xmlns:p14="http://schemas.microsoft.com/office/powerpoint/2010/main" val="4148545321"/>
      </p:ext>
    </p:extLst>
  </p:cSld>
  <p:clrMapOvr>
    <a:masterClrMapping/>
  </p:clrMapOvr>
  <mc:AlternateContent xmlns:mc="http://schemas.openxmlformats.org/markup-compatibility/2006" xmlns:p14="http://schemas.microsoft.com/office/powerpoint/2010/main">
    <mc:Choice Requires="p14">
      <p:transition spd="slow" p14:dur="1100" advTm="0">
        <p14:prism/>
      </p:transition>
    </mc:Choice>
    <mc:Fallback xmlns="">
      <p:transition spd="slow" advTm="0">
        <p:fade/>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TotalTime>
  <Words>8347</Words>
  <Application>Microsoft Office PowerPoint</Application>
  <PresentationFormat>宽屏</PresentationFormat>
  <Paragraphs>1534</Paragraphs>
  <Slides>125</Slides>
  <Notes>32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125</vt:i4>
      </vt:variant>
    </vt:vector>
  </HeadingPairs>
  <TitlesOfParts>
    <vt:vector size="144" baseType="lpstr">
      <vt:lpstr>MS PGothic</vt:lpstr>
      <vt:lpstr>News Gothic MT</vt:lpstr>
      <vt:lpstr>Open Sans</vt:lpstr>
      <vt:lpstr>PMingLiU</vt:lpstr>
      <vt:lpstr>等线</vt:lpstr>
      <vt:lpstr>方正大黑简体</vt:lpstr>
      <vt:lpstr>华文细黑</vt:lpstr>
      <vt:lpstr>华文新魏</vt:lpstr>
      <vt:lpstr>宋体</vt:lpstr>
      <vt:lpstr>微软雅黑</vt:lpstr>
      <vt:lpstr>幼圆</vt:lpstr>
      <vt:lpstr>Arial</vt:lpstr>
      <vt:lpstr>Calibri</vt:lpstr>
      <vt:lpstr>Impact</vt:lpstr>
      <vt:lpstr>Segoe UI</vt:lpstr>
      <vt:lpstr>Segoe UI Semibold</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用户</cp:lastModifiedBy>
  <cp:revision>1051</cp:revision>
  <dcterms:created xsi:type="dcterms:W3CDTF">2016-05-24T04:26:00Z</dcterms:created>
  <dcterms:modified xsi:type="dcterms:W3CDTF">2018-10-15T08:31:32Z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